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9" r:id="rId3"/>
    <p:sldId id="257" r:id="rId4"/>
    <p:sldId id="258" r:id="rId5"/>
    <p:sldId id="260" r:id="rId6"/>
    <p:sldId id="261" r:id="rId7"/>
    <p:sldId id="262" r:id="rId8"/>
    <p:sldId id="274" r:id="rId9"/>
    <p:sldId id="266" r:id="rId10"/>
    <p:sldId id="275" r:id="rId11"/>
    <p:sldId id="269" r:id="rId12"/>
    <p:sldId id="270" r:id="rId13"/>
    <p:sldId id="278" r:id="rId14"/>
  </p:sldIdLst>
  <p:sldSz cx="12192000" cy="6858000"/>
  <p:notesSz cx="6794500" cy="99314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77" autoAdjust="0"/>
    <p:restoredTop sz="95208" autoAdjust="0"/>
  </p:normalViewPr>
  <p:slideViewPr>
    <p:cSldViewPr snapToGrid="0">
      <p:cViewPr varScale="1">
        <p:scale>
          <a:sx n="70" d="100"/>
          <a:sy n="70" d="100"/>
        </p:scale>
        <p:origin x="55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8475"/>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48100" y="0"/>
            <a:ext cx="2944813" cy="498475"/>
          </a:xfrm>
          <a:prstGeom prst="rect">
            <a:avLst/>
          </a:prstGeom>
        </p:spPr>
        <p:txBody>
          <a:bodyPr vert="horz" lIns="91440" tIns="45720" rIns="91440" bIns="45720" rtlCol="0"/>
          <a:lstStyle>
            <a:lvl1pPr algn="r">
              <a:defRPr sz="1200"/>
            </a:lvl1pPr>
          </a:lstStyle>
          <a:p>
            <a:fld id="{8709766E-5ADB-424B-8E2A-DDAE687B2FC8}" type="datetimeFigureOut">
              <a:rPr lang="tr-TR" smtClean="0"/>
              <a:t>4.12.2025</a:t>
            </a:fld>
            <a:endParaRPr lang="tr-TR"/>
          </a:p>
        </p:txBody>
      </p:sp>
      <p:sp>
        <p:nvSpPr>
          <p:cNvPr id="4" name="Slide Image Placeholder 3"/>
          <p:cNvSpPr>
            <a:spLocks noGrp="1" noRot="1" noChangeAspect="1"/>
          </p:cNvSpPr>
          <p:nvPr>
            <p:ph type="sldImg" idx="2"/>
          </p:nvPr>
        </p:nvSpPr>
        <p:spPr>
          <a:xfrm>
            <a:off x="419100" y="1241425"/>
            <a:ext cx="5956300" cy="3351213"/>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79450" y="4779963"/>
            <a:ext cx="5435600" cy="3910012"/>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Footer Placeholder 5"/>
          <p:cNvSpPr>
            <a:spLocks noGrp="1"/>
          </p:cNvSpPr>
          <p:nvPr>
            <p:ph type="ftr" sz="quarter" idx="4"/>
          </p:nvPr>
        </p:nvSpPr>
        <p:spPr>
          <a:xfrm>
            <a:off x="0" y="9432925"/>
            <a:ext cx="2944813" cy="498475"/>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48100" y="9432925"/>
            <a:ext cx="2944813" cy="498475"/>
          </a:xfrm>
          <a:prstGeom prst="rect">
            <a:avLst/>
          </a:prstGeom>
        </p:spPr>
        <p:txBody>
          <a:bodyPr vert="horz" lIns="91440" tIns="45720" rIns="91440" bIns="45720" rtlCol="0" anchor="b"/>
          <a:lstStyle>
            <a:lvl1pPr algn="r">
              <a:defRPr sz="1200"/>
            </a:lvl1pPr>
          </a:lstStyle>
          <a:p>
            <a:fld id="{E2B76470-ABE7-44E4-8605-D64AC0285162}" type="slidenum">
              <a:rPr lang="tr-TR" smtClean="0"/>
              <a:t>‹Nº›</a:t>
            </a:fld>
            <a:endParaRPr lang="tr-TR"/>
          </a:p>
        </p:txBody>
      </p:sp>
    </p:spTree>
    <p:extLst>
      <p:ext uri="{BB962C8B-B14F-4D97-AF65-F5344CB8AC3E}">
        <p14:creationId xmlns:p14="http://schemas.microsoft.com/office/powerpoint/2010/main" val="1638725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5"/>
          </p:nvPr>
        </p:nvSpPr>
        <p:spPr/>
        <p:txBody>
          <a:bodyPr/>
          <a:lstStyle/>
          <a:p>
            <a:fld id="{E2B76470-ABE7-44E4-8605-D64AC0285162}" type="slidenum">
              <a:rPr lang="tr-TR" smtClean="0"/>
              <a:t>1</a:t>
            </a:fld>
            <a:endParaRPr lang="tr-TR"/>
          </a:p>
        </p:txBody>
      </p:sp>
    </p:spTree>
    <p:extLst>
      <p:ext uri="{BB962C8B-B14F-4D97-AF65-F5344CB8AC3E}">
        <p14:creationId xmlns:p14="http://schemas.microsoft.com/office/powerpoint/2010/main" val="1949036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After one year of exports, 89 percent of large companies can survive in export markets, while 62 percent of micro companies can survive.</a:t>
            </a:r>
            <a:endParaRPr lang="tr-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While 57 percent of large companies can survive after 10 years of exports, only 8 percent of micro companies can survive in export markets.</a:t>
            </a:r>
            <a:endParaRPr lang="tr-TR"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for FPDs, after one year of exporting, 42% of FPDs with large companies and 24% of FPDs with micro companies can survive in export markets. After 10 years of exporting, 7% of FPDs with large firms survive, while almost none of FPDs with small firms survive.</a:t>
            </a:r>
            <a:endParaRPr lang="tr-TR" sz="1200" kern="1200" dirty="0">
              <a:solidFill>
                <a:schemeClr val="tx1"/>
              </a:solidFill>
              <a:effectLst/>
              <a:latin typeface="+mn-lt"/>
              <a:ea typeface="+mn-ea"/>
              <a:cs typeface="+mn-cs"/>
            </a:endParaRPr>
          </a:p>
          <a:p>
            <a:endParaRPr lang="tr-TR" dirty="0"/>
          </a:p>
        </p:txBody>
      </p:sp>
      <p:sp>
        <p:nvSpPr>
          <p:cNvPr id="4" name="Slide Number Placeholder 3"/>
          <p:cNvSpPr>
            <a:spLocks noGrp="1"/>
          </p:cNvSpPr>
          <p:nvPr>
            <p:ph type="sldNum" sz="quarter" idx="5"/>
          </p:nvPr>
        </p:nvSpPr>
        <p:spPr/>
        <p:txBody>
          <a:bodyPr/>
          <a:lstStyle/>
          <a:p>
            <a:fld id="{E2B76470-ABE7-44E4-8605-D64AC0285162}" type="slidenum">
              <a:rPr lang="tr-TR" smtClean="0"/>
              <a:t>9</a:t>
            </a:fld>
            <a:endParaRPr lang="tr-TR"/>
          </a:p>
        </p:txBody>
      </p:sp>
    </p:spTree>
    <p:extLst>
      <p:ext uri="{BB962C8B-B14F-4D97-AF65-F5344CB8AC3E}">
        <p14:creationId xmlns:p14="http://schemas.microsoft.com/office/powerpoint/2010/main" val="24078706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FPDs in Latin America and the Caribbean have the highest survival rates. After one year of exporting, 40% of FPDs in this region can survive.</a:t>
            </a:r>
            <a:endParaRPr lang="tr-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Europe and Central Asia, Turkey's largest trading partner, 36% of FPDs can survive after one year of exports. These results may be due to the high competitiveness in Europe, both among Turkish companies and between Turkish companies and their foreign competitors.</a:t>
            </a:r>
            <a:endParaRPr lang="tr-TR" sz="1200" kern="1200" dirty="0">
              <a:solidFill>
                <a:schemeClr val="tx1"/>
              </a:solidFill>
              <a:effectLst/>
              <a:latin typeface="+mn-lt"/>
              <a:ea typeface="+mn-ea"/>
              <a:cs typeface="+mn-cs"/>
            </a:endParaRPr>
          </a:p>
          <a:p>
            <a:endParaRPr lang="tr-TR" dirty="0"/>
          </a:p>
        </p:txBody>
      </p:sp>
      <p:sp>
        <p:nvSpPr>
          <p:cNvPr id="4" name="Slide Number Placeholder 3"/>
          <p:cNvSpPr>
            <a:spLocks noGrp="1"/>
          </p:cNvSpPr>
          <p:nvPr>
            <p:ph type="sldNum" sz="quarter" idx="5"/>
          </p:nvPr>
        </p:nvSpPr>
        <p:spPr/>
        <p:txBody>
          <a:bodyPr/>
          <a:lstStyle/>
          <a:p>
            <a:fld id="{E2B76470-ABE7-44E4-8605-D64AC0285162}" type="slidenum">
              <a:rPr lang="tr-TR" smtClean="0"/>
              <a:t>10</a:t>
            </a:fld>
            <a:endParaRPr lang="tr-TR"/>
          </a:p>
        </p:txBody>
      </p:sp>
    </p:spTree>
    <p:extLst>
      <p:ext uri="{BB962C8B-B14F-4D97-AF65-F5344CB8AC3E}">
        <p14:creationId xmlns:p14="http://schemas.microsoft.com/office/powerpoint/2010/main" val="15927636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First, experience-related variables other than exporting to the EU market reduce the hazard rate of export exit. The strongest effect comes from previous exports of the same product. If a company has exported the same product before, the risk of exiting export markets decreases by 41%.</a:t>
            </a:r>
            <a:endParaRPr lang="tr-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first export to the EU market increases the exit risk by 34 percent. This may be an unexpected result, but it is consistent with other studies on the survival of Turkey's exports (</a:t>
            </a:r>
            <a:r>
              <a:rPr lang="en-US" sz="1200" kern="1200" dirty="0" err="1">
                <a:solidFill>
                  <a:schemeClr val="tx1"/>
                </a:solidFill>
                <a:effectLst/>
                <a:latin typeface="+mn-lt"/>
                <a:ea typeface="+mn-ea"/>
                <a:cs typeface="+mn-cs"/>
              </a:rPr>
              <a:t>Türkcan</a:t>
            </a:r>
            <a:r>
              <a:rPr lang="en-US" sz="1200" kern="1200" dirty="0">
                <a:solidFill>
                  <a:schemeClr val="tx1"/>
                </a:solidFill>
                <a:effectLst/>
                <a:latin typeface="+mn-lt"/>
                <a:ea typeface="+mn-ea"/>
                <a:cs typeface="+mn-cs"/>
              </a:rPr>
              <a:t>, 2016; </a:t>
            </a:r>
            <a:r>
              <a:rPr lang="en-US" sz="1200" kern="1200" dirty="0" err="1">
                <a:solidFill>
                  <a:schemeClr val="tx1"/>
                </a:solidFill>
                <a:effectLst/>
                <a:latin typeface="+mn-lt"/>
                <a:ea typeface="+mn-ea"/>
                <a:cs typeface="+mn-cs"/>
              </a:rPr>
              <a:t>Pişkin</a:t>
            </a:r>
            <a:r>
              <a:rPr lang="en-US" sz="1200" kern="1200" dirty="0">
                <a:solidFill>
                  <a:schemeClr val="tx1"/>
                </a:solidFill>
                <a:effectLst/>
                <a:latin typeface="+mn-lt"/>
                <a:ea typeface="+mn-ea"/>
                <a:cs typeface="+mn-cs"/>
              </a:rPr>
              <a:t>, 2017). This result may be due to the fact that Turkish companies have been exporting to the Middle East and African countries in recent years and that Turkish exports consist of low and medium technology products for which there is high competition from Asian countries (</a:t>
            </a:r>
            <a:r>
              <a:rPr lang="en-US" sz="1200" kern="1200" dirty="0" err="1">
                <a:solidFill>
                  <a:schemeClr val="tx1"/>
                </a:solidFill>
                <a:effectLst/>
                <a:latin typeface="+mn-lt"/>
                <a:ea typeface="+mn-ea"/>
                <a:cs typeface="+mn-cs"/>
              </a:rPr>
              <a:t>Pişkin</a:t>
            </a:r>
            <a:r>
              <a:rPr lang="en-US" sz="1200" kern="1200" dirty="0">
                <a:solidFill>
                  <a:schemeClr val="tx1"/>
                </a:solidFill>
                <a:effectLst/>
                <a:latin typeface="+mn-lt"/>
                <a:ea typeface="+mn-ea"/>
                <a:cs typeface="+mn-cs"/>
              </a:rPr>
              <a:t>, 2017).</a:t>
            </a:r>
            <a:endParaRPr lang="tr-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effects of other variables are also as expected. RCA, initial export value, target country's GDP, GDP growth, and GDP per capita have positive effects on survival, while distance to the target country has negative effects.</a:t>
            </a:r>
            <a:endParaRPr lang="tr-TR" sz="1200" kern="1200" dirty="0">
              <a:solidFill>
                <a:schemeClr val="tx1"/>
              </a:solidFill>
              <a:effectLst/>
              <a:latin typeface="+mn-lt"/>
              <a:ea typeface="+mn-ea"/>
              <a:cs typeface="+mn-cs"/>
            </a:endParaRPr>
          </a:p>
          <a:p>
            <a:endParaRPr lang="tr-TR" dirty="0"/>
          </a:p>
        </p:txBody>
      </p:sp>
      <p:sp>
        <p:nvSpPr>
          <p:cNvPr id="4" name="Slide Number Placeholder 3"/>
          <p:cNvSpPr>
            <a:spLocks noGrp="1"/>
          </p:cNvSpPr>
          <p:nvPr>
            <p:ph type="sldNum" sz="quarter" idx="5"/>
          </p:nvPr>
        </p:nvSpPr>
        <p:spPr/>
        <p:txBody>
          <a:bodyPr/>
          <a:lstStyle/>
          <a:p>
            <a:fld id="{E2B76470-ABE7-44E4-8605-D64AC0285162}" type="slidenum">
              <a:rPr lang="tr-TR" smtClean="0"/>
              <a:t>11</a:t>
            </a:fld>
            <a:endParaRPr lang="tr-TR"/>
          </a:p>
        </p:txBody>
      </p:sp>
    </p:spTree>
    <p:extLst>
      <p:ext uri="{BB962C8B-B14F-4D97-AF65-F5344CB8AC3E}">
        <p14:creationId xmlns:p14="http://schemas.microsoft.com/office/powerpoint/2010/main" val="4274404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9EC1F-B414-4E3E-8A93-EBCD153AEF6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tr-TR"/>
          </a:p>
        </p:txBody>
      </p:sp>
      <p:sp>
        <p:nvSpPr>
          <p:cNvPr id="3" name="Subtitle 2">
            <a:extLst>
              <a:ext uri="{FF2B5EF4-FFF2-40B4-BE49-F238E27FC236}">
                <a16:creationId xmlns:a16="http://schemas.microsoft.com/office/drawing/2014/main" id="{1F2BA1E3-49C5-42FB-BCDC-7865446949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tr-TR"/>
          </a:p>
        </p:txBody>
      </p:sp>
      <p:sp>
        <p:nvSpPr>
          <p:cNvPr id="4" name="Date Placeholder 3">
            <a:extLst>
              <a:ext uri="{FF2B5EF4-FFF2-40B4-BE49-F238E27FC236}">
                <a16:creationId xmlns:a16="http://schemas.microsoft.com/office/drawing/2014/main" id="{7B078ABF-386A-4FB7-847A-F21B22301D06}"/>
              </a:ext>
            </a:extLst>
          </p:cNvPr>
          <p:cNvSpPr>
            <a:spLocks noGrp="1"/>
          </p:cNvSpPr>
          <p:nvPr>
            <p:ph type="dt" sz="half" idx="10"/>
          </p:nvPr>
        </p:nvSpPr>
        <p:spPr/>
        <p:txBody>
          <a:bodyPr/>
          <a:lstStyle/>
          <a:p>
            <a:fld id="{384C79EB-0129-416F-8CF0-B98CD17A2DDF}" type="datetimeFigureOut">
              <a:rPr lang="tr-TR" smtClean="0"/>
              <a:t>4.12.2025</a:t>
            </a:fld>
            <a:endParaRPr lang="tr-TR"/>
          </a:p>
        </p:txBody>
      </p:sp>
      <p:sp>
        <p:nvSpPr>
          <p:cNvPr id="5" name="Footer Placeholder 4">
            <a:extLst>
              <a:ext uri="{FF2B5EF4-FFF2-40B4-BE49-F238E27FC236}">
                <a16:creationId xmlns:a16="http://schemas.microsoft.com/office/drawing/2014/main" id="{E0DA321D-CDBF-4DEC-813D-1021595B7A38}"/>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CB708DAB-5488-4ABC-9783-9ABC03013735}"/>
              </a:ext>
            </a:extLst>
          </p:cNvPr>
          <p:cNvSpPr>
            <a:spLocks noGrp="1"/>
          </p:cNvSpPr>
          <p:nvPr>
            <p:ph type="sldNum" sz="quarter" idx="12"/>
          </p:nvPr>
        </p:nvSpPr>
        <p:spPr/>
        <p:txBody>
          <a:bodyPr/>
          <a:lstStyle/>
          <a:p>
            <a:fld id="{D6792AA0-A80C-4FD6-B7AC-13A65B161215}" type="slidenum">
              <a:rPr lang="tr-TR" smtClean="0"/>
              <a:t>‹Nº›</a:t>
            </a:fld>
            <a:endParaRPr lang="tr-TR"/>
          </a:p>
        </p:txBody>
      </p:sp>
    </p:spTree>
    <p:extLst>
      <p:ext uri="{BB962C8B-B14F-4D97-AF65-F5344CB8AC3E}">
        <p14:creationId xmlns:p14="http://schemas.microsoft.com/office/powerpoint/2010/main" val="2688981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10AA0-3022-4D4F-A83A-E35C3A08F1D5}"/>
              </a:ext>
            </a:extLst>
          </p:cNvPr>
          <p:cNvSpPr>
            <a:spLocks noGrp="1"/>
          </p:cNvSpPr>
          <p:nvPr>
            <p:ph type="title"/>
          </p:nvPr>
        </p:nvSpPr>
        <p:spPr/>
        <p:txBody>
          <a:bodyPr/>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6E06A473-B1BA-4D45-903B-78AC2B4BD90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8FBF8167-3F2C-490E-8D92-81B433AED357}"/>
              </a:ext>
            </a:extLst>
          </p:cNvPr>
          <p:cNvSpPr>
            <a:spLocks noGrp="1"/>
          </p:cNvSpPr>
          <p:nvPr>
            <p:ph type="dt" sz="half" idx="10"/>
          </p:nvPr>
        </p:nvSpPr>
        <p:spPr/>
        <p:txBody>
          <a:bodyPr/>
          <a:lstStyle/>
          <a:p>
            <a:fld id="{384C79EB-0129-416F-8CF0-B98CD17A2DDF}" type="datetimeFigureOut">
              <a:rPr lang="tr-TR" smtClean="0"/>
              <a:t>4.12.2025</a:t>
            </a:fld>
            <a:endParaRPr lang="tr-TR"/>
          </a:p>
        </p:txBody>
      </p:sp>
      <p:sp>
        <p:nvSpPr>
          <p:cNvPr id="5" name="Footer Placeholder 4">
            <a:extLst>
              <a:ext uri="{FF2B5EF4-FFF2-40B4-BE49-F238E27FC236}">
                <a16:creationId xmlns:a16="http://schemas.microsoft.com/office/drawing/2014/main" id="{AC83AD4A-C408-40FD-8203-174BBB196D62}"/>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24F30390-86ED-41D7-BBC5-10535D2C0FBE}"/>
              </a:ext>
            </a:extLst>
          </p:cNvPr>
          <p:cNvSpPr>
            <a:spLocks noGrp="1"/>
          </p:cNvSpPr>
          <p:nvPr>
            <p:ph type="sldNum" sz="quarter" idx="12"/>
          </p:nvPr>
        </p:nvSpPr>
        <p:spPr/>
        <p:txBody>
          <a:bodyPr/>
          <a:lstStyle/>
          <a:p>
            <a:fld id="{D6792AA0-A80C-4FD6-B7AC-13A65B161215}" type="slidenum">
              <a:rPr lang="tr-TR" smtClean="0"/>
              <a:t>‹Nº›</a:t>
            </a:fld>
            <a:endParaRPr lang="tr-TR"/>
          </a:p>
        </p:txBody>
      </p:sp>
    </p:spTree>
    <p:extLst>
      <p:ext uri="{BB962C8B-B14F-4D97-AF65-F5344CB8AC3E}">
        <p14:creationId xmlns:p14="http://schemas.microsoft.com/office/powerpoint/2010/main" val="3448504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39C7BAD-172B-4C5F-8E40-80955EBF335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2C482669-CB84-4848-84F3-C9C3468D2E0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FAA5D32B-6996-4B4E-85E6-57D4C4608EB4}"/>
              </a:ext>
            </a:extLst>
          </p:cNvPr>
          <p:cNvSpPr>
            <a:spLocks noGrp="1"/>
          </p:cNvSpPr>
          <p:nvPr>
            <p:ph type="dt" sz="half" idx="10"/>
          </p:nvPr>
        </p:nvSpPr>
        <p:spPr/>
        <p:txBody>
          <a:bodyPr/>
          <a:lstStyle/>
          <a:p>
            <a:fld id="{384C79EB-0129-416F-8CF0-B98CD17A2DDF}" type="datetimeFigureOut">
              <a:rPr lang="tr-TR" smtClean="0"/>
              <a:t>4.12.2025</a:t>
            </a:fld>
            <a:endParaRPr lang="tr-TR"/>
          </a:p>
        </p:txBody>
      </p:sp>
      <p:sp>
        <p:nvSpPr>
          <p:cNvPr id="5" name="Footer Placeholder 4">
            <a:extLst>
              <a:ext uri="{FF2B5EF4-FFF2-40B4-BE49-F238E27FC236}">
                <a16:creationId xmlns:a16="http://schemas.microsoft.com/office/drawing/2014/main" id="{1AA161B5-3D34-4EDC-B60C-832AE7909245}"/>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77D89C76-2B17-438F-93EC-5589C5B15975}"/>
              </a:ext>
            </a:extLst>
          </p:cNvPr>
          <p:cNvSpPr>
            <a:spLocks noGrp="1"/>
          </p:cNvSpPr>
          <p:nvPr>
            <p:ph type="sldNum" sz="quarter" idx="12"/>
          </p:nvPr>
        </p:nvSpPr>
        <p:spPr/>
        <p:txBody>
          <a:bodyPr/>
          <a:lstStyle/>
          <a:p>
            <a:fld id="{D6792AA0-A80C-4FD6-B7AC-13A65B161215}" type="slidenum">
              <a:rPr lang="tr-TR" smtClean="0"/>
              <a:t>‹Nº›</a:t>
            </a:fld>
            <a:endParaRPr lang="tr-TR"/>
          </a:p>
        </p:txBody>
      </p:sp>
    </p:spTree>
    <p:extLst>
      <p:ext uri="{BB962C8B-B14F-4D97-AF65-F5344CB8AC3E}">
        <p14:creationId xmlns:p14="http://schemas.microsoft.com/office/powerpoint/2010/main" val="1464375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414B9-3CCF-4EE2-AFF1-64F4ACFFC922}"/>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E488043B-D751-43C5-A46F-FFC174A6D84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3CFD8E8A-2F71-4A28-997F-8E36211A46CB}"/>
              </a:ext>
            </a:extLst>
          </p:cNvPr>
          <p:cNvSpPr>
            <a:spLocks noGrp="1"/>
          </p:cNvSpPr>
          <p:nvPr>
            <p:ph type="dt" sz="half" idx="10"/>
          </p:nvPr>
        </p:nvSpPr>
        <p:spPr/>
        <p:txBody>
          <a:bodyPr/>
          <a:lstStyle/>
          <a:p>
            <a:fld id="{384C79EB-0129-416F-8CF0-B98CD17A2DDF}" type="datetimeFigureOut">
              <a:rPr lang="tr-TR" smtClean="0"/>
              <a:t>4.12.2025</a:t>
            </a:fld>
            <a:endParaRPr lang="tr-TR"/>
          </a:p>
        </p:txBody>
      </p:sp>
      <p:sp>
        <p:nvSpPr>
          <p:cNvPr id="5" name="Footer Placeholder 4">
            <a:extLst>
              <a:ext uri="{FF2B5EF4-FFF2-40B4-BE49-F238E27FC236}">
                <a16:creationId xmlns:a16="http://schemas.microsoft.com/office/drawing/2014/main" id="{8027DE9E-503C-4B27-80DB-F149B781DF5D}"/>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9F3CF7EF-9E6A-4D57-A677-940678FCE5FC}"/>
              </a:ext>
            </a:extLst>
          </p:cNvPr>
          <p:cNvSpPr>
            <a:spLocks noGrp="1"/>
          </p:cNvSpPr>
          <p:nvPr>
            <p:ph type="sldNum" sz="quarter" idx="12"/>
          </p:nvPr>
        </p:nvSpPr>
        <p:spPr/>
        <p:txBody>
          <a:bodyPr/>
          <a:lstStyle/>
          <a:p>
            <a:fld id="{D6792AA0-A80C-4FD6-B7AC-13A65B161215}" type="slidenum">
              <a:rPr lang="tr-TR" smtClean="0"/>
              <a:t>‹Nº›</a:t>
            </a:fld>
            <a:endParaRPr lang="tr-TR"/>
          </a:p>
        </p:txBody>
      </p:sp>
    </p:spTree>
    <p:extLst>
      <p:ext uri="{BB962C8B-B14F-4D97-AF65-F5344CB8AC3E}">
        <p14:creationId xmlns:p14="http://schemas.microsoft.com/office/powerpoint/2010/main" val="3029896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FAE16-70FE-47C6-816A-A08F8B0FDC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tr-TR"/>
          </a:p>
        </p:txBody>
      </p:sp>
      <p:sp>
        <p:nvSpPr>
          <p:cNvPr id="3" name="Text Placeholder 2">
            <a:extLst>
              <a:ext uri="{FF2B5EF4-FFF2-40B4-BE49-F238E27FC236}">
                <a16:creationId xmlns:a16="http://schemas.microsoft.com/office/drawing/2014/main" id="{8E3B942D-5DD6-4067-AFC4-E9FB636B31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8FCF8FD-5B0E-4073-8375-5F2C7F09DBA3}"/>
              </a:ext>
            </a:extLst>
          </p:cNvPr>
          <p:cNvSpPr>
            <a:spLocks noGrp="1"/>
          </p:cNvSpPr>
          <p:nvPr>
            <p:ph type="dt" sz="half" idx="10"/>
          </p:nvPr>
        </p:nvSpPr>
        <p:spPr/>
        <p:txBody>
          <a:bodyPr/>
          <a:lstStyle/>
          <a:p>
            <a:fld id="{384C79EB-0129-416F-8CF0-B98CD17A2DDF}" type="datetimeFigureOut">
              <a:rPr lang="tr-TR" smtClean="0"/>
              <a:t>4.12.2025</a:t>
            </a:fld>
            <a:endParaRPr lang="tr-TR"/>
          </a:p>
        </p:txBody>
      </p:sp>
      <p:sp>
        <p:nvSpPr>
          <p:cNvPr id="5" name="Footer Placeholder 4">
            <a:extLst>
              <a:ext uri="{FF2B5EF4-FFF2-40B4-BE49-F238E27FC236}">
                <a16:creationId xmlns:a16="http://schemas.microsoft.com/office/drawing/2014/main" id="{4D100D2F-B785-4209-88D7-95333C56695B}"/>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575F4CAD-D5C1-41D7-B056-1766E9ECFA5E}"/>
              </a:ext>
            </a:extLst>
          </p:cNvPr>
          <p:cNvSpPr>
            <a:spLocks noGrp="1"/>
          </p:cNvSpPr>
          <p:nvPr>
            <p:ph type="sldNum" sz="quarter" idx="12"/>
          </p:nvPr>
        </p:nvSpPr>
        <p:spPr/>
        <p:txBody>
          <a:bodyPr/>
          <a:lstStyle/>
          <a:p>
            <a:fld id="{D6792AA0-A80C-4FD6-B7AC-13A65B161215}" type="slidenum">
              <a:rPr lang="tr-TR" smtClean="0"/>
              <a:t>‹Nº›</a:t>
            </a:fld>
            <a:endParaRPr lang="tr-TR"/>
          </a:p>
        </p:txBody>
      </p:sp>
    </p:spTree>
    <p:extLst>
      <p:ext uri="{BB962C8B-B14F-4D97-AF65-F5344CB8AC3E}">
        <p14:creationId xmlns:p14="http://schemas.microsoft.com/office/powerpoint/2010/main" val="3448499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B50F8-3FC7-4665-8D5E-0D7319656588}"/>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D0452BE1-4F3B-450D-B66C-7DE9C7A8DE5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a:extLst>
              <a:ext uri="{FF2B5EF4-FFF2-40B4-BE49-F238E27FC236}">
                <a16:creationId xmlns:a16="http://schemas.microsoft.com/office/drawing/2014/main" id="{2281FD25-32D9-4D2B-BE5C-5FE551AA4E3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a:extLst>
              <a:ext uri="{FF2B5EF4-FFF2-40B4-BE49-F238E27FC236}">
                <a16:creationId xmlns:a16="http://schemas.microsoft.com/office/drawing/2014/main" id="{786AAAEB-830D-4CF5-9899-15CCE8BBCB55}"/>
              </a:ext>
            </a:extLst>
          </p:cNvPr>
          <p:cNvSpPr>
            <a:spLocks noGrp="1"/>
          </p:cNvSpPr>
          <p:nvPr>
            <p:ph type="dt" sz="half" idx="10"/>
          </p:nvPr>
        </p:nvSpPr>
        <p:spPr/>
        <p:txBody>
          <a:bodyPr/>
          <a:lstStyle/>
          <a:p>
            <a:fld id="{384C79EB-0129-416F-8CF0-B98CD17A2DDF}" type="datetimeFigureOut">
              <a:rPr lang="tr-TR" smtClean="0"/>
              <a:t>4.12.2025</a:t>
            </a:fld>
            <a:endParaRPr lang="tr-TR"/>
          </a:p>
        </p:txBody>
      </p:sp>
      <p:sp>
        <p:nvSpPr>
          <p:cNvPr id="6" name="Footer Placeholder 5">
            <a:extLst>
              <a:ext uri="{FF2B5EF4-FFF2-40B4-BE49-F238E27FC236}">
                <a16:creationId xmlns:a16="http://schemas.microsoft.com/office/drawing/2014/main" id="{485B7EA3-6558-4A50-A580-9E39B9F56E66}"/>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3D4B9019-F366-4306-964C-0271D7DD48E2}"/>
              </a:ext>
            </a:extLst>
          </p:cNvPr>
          <p:cNvSpPr>
            <a:spLocks noGrp="1"/>
          </p:cNvSpPr>
          <p:nvPr>
            <p:ph type="sldNum" sz="quarter" idx="12"/>
          </p:nvPr>
        </p:nvSpPr>
        <p:spPr/>
        <p:txBody>
          <a:bodyPr/>
          <a:lstStyle/>
          <a:p>
            <a:fld id="{D6792AA0-A80C-4FD6-B7AC-13A65B161215}" type="slidenum">
              <a:rPr lang="tr-TR" smtClean="0"/>
              <a:t>‹Nº›</a:t>
            </a:fld>
            <a:endParaRPr lang="tr-TR"/>
          </a:p>
        </p:txBody>
      </p:sp>
    </p:spTree>
    <p:extLst>
      <p:ext uri="{BB962C8B-B14F-4D97-AF65-F5344CB8AC3E}">
        <p14:creationId xmlns:p14="http://schemas.microsoft.com/office/powerpoint/2010/main" val="1665079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49798-BF37-4A53-AEC2-23AC6D76FC8B}"/>
              </a:ext>
            </a:extLst>
          </p:cNvPr>
          <p:cNvSpPr>
            <a:spLocks noGrp="1"/>
          </p:cNvSpPr>
          <p:nvPr>
            <p:ph type="title"/>
          </p:nvPr>
        </p:nvSpPr>
        <p:spPr>
          <a:xfrm>
            <a:off x="839788" y="365125"/>
            <a:ext cx="10515600" cy="1325563"/>
          </a:xfrm>
        </p:spPr>
        <p:txBody>
          <a:bodyPr/>
          <a:lstStyle/>
          <a:p>
            <a:r>
              <a:rPr lang="en-US"/>
              <a:t>Click to edit Master title style</a:t>
            </a:r>
            <a:endParaRPr lang="tr-TR"/>
          </a:p>
        </p:txBody>
      </p:sp>
      <p:sp>
        <p:nvSpPr>
          <p:cNvPr id="3" name="Text Placeholder 2">
            <a:extLst>
              <a:ext uri="{FF2B5EF4-FFF2-40B4-BE49-F238E27FC236}">
                <a16:creationId xmlns:a16="http://schemas.microsoft.com/office/drawing/2014/main" id="{6B57A8AF-7FCB-4E77-B4E1-ACF6FF8601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9DECA93-60F3-402E-83E1-B2F5C6F8F44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a:extLst>
              <a:ext uri="{FF2B5EF4-FFF2-40B4-BE49-F238E27FC236}">
                <a16:creationId xmlns:a16="http://schemas.microsoft.com/office/drawing/2014/main" id="{84119CE7-7E26-4149-97E1-CBB5B79730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CE691AA-D906-43D8-AA60-6591A3F3BEB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a:extLst>
              <a:ext uri="{FF2B5EF4-FFF2-40B4-BE49-F238E27FC236}">
                <a16:creationId xmlns:a16="http://schemas.microsoft.com/office/drawing/2014/main" id="{11D7FB43-FFB2-413C-8283-E59B8D8EB5EA}"/>
              </a:ext>
            </a:extLst>
          </p:cNvPr>
          <p:cNvSpPr>
            <a:spLocks noGrp="1"/>
          </p:cNvSpPr>
          <p:nvPr>
            <p:ph type="dt" sz="half" idx="10"/>
          </p:nvPr>
        </p:nvSpPr>
        <p:spPr/>
        <p:txBody>
          <a:bodyPr/>
          <a:lstStyle/>
          <a:p>
            <a:fld id="{384C79EB-0129-416F-8CF0-B98CD17A2DDF}" type="datetimeFigureOut">
              <a:rPr lang="tr-TR" smtClean="0"/>
              <a:t>4.12.2025</a:t>
            </a:fld>
            <a:endParaRPr lang="tr-TR"/>
          </a:p>
        </p:txBody>
      </p:sp>
      <p:sp>
        <p:nvSpPr>
          <p:cNvPr id="8" name="Footer Placeholder 7">
            <a:extLst>
              <a:ext uri="{FF2B5EF4-FFF2-40B4-BE49-F238E27FC236}">
                <a16:creationId xmlns:a16="http://schemas.microsoft.com/office/drawing/2014/main" id="{E1BF68C2-589D-43B2-A9AE-34BE9D53C1CC}"/>
              </a:ext>
            </a:extLst>
          </p:cNvPr>
          <p:cNvSpPr>
            <a:spLocks noGrp="1"/>
          </p:cNvSpPr>
          <p:nvPr>
            <p:ph type="ftr" sz="quarter" idx="11"/>
          </p:nvPr>
        </p:nvSpPr>
        <p:spPr/>
        <p:txBody>
          <a:bodyPr/>
          <a:lstStyle/>
          <a:p>
            <a:endParaRPr lang="tr-TR"/>
          </a:p>
        </p:txBody>
      </p:sp>
      <p:sp>
        <p:nvSpPr>
          <p:cNvPr id="9" name="Slide Number Placeholder 8">
            <a:extLst>
              <a:ext uri="{FF2B5EF4-FFF2-40B4-BE49-F238E27FC236}">
                <a16:creationId xmlns:a16="http://schemas.microsoft.com/office/drawing/2014/main" id="{F4EFFA19-2AF5-4652-AC51-CB332396EBBE}"/>
              </a:ext>
            </a:extLst>
          </p:cNvPr>
          <p:cNvSpPr>
            <a:spLocks noGrp="1"/>
          </p:cNvSpPr>
          <p:nvPr>
            <p:ph type="sldNum" sz="quarter" idx="12"/>
          </p:nvPr>
        </p:nvSpPr>
        <p:spPr/>
        <p:txBody>
          <a:bodyPr/>
          <a:lstStyle/>
          <a:p>
            <a:fld id="{D6792AA0-A80C-4FD6-B7AC-13A65B161215}" type="slidenum">
              <a:rPr lang="tr-TR" smtClean="0"/>
              <a:t>‹Nº›</a:t>
            </a:fld>
            <a:endParaRPr lang="tr-TR"/>
          </a:p>
        </p:txBody>
      </p:sp>
    </p:spTree>
    <p:extLst>
      <p:ext uri="{BB962C8B-B14F-4D97-AF65-F5344CB8AC3E}">
        <p14:creationId xmlns:p14="http://schemas.microsoft.com/office/powerpoint/2010/main" val="1771953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AE221-4DD1-4055-B84E-3C55A89E8216}"/>
              </a:ext>
            </a:extLst>
          </p:cNvPr>
          <p:cNvSpPr>
            <a:spLocks noGrp="1"/>
          </p:cNvSpPr>
          <p:nvPr>
            <p:ph type="title"/>
          </p:nvPr>
        </p:nvSpPr>
        <p:spPr/>
        <p:txBody>
          <a:bodyPr/>
          <a:lstStyle/>
          <a:p>
            <a:r>
              <a:rPr lang="en-US"/>
              <a:t>Click to edit Master title style</a:t>
            </a:r>
            <a:endParaRPr lang="tr-TR"/>
          </a:p>
        </p:txBody>
      </p:sp>
      <p:sp>
        <p:nvSpPr>
          <p:cNvPr id="3" name="Date Placeholder 2">
            <a:extLst>
              <a:ext uri="{FF2B5EF4-FFF2-40B4-BE49-F238E27FC236}">
                <a16:creationId xmlns:a16="http://schemas.microsoft.com/office/drawing/2014/main" id="{605D48A8-7CE5-43BC-8F77-945B6D9606C4}"/>
              </a:ext>
            </a:extLst>
          </p:cNvPr>
          <p:cNvSpPr>
            <a:spLocks noGrp="1"/>
          </p:cNvSpPr>
          <p:nvPr>
            <p:ph type="dt" sz="half" idx="10"/>
          </p:nvPr>
        </p:nvSpPr>
        <p:spPr/>
        <p:txBody>
          <a:bodyPr/>
          <a:lstStyle/>
          <a:p>
            <a:fld id="{384C79EB-0129-416F-8CF0-B98CD17A2DDF}" type="datetimeFigureOut">
              <a:rPr lang="tr-TR" smtClean="0"/>
              <a:t>4.12.2025</a:t>
            </a:fld>
            <a:endParaRPr lang="tr-TR"/>
          </a:p>
        </p:txBody>
      </p:sp>
      <p:sp>
        <p:nvSpPr>
          <p:cNvPr id="4" name="Footer Placeholder 3">
            <a:extLst>
              <a:ext uri="{FF2B5EF4-FFF2-40B4-BE49-F238E27FC236}">
                <a16:creationId xmlns:a16="http://schemas.microsoft.com/office/drawing/2014/main" id="{53B43F25-9CF9-4E00-BC94-030EADE3CBF4}"/>
              </a:ext>
            </a:extLst>
          </p:cNvPr>
          <p:cNvSpPr>
            <a:spLocks noGrp="1"/>
          </p:cNvSpPr>
          <p:nvPr>
            <p:ph type="ftr" sz="quarter" idx="11"/>
          </p:nvPr>
        </p:nvSpPr>
        <p:spPr/>
        <p:txBody>
          <a:bodyPr/>
          <a:lstStyle/>
          <a:p>
            <a:endParaRPr lang="tr-TR"/>
          </a:p>
        </p:txBody>
      </p:sp>
      <p:sp>
        <p:nvSpPr>
          <p:cNvPr id="5" name="Slide Number Placeholder 4">
            <a:extLst>
              <a:ext uri="{FF2B5EF4-FFF2-40B4-BE49-F238E27FC236}">
                <a16:creationId xmlns:a16="http://schemas.microsoft.com/office/drawing/2014/main" id="{5D7E3420-F2D1-48EA-8226-4EF4FF1CC298}"/>
              </a:ext>
            </a:extLst>
          </p:cNvPr>
          <p:cNvSpPr>
            <a:spLocks noGrp="1"/>
          </p:cNvSpPr>
          <p:nvPr>
            <p:ph type="sldNum" sz="quarter" idx="12"/>
          </p:nvPr>
        </p:nvSpPr>
        <p:spPr/>
        <p:txBody>
          <a:bodyPr/>
          <a:lstStyle/>
          <a:p>
            <a:fld id="{D6792AA0-A80C-4FD6-B7AC-13A65B161215}" type="slidenum">
              <a:rPr lang="tr-TR" smtClean="0"/>
              <a:t>‹Nº›</a:t>
            </a:fld>
            <a:endParaRPr lang="tr-TR"/>
          </a:p>
        </p:txBody>
      </p:sp>
    </p:spTree>
    <p:extLst>
      <p:ext uri="{BB962C8B-B14F-4D97-AF65-F5344CB8AC3E}">
        <p14:creationId xmlns:p14="http://schemas.microsoft.com/office/powerpoint/2010/main" val="2539870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98E768-9F75-4FF5-AB3F-A2D6ADA08E3A}"/>
              </a:ext>
            </a:extLst>
          </p:cNvPr>
          <p:cNvSpPr>
            <a:spLocks noGrp="1"/>
          </p:cNvSpPr>
          <p:nvPr>
            <p:ph type="dt" sz="half" idx="10"/>
          </p:nvPr>
        </p:nvSpPr>
        <p:spPr/>
        <p:txBody>
          <a:bodyPr/>
          <a:lstStyle/>
          <a:p>
            <a:fld id="{384C79EB-0129-416F-8CF0-B98CD17A2DDF}" type="datetimeFigureOut">
              <a:rPr lang="tr-TR" smtClean="0"/>
              <a:t>4.12.2025</a:t>
            </a:fld>
            <a:endParaRPr lang="tr-TR"/>
          </a:p>
        </p:txBody>
      </p:sp>
      <p:sp>
        <p:nvSpPr>
          <p:cNvPr id="3" name="Footer Placeholder 2">
            <a:extLst>
              <a:ext uri="{FF2B5EF4-FFF2-40B4-BE49-F238E27FC236}">
                <a16:creationId xmlns:a16="http://schemas.microsoft.com/office/drawing/2014/main" id="{E4C9D57A-6B6E-428C-8194-978DDEB34E63}"/>
              </a:ext>
            </a:extLst>
          </p:cNvPr>
          <p:cNvSpPr>
            <a:spLocks noGrp="1"/>
          </p:cNvSpPr>
          <p:nvPr>
            <p:ph type="ftr" sz="quarter" idx="11"/>
          </p:nvPr>
        </p:nvSpPr>
        <p:spPr/>
        <p:txBody>
          <a:bodyPr/>
          <a:lstStyle/>
          <a:p>
            <a:endParaRPr lang="tr-TR"/>
          </a:p>
        </p:txBody>
      </p:sp>
      <p:sp>
        <p:nvSpPr>
          <p:cNvPr id="4" name="Slide Number Placeholder 3">
            <a:extLst>
              <a:ext uri="{FF2B5EF4-FFF2-40B4-BE49-F238E27FC236}">
                <a16:creationId xmlns:a16="http://schemas.microsoft.com/office/drawing/2014/main" id="{75D1D55B-6070-45FF-9B37-8F6FF77FB605}"/>
              </a:ext>
            </a:extLst>
          </p:cNvPr>
          <p:cNvSpPr>
            <a:spLocks noGrp="1"/>
          </p:cNvSpPr>
          <p:nvPr>
            <p:ph type="sldNum" sz="quarter" idx="12"/>
          </p:nvPr>
        </p:nvSpPr>
        <p:spPr/>
        <p:txBody>
          <a:bodyPr/>
          <a:lstStyle/>
          <a:p>
            <a:fld id="{D6792AA0-A80C-4FD6-B7AC-13A65B161215}" type="slidenum">
              <a:rPr lang="tr-TR" smtClean="0"/>
              <a:t>‹Nº›</a:t>
            </a:fld>
            <a:endParaRPr lang="tr-TR"/>
          </a:p>
        </p:txBody>
      </p:sp>
    </p:spTree>
    <p:extLst>
      <p:ext uri="{BB962C8B-B14F-4D97-AF65-F5344CB8AC3E}">
        <p14:creationId xmlns:p14="http://schemas.microsoft.com/office/powerpoint/2010/main" val="1341586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FD7AE-A43C-4158-A386-9033D28C9B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Content Placeholder 2">
            <a:extLst>
              <a:ext uri="{FF2B5EF4-FFF2-40B4-BE49-F238E27FC236}">
                <a16:creationId xmlns:a16="http://schemas.microsoft.com/office/drawing/2014/main" id="{E2F68E35-20F8-46F8-BA55-7AE396C282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a:extLst>
              <a:ext uri="{FF2B5EF4-FFF2-40B4-BE49-F238E27FC236}">
                <a16:creationId xmlns:a16="http://schemas.microsoft.com/office/drawing/2014/main" id="{4B4E84E1-DA48-4292-AFBC-ECB3974570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FC8DD8B-0F75-458A-8E71-89F0E4616704}"/>
              </a:ext>
            </a:extLst>
          </p:cNvPr>
          <p:cNvSpPr>
            <a:spLocks noGrp="1"/>
          </p:cNvSpPr>
          <p:nvPr>
            <p:ph type="dt" sz="half" idx="10"/>
          </p:nvPr>
        </p:nvSpPr>
        <p:spPr/>
        <p:txBody>
          <a:bodyPr/>
          <a:lstStyle/>
          <a:p>
            <a:fld id="{384C79EB-0129-416F-8CF0-B98CD17A2DDF}" type="datetimeFigureOut">
              <a:rPr lang="tr-TR" smtClean="0"/>
              <a:t>4.12.2025</a:t>
            </a:fld>
            <a:endParaRPr lang="tr-TR"/>
          </a:p>
        </p:txBody>
      </p:sp>
      <p:sp>
        <p:nvSpPr>
          <p:cNvPr id="6" name="Footer Placeholder 5">
            <a:extLst>
              <a:ext uri="{FF2B5EF4-FFF2-40B4-BE49-F238E27FC236}">
                <a16:creationId xmlns:a16="http://schemas.microsoft.com/office/drawing/2014/main" id="{8C0E7D5E-FF4C-4D90-8C17-0F99D78ED069}"/>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8FB13E81-D3A2-4D80-BB27-B5B7C6A67146}"/>
              </a:ext>
            </a:extLst>
          </p:cNvPr>
          <p:cNvSpPr>
            <a:spLocks noGrp="1"/>
          </p:cNvSpPr>
          <p:nvPr>
            <p:ph type="sldNum" sz="quarter" idx="12"/>
          </p:nvPr>
        </p:nvSpPr>
        <p:spPr/>
        <p:txBody>
          <a:bodyPr/>
          <a:lstStyle/>
          <a:p>
            <a:fld id="{D6792AA0-A80C-4FD6-B7AC-13A65B161215}" type="slidenum">
              <a:rPr lang="tr-TR" smtClean="0"/>
              <a:t>‹Nº›</a:t>
            </a:fld>
            <a:endParaRPr lang="tr-TR"/>
          </a:p>
        </p:txBody>
      </p:sp>
    </p:spTree>
    <p:extLst>
      <p:ext uri="{BB962C8B-B14F-4D97-AF65-F5344CB8AC3E}">
        <p14:creationId xmlns:p14="http://schemas.microsoft.com/office/powerpoint/2010/main" val="4220181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D2A4A-B7BD-45DE-9D12-C0C50ECF0E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Picture Placeholder 2">
            <a:extLst>
              <a:ext uri="{FF2B5EF4-FFF2-40B4-BE49-F238E27FC236}">
                <a16:creationId xmlns:a16="http://schemas.microsoft.com/office/drawing/2014/main" id="{94C70F3D-DD99-4D29-BB6B-653B8A4FA6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a:extLst>
              <a:ext uri="{FF2B5EF4-FFF2-40B4-BE49-F238E27FC236}">
                <a16:creationId xmlns:a16="http://schemas.microsoft.com/office/drawing/2014/main" id="{89D26B6D-9F68-4E51-8AF0-538349A794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9889948-7965-4E7E-81EA-C6E8856829C7}"/>
              </a:ext>
            </a:extLst>
          </p:cNvPr>
          <p:cNvSpPr>
            <a:spLocks noGrp="1"/>
          </p:cNvSpPr>
          <p:nvPr>
            <p:ph type="dt" sz="half" idx="10"/>
          </p:nvPr>
        </p:nvSpPr>
        <p:spPr/>
        <p:txBody>
          <a:bodyPr/>
          <a:lstStyle/>
          <a:p>
            <a:fld id="{384C79EB-0129-416F-8CF0-B98CD17A2DDF}" type="datetimeFigureOut">
              <a:rPr lang="tr-TR" smtClean="0"/>
              <a:t>4.12.2025</a:t>
            </a:fld>
            <a:endParaRPr lang="tr-TR"/>
          </a:p>
        </p:txBody>
      </p:sp>
      <p:sp>
        <p:nvSpPr>
          <p:cNvPr id="6" name="Footer Placeholder 5">
            <a:extLst>
              <a:ext uri="{FF2B5EF4-FFF2-40B4-BE49-F238E27FC236}">
                <a16:creationId xmlns:a16="http://schemas.microsoft.com/office/drawing/2014/main" id="{DCD60997-D394-4523-863B-83DC5FD7F349}"/>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F68373FB-07F4-4DDD-B7D0-02F690F84657}"/>
              </a:ext>
            </a:extLst>
          </p:cNvPr>
          <p:cNvSpPr>
            <a:spLocks noGrp="1"/>
          </p:cNvSpPr>
          <p:nvPr>
            <p:ph type="sldNum" sz="quarter" idx="12"/>
          </p:nvPr>
        </p:nvSpPr>
        <p:spPr/>
        <p:txBody>
          <a:bodyPr/>
          <a:lstStyle/>
          <a:p>
            <a:fld id="{D6792AA0-A80C-4FD6-B7AC-13A65B161215}" type="slidenum">
              <a:rPr lang="tr-TR" smtClean="0"/>
              <a:t>‹Nº›</a:t>
            </a:fld>
            <a:endParaRPr lang="tr-TR"/>
          </a:p>
        </p:txBody>
      </p:sp>
    </p:spTree>
    <p:extLst>
      <p:ext uri="{BB962C8B-B14F-4D97-AF65-F5344CB8AC3E}">
        <p14:creationId xmlns:p14="http://schemas.microsoft.com/office/powerpoint/2010/main" val="1128867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6AD6C7-CD61-4F08-9ED6-EE7CDE3AB1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a:extLst>
              <a:ext uri="{FF2B5EF4-FFF2-40B4-BE49-F238E27FC236}">
                <a16:creationId xmlns:a16="http://schemas.microsoft.com/office/drawing/2014/main" id="{6601DE5A-B959-440E-B383-880B0DC353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7ED5DFDD-48BC-4805-9623-DCB268BA65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4C79EB-0129-416F-8CF0-B98CD17A2DDF}" type="datetimeFigureOut">
              <a:rPr lang="tr-TR" smtClean="0"/>
              <a:t>4.12.2025</a:t>
            </a:fld>
            <a:endParaRPr lang="tr-TR"/>
          </a:p>
        </p:txBody>
      </p:sp>
      <p:sp>
        <p:nvSpPr>
          <p:cNvPr id="5" name="Footer Placeholder 4">
            <a:extLst>
              <a:ext uri="{FF2B5EF4-FFF2-40B4-BE49-F238E27FC236}">
                <a16:creationId xmlns:a16="http://schemas.microsoft.com/office/drawing/2014/main" id="{FDDC38BB-44D9-44EB-8032-1DCD0D9004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a:extLst>
              <a:ext uri="{FF2B5EF4-FFF2-40B4-BE49-F238E27FC236}">
                <a16:creationId xmlns:a16="http://schemas.microsoft.com/office/drawing/2014/main" id="{339D8C4D-E54F-499E-ADAF-D277DFA28F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792AA0-A80C-4FD6-B7AC-13A65B161215}" type="slidenum">
              <a:rPr lang="tr-TR" smtClean="0"/>
              <a:t>‹Nº›</a:t>
            </a:fld>
            <a:endParaRPr lang="tr-TR"/>
          </a:p>
        </p:txBody>
      </p:sp>
    </p:spTree>
    <p:extLst>
      <p:ext uri="{BB962C8B-B14F-4D97-AF65-F5344CB8AC3E}">
        <p14:creationId xmlns:p14="http://schemas.microsoft.com/office/powerpoint/2010/main" val="18739026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1278E-4474-40D2-A4F4-B4892FD96BF6}"/>
              </a:ext>
            </a:extLst>
          </p:cNvPr>
          <p:cNvSpPr>
            <a:spLocks noGrp="1"/>
          </p:cNvSpPr>
          <p:nvPr>
            <p:ph type="ctrTitle"/>
          </p:nvPr>
        </p:nvSpPr>
        <p:spPr>
          <a:xfrm>
            <a:off x="1524000" y="1791229"/>
            <a:ext cx="9144000" cy="2387600"/>
          </a:xfrm>
        </p:spPr>
        <p:txBody>
          <a:bodyPr>
            <a:normAutofit/>
          </a:bodyPr>
          <a:lstStyle/>
          <a:p>
            <a:r>
              <a:rPr lang="en-US" dirty="0"/>
              <a:t>The Survival of Export Links for Türkiye</a:t>
            </a:r>
            <a:br>
              <a:rPr lang="en-US" dirty="0"/>
            </a:br>
            <a:r>
              <a:rPr lang="en-US" sz="2200" dirty="0"/>
              <a:t>Didem Yazıcı (CBRT)</a:t>
            </a:r>
            <a:br>
              <a:rPr lang="en-US" sz="2200" dirty="0"/>
            </a:br>
            <a:r>
              <a:rPr lang="en-US" sz="2200" dirty="0"/>
              <a:t>Elif Akbostancı </a:t>
            </a:r>
            <a:r>
              <a:rPr lang="en-US" sz="2200" dirty="0" err="1"/>
              <a:t>Özkazanç</a:t>
            </a:r>
            <a:r>
              <a:rPr lang="en-US" sz="2200" dirty="0"/>
              <a:t> (METU)</a:t>
            </a:r>
            <a:endParaRPr lang="tr-TR" dirty="0"/>
          </a:p>
        </p:txBody>
      </p:sp>
    </p:spTree>
    <p:extLst>
      <p:ext uri="{BB962C8B-B14F-4D97-AF65-F5344CB8AC3E}">
        <p14:creationId xmlns:p14="http://schemas.microsoft.com/office/powerpoint/2010/main" val="39867750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0CF29-D83F-4B2C-87D2-9D0B9742EDD8}"/>
              </a:ext>
            </a:extLst>
          </p:cNvPr>
          <p:cNvSpPr>
            <a:spLocks noGrp="1"/>
          </p:cNvSpPr>
          <p:nvPr>
            <p:ph type="title"/>
          </p:nvPr>
        </p:nvSpPr>
        <p:spPr/>
        <p:txBody>
          <a:bodyPr/>
          <a:lstStyle/>
          <a:p>
            <a:r>
              <a:rPr lang="en-US" dirty="0"/>
              <a:t>Non-parametric results</a:t>
            </a:r>
            <a:endParaRPr lang="tr-TR" dirty="0"/>
          </a:p>
        </p:txBody>
      </p:sp>
      <p:graphicFrame>
        <p:nvGraphicFramePr>
          <p:cNvPr id="5" name="Content Placeholder 4">
            <a:extLst>
              <a:ext uri="{FF2B5EF4-FFF2-40B4-BE49-F238E27FC236}">
                <a16:creationId xmlns:a16="http://schemas.microsoft.com/office/drawing/2014/main" id="{52DF00E2-8C66-43B5-B000-5AD454E78036}"/>
              </a:ext>
            </a:extLst>
          </p:cNvPr>
          <p:cNvGraphicFramePr>
            <a:graphicFrameLocks noGrp="1"/>
          </p:cNvGraphicFramePr>
          <p:nvPr>
            <p:ph idx="1"/>
            <p:extLst>
              <p:ext uri="{D42A27DB-BD31-4B8C-83A1-F6EECF244321}">
                <p14:modId xmlns:p14="http://schemas.microsoft.com/office/powerpoint/2010/main" val="1627944759"/>
              </p:ext>
            </p:extLst>
          </p:nvPr>
        </p:nvGraphicFramePr>
        <p:xfrm>
          <a:off x="725078" y="1580790"/>
          <a:ext cx="10515600" cy="4205224"/>
        </p:xfrm>
        <a:graphic>
          <a:graphicData uri="http://schemas.openxmlformats.org/drawingml/2006/table">
            <a:tbl>
              <a:tblPr firstRow="1" firstCol="1" bandRow="1"/>
              <a:tblGrid>
                <a:gridCol w="1314450">
                  <a:extLst>
                    <a:ext uri="{9D8B030D-6E8A-4147-A177-3AD203B41FA5}">
                      <a16:colId xmlns:a16="http://schemas.microsoft.com/office/drawing/2014/main" val="2761212744"/>
                    </a:ext>
                  </a:extLst>
                </a:gridCol>
                <a:gridCol w="1314450">
                  <a:extLst>
                    <a:ext uri="{9D8B030D-6E8A-4147-A177-3AD203B41FA5}">
                      <a16:colId xmlns:a16="http://schemas.microsoft.com/office/drawing/2014/main" val="2033799781"/>
                    </a:ext>
                  </a:extLst>
                </a:gridCol>
                <a:gridCol w="1314450">
                  <a:extLst>
                    <a:ext uri="{9D8B030D-6E8A-4147-A177-3AD203B41FA5}">
                      <a16:colId xmlns:a16="http://schemas.microsoft.com/office/drawing/2014/main" val="3171753931"/>
                    </a:ext>
                  </a:extLst>
                </a:gridCol>
                <a:gridCol w="1314450">
                  <a:extLst>
                    <a:ext uri="{9D8B030D-6E8A-4147-A177-3AD203B41FA5}">
                      <a16:colId xmlns:a16="http://schemas.microsoft.com/office/drawing/2014/main" val="511048147"/>
                    </a:ext>
                  </a:extLst>
                </a:gridCol>
                <a:gridCol w="1314450">
                  <a:extLst>
                    <a:ext uri="{9D8B030D-6E8A-4147-A177-3AD203B41FA5}">
                      <a16:colId xmlns:a16="http://schemas.microsoft.com/office/drawing/2014/main" val="754534087"/>
                    </a:ext>
                  </a:extLst>
                </a:gridCol>
                <a:gridCol w="1314450">
                  <a:extLst>
                    <a:ext uri="{9D8B030D-6E8A-4147-A177-3AD203B41FA5}">
                      <a16:colId xmlns:a16="http://schemas.microsoft.com/office/drawing/2014/main" val="382857715"/>
                    </a:ext>
                  </a:extLst>
                </a:gridCol>
                <a:gridCol w="1314450">
                  <a:extLst>
                    <a:ext uri="{9D8B030D-6E8A-4147-A177-3AD203B41FA5}">
                      <a16:colId xmlns:a16="http://schemas.microsoft.com/office/drawing/2014/main" val="907161010"/>
                    </a:ext>
                  </a:extLst>
                </a:gridCol>
                <a:gridCol w="1314450">
                  <a:extLst>
                    <a:ext uri="{9D8B030D-6E8A-4147-A177-3AD203B41FA5}">
                      <a16:colId xmlns:a16="http://schemas.microsoft.com/office/drawing/2014/main" val="2319301472"/>
                    </a:ext>
                  </a:extLst>
                </a:gridCol>
              </a:tblGrid>
              <a:tr h="190500">
                <a:tc gridSpan="8">
                  <a:txBody>
                    <a:bodyPr/>
                    <a:lstStyle/>
                    <a:p>
                      <a:pPr>
                        <a:lnSpc>
                          <a:spcPct val="150000"/>
                        </a:lnSpc>
                        <a:spcAft>
                          <a:spcPts val="0"/>
                        </a:spcAft>
                      </a:pPr>
                      <a:r>
                        <a:rPr lang="en-US" sz="16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Table 5.1.3: Regional Survival Rates</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789782514"/>
                  </a:ext>
                </a:extLst>
              </a:tr>
              <a:tr h="952500">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Years</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East Asia and Pacific</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Europe and Central Asia</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Latin America and the Caribbean</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Middle East and North Africa</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North America</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South Asia</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Sub-Saharan Africa</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6818156"/>
                  </a:ext>
                </a:extLst>
              </a:tr>
              <a:tr h="190500">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0.36</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0.36</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0.40</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0.33</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0.38</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0.34</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0.30</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7443249"/>
                  </a:ext>
                </a:extLst>
              </a:tr>
              <a:tr h="190500">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0.21</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0.21</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0.24</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0.18</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0.22</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0.20</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0.16</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8302340"/>
                  </a:ext>
                </a:extLst>
              </a:tr>
              <a:tr h="190500">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0.18</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0.12</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0.16</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0.14</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0.10</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42878089"/>
                  </a:ext>
                </a:extLst>
              </a:tr>
              <a:tr h="190500">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0.11</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0.11</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0.14</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0.09</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0.13</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0.10</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0.08</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66703038"/>
                  </a:ext>
                </a:extLst>
              </a:tr>
              <a:tr h="190500">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0.09</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0.09</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0.11</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0.07</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0.10</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0.08</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0.06</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6840668"/>
                  </a:ext>
                </a:extLst>
              </a:tr>
              <a:tr h="190500">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0.08</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0.07</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0.10</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0.09</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0.07</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0238823"/>
                  </a:ext>
                </a:extLst>
              </a:tr>
              <a:tr h="190500">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0.06</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0.06</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0.08</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0.04</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0.07</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0.06</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0.04</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9578955"/>
                  </a:ext>
                </a:extLst>
              </a:tr>
              <a:tr h="190500">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0.06</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0.07</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0.04</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0.07</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0.03</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9432362"/>
                  </a:ext>
                </a:extLst>
              </a:tr>
              <a:tr h="190500">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0.07</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0.03</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0.06</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0.04</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0.03</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3204956"/>
                  </a:ext>
                </a:extLst>
              </a:tr>
              <a:tr h="190500">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0.04</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0.04</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0.06</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0.03</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0.03</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0.03</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6186213"/>
                  </a:ext>
                </a:extLst>
              </a:tr>
              <a:tr h="190500">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0.04</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0.04</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0.02</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0.03</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0.02</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9645628"/>
                  </a:ext>
                </a:extLst>
              </a:tr>
              <a:tr h="190500">
                <a:tc gridSpan="3">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Source: Author's calculations</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tr-TR"/>
                    </a:p>
                  </a:txBody>
                  <a:tcPr/>
                </a:tc>
                <a:tc hMerge="1">
                  <a:txBody>
                    <a:bodyPr/>
                    <a:lstStyle/>
                    <a:p>
                      <a:endParaRPr lang="tr-TR"/>
                    </a:p>
                  </a:txBody>
                  <a:tcPr/>
                </a:tc>
                <a:tc>
                  <a:txBody>
                    <a:bodyPr/>
                    <a:lstStyle/>
                    <a:p>
                      <a:endParaRPr lang="tr-TR" sz="1600">
                        <a:effectLst/>
                        <a:latin typeface="Calibri" panose="020F0502020204030204" pitchFamily="34" charset="0"/>
                        <a:cs typeface="Times New Roman" panose="02020603050405020304" pitchFamily="18"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tr-TR" sz="1600">
                        <a:effectLst/>
                        <a:latin typeface="Calibri" panose="020F0502020204030204" pitchFamily="34" charset="0"/>
                        <a:cs typeface="Times New Roman" panose="02020603050405020304" pitchFamily="18"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tr-TR" sz="1600">
                        <a:effectLst/>
                        <a:latin typeface="Calibri" panose="020F0502020204030204" pitchFamily="34" charset="0"/>
                        <a:cs typeface="Times New Roman" panose="02020603050405020304" pitchFamily="18"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tr-TR" sz="1600">
                        <a:effectLst/>
                        <a:latin typeface="Calibri" panose="020F0502020204030204" pitchFamily="34" charset="0"/>
                        <a:cs typeface="Times New Roman" panose="02020603050405020304" pitchFamily="18"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tr-TR" sz="1600" dirty="0">
                        <a:effectLst/>
                        <a:latin typeface="Calibri" panose="020F0502020204030204" pitchFamily="34" charset="0"/>
                        <a:cs typeface="Times New Roman" panose="02020603050405020304" pitchFamily="18"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618451099"/>
                  </a:ext>
                </a:extLst>
              </a:tr>
            </a:tbl>
          </a:graphicData>
        </a:graphic>
      </p:graphicFrame>
    </p:spTree>
    <p:extLst>
      <p:ext uri="{BB962C8B-B14F-4D97-AF65-F5344CB8AC3E}">
        <p14:creationId xmlns:p14="http://schemas.microsoft.com/office/powerpoint/2010/main" val="1695370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69B9D-7074-4B36-BB40-E195477DCAE2}"/>
              </a:ext>
            </a:extLst>
          </p:cNvPr>
          <p:cNvSpPr>
            <a:spLocks noGrp="1"/>
          </p:cNvSpPr>
          <p:nvPr>
            <p:ph type="title"/>
          </p:nvPr>
        </p:nvSpPr>
        <p:spPr>
          <a:xfrm>
            <a:off x="443753" y="0"/>
            <a:ext cx="10515600" cy="315311"/>
          </a:xfrm>
        </p:spPr>
        <p:txBody>
          <a:bodyPr>
            <a:normAutofit fontScale="90000"/>
          </a:bodyPr>
          <a:lstStyle/>
          <a:p>
            <a:r>
              <a:rPr lang="en-US" sz="3600" dirty="0"/>
              <a:t>Parametric Results: Contract Survival</a:t>
            </a:r>
            <a:endParaRPr lang="tr-TR" sz="3600" dirty="0"/>
          </a:p>
        </p:txBody>
      </p:sp>
      <p:graphicFrame>
        <p:nvGraphicFramePr>
          <p:cNvPr id="5" name="Content Placeholder 4">
            <a:extLst>
              <a:ext uri="{FF2B5EF4-FFF2-40B4-BE49-F238E27FC236}">
                <a16:creationId xmlns:a16="http://schemas.microsoft.com/office/drawing/2014/main" id="{0927FB65-850F-43AC-9800-BF574A0EEE0F}"/>
              </a:ext>
            </a:extLst>
          </p:cNvPr>
          <p:cNvGraphicFramePr>
            <a:graphicFrameLocks noGrp="1"/>
          </p:cNvGraphicFramePr>
          <p:nvPr>
            <p:ph idx="1"/>
            <p:extLst>
              <p:ext uri="{D42A27DB-BD31-4B8C-83A1-F6EECF244321}">
                <p14:modId xmlns:p14="http://schemas.microsoft.com/office/powerpoint/2010/main" val="2175547650"/>
              </p:ext>
            </p:extLst>
          </p:nvPr>
        </p:nvGraphicFramePr>
        <p:xfrm>
          <a:off x="270932" y="397933"/>
          <a:ext cx="11590870" cy="6413299"/>
        </p:xfrm>
        <a:graphic>
          <a:graphicData uri="http://schemas.openxmlformats.org/drawingml/2006/table">
            <a:tbl>
              <a:tblPr/>
              <a:tblGrid>
                <a:gridCol w="4309535">
                  <a:extLst>
                    <a:ext uri="{9D8B030D-6E8A-4147-A177-3AD203B41FA5}">
                      <a16:colId xmlns:a16="http://schemas.microsoft.com/office/drawing/2014/main" val="1256355745"/>
                    </a:ext>
                  </a:extLst>
                </a:gridCol>
                <a:gridCol w="1642533">
                  <a:extLst>
                    <a:ext uri="{9D8B030D-6E8A-4147-A177-3AD203B41FA5}">
                      <a16:colId xmlns:a16="http://schemas.microsoft.com/office/drawing/2014/main" val="3897052030"/>
                    </a:ext>
                  </a:extLst>
                </a:gridCol>
                <a:gridCol w="1634067">
                  <a:extLst>
                    <a:ext uri="{9D8B030D-6E8A-4147-A177-3AD203B41FA5}">
                      <a16:colId xmlns:a16="http://schemas.microsoft.com/office/drawing/2014/main" val="761420278"/>
                    </a:ext>
                  </a:extLst>
                </a:gridCol>
                <a:gridCol w="1532466">
                  <a:extLst>
                    <a:ext uri="{9D8B030D-6E8A-4147-A177-3AD203B41FA5}">
                      <a16:colId xmlns:a16="http://schemas.microsoft.com/office/drawing/2014/main" val="865089652"/>
                    </a:ext>
                  </a:extLst>
                </a:gridCol>
                <a:gridCol w="1329267">
                  <a:extLst>
                    <a:ext uri="{9D8B030D-6E8A-4147-A177-3AD203B41FA5}">
                      <a16:colId xmlns:a16="http://schemas.microsoft.com/office/drawing/2014/main" val="3172843648"/>
                    </a:ext>
                  </a:extLst>
                </a:gridCol>
                <a:gridCol w="1143002">
                  <a:extLst>
                    <a:ext uri="{9D8B030D-6E8A-4147-A177-3AD203B41FA5}">
                      <a16:colId xmlns:a16="http://schemas.microsoft.com/office/drawing/2014/main" val="115875243"/>
                    </a:ext>
                  </a:extLst>
                </a:gridCol>
              </a:tblGrid>
              <a:tr h="344342">
                <a:tc>
                  <a:txBody>
                    <a:bodyPr/>
                    <a:lstStyle/>
                    <a:p>
                      <a:pPr algn="l" fontAlgn="ctr"/>
                      <a:r>
                        <a:rPr lang="tr-TR" sz="1100" b="0" i="0" u="none" strike="noStrike">
                          <a:solidFill>
                            <a:srgbClr val="000000"/>
                          </a:solidFill>
                          <a:effectLst/>
                          <a:latin typeface="Times New Roman" panose="02020603050405020304" pitchFamily="18" charset="0"/>
                        </a:rPr>
                        <a:t>VARIABLES</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dirty="0">
                          <a:solidFill>
                            <a:srgbClr val="000000"/>
                          </a:solidFill>
                          <a:effectLst/>
                          <a:latin typeface="Times New Roman" panose="02020603050405020304" pitchFamily="18" charset="0"/>
                        </a:rPr>
                        <a:t>Model 1 </a:t>
                      </a:r>
                      <a:br>
                        <a:rPr lang="tr-TR" sz="1100" b="0" i="0" u="none" strike="noStrike" dirty="0">
                          <a:solidFill>
                            <a:srgbClr val="000000"/>
                          </a:solidFill>
                          <a:effectLst/>
                          <a:latin typeface="Times New Roman" panose="02020603050405020304" pitchFamily="18" charset="0"/>
                        </a:rPr>
                      </a:br>
                      <a:r>
                        <a:rPr lang="tr-TR" sz="1100" b="0" i="0" u="none" strike="noStrike" dirty="0" err="1">
                          <a:solidFill>
                            <a:srgbClr val="000000"/>
                          </a:solidFill>
                          <a:effectLst/>
                          <a:latin typeface="Times New Roman" panose="02020603050405020304" pitchFamily="18" charset="0"/>
                        </a:rPr>
                        <a:t>Random</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Effects</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Logit</a:t>
                      </a:r>
                      <a:endParaRPr lang="tr-TR" sz="1100" b="0" i="0" u="none" strike="noStrike" dirty="0">
                        <a:solidFill>
                          <a:srgbClr val="000000"/>
                        </a:solidFill>
                        <a:effectLst/>
                        <a:latin typeface="Times New Roman" panose="02020603050405020304" pitchFamily="18" charset="0"/>
                      </a:endParaRP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dirty="0">
                          <a:solidFill>
                            <a:srgbClr val="000000"/>
                          </a:solidFill>
                          <a:effectLst/>
                          <a:latin typeface="Times New Roman" panose="02020603050405020304" pitchFamily="18" charset="0"/>
                        </a:rPr>
                        <a:t>Model 2</a:t>
                      </a:r>
                      <a:br>
                        <a:rPr lang="tr-TR" sz="1100" b="0" i="0" u="none" strike="noStrike" dirty="0">
                          <a:solidFill>
                            <a:srgbClr val="000000"/>
                          </a:solidFill>
                          <a:effectLst/>
                          <a:latin typeface="Times New Roman" panose="02020603050405020304" pitchFamily="18" charset="0"/>
                        </a:rPr>
                      </a:br>
                      <a:r>
                        <a:rPr lang="tr-TR" sz="1100" b="0" i="0" u="none" strike="noStrike" dirty="0" err="1">
                          <a:solidFill>
                            <a:srgbClr val="000000"/>
                          </a:solidFill>
                          <a:effectLst/>
                          <a:latin typeface="Times New Roman" panose="02020603050405020304" pitchFamily="18" charset="0"/>
                        </a:rPr>
                        <a:t>Random</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Effects</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Logit</a:t>
                      </a:r>
                      <a:endParaRPr lang="tr-TR" sz="1100" b="0" i="0" u="none" strike="noStrike" dirty="0">
                        <a:solidFill>
                          <a:srgbClr val="000000"/>
                        </a:solidFill>
                        <a:effectLst/>
                        <a:latin typeface="Times New Roman" panose="02020603050405020304" pitchFamily="18" charset="0"/>
                      </a:endParaRP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dirty="0">
                          <a:solidFill>
                            <a:srgbClr val="000000"/>
                          </a:solidFill>
                          <a:effectLst/>
                          <a:latin typeface="Times New Roman" panose="02020603050405020304" pitchFamily="18" charset="0"/>
                        </a:rPr>
                        <a:t>Full Model</a:t>
                      </a:r>
                      <a:br>
                        <a:rPr lang="tr-TR" sz="1100" b="0" i="0" u="none" strike="noStrike" dirty="0">
                          <a:solidFill>
                            <a:srgbClr val="000000"/>
                          </a:solidFill>
                          <a:effectLst/>
                          <a:latin typeface="Times New Roman" panose="02020603050405020304" pitchFamily="18" charset="0"/>
                        </a:rPr>
                      </a:br>
                      <a:r>
                        <a:rPr lang="tr-TR" sz="1100" b="0" i="0" u="none" strike="noStrike" dirty="0" err="1">
                          <a:solidFill>
                            <a:srgbClr val="000000"/>
                          </a:solidFill>
                          <a:effectLst/>
                          <a:latin typeface="Times New Roman" panose="02020603050405020304" pitchFamily="18" charset="0"/>
                        </a:rPr>
                        <a:t>Random</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Effects</a:t>
                      </a:r>
                      <a:r>
                        <a:rPr lang="tr-TR" sz="1100" b="0" i="0" u="none" strike="noStrike" dirty="0">
                          <a:solidFill>
                            <a:srgbClr val="000000"/>
                          </a:solidFill>
                          <a:effectLst/>
                          <a:latin typeface="Times New Roman" panose="02020603050405020304" pitchFamily="18" charset="0"/>
                        </a:rPr>
                        <a:t> </a:t>
                      </a:r>
                      <a:r>
                        <a:rPr lang="tr-TR" sz="1100" b="0" i="0" u="none" strike="noStrike" dirty="0" err="1">
                          <a:solidFill>
                            <a:srgbClr val="000000"/>
                          </a:solidFill>
                          <a:effectLst/>
                          <a:latin typeface="Times New Roman" panose="02020603050405020304" pitchFamily="18" charset="0"/>
                        </a:rPr>
                        <a:t>Logit</a:t>
                      </a:r>
                      <a:endParaRPr lang="tr-TR" sz="1100" b="0" i="0" u="none" strike="noStrike" dirty="0">
                        <a:solidFill>
                          <a:srgbClr val="000000"/>
                        </a:solidFill>
                        <a:effectLst/>
                        <a:latin typeface="Times New Roman" panose="02020603050405020304" pitchFamily="18" charset="0"/>
                      </a:endParaRP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dirty="0">
                          <a:solidFill>
                            <a:srgbClr val="000000"/>
                          </a:solidFill>
                          <a:effectLst/>
                          <a:latin typeface="Times New Roman" panose="02020603050405020304" pitchFamily="18" charset="0"/>
                        </a:rPr>
                        <a:t>Full Model</a:t>
                      </a:r>
                      <a:br>
                        <a:rPr lang="tr-TR" sz="1100" b="0" i="0" u="none" strike="noStrike" dirty="0">
                          <a:solidFill>
                            <a:srgbClr val="000000"/>
                          </a:solidFill>
                          <a:effectLst/>
                          <a:latin typeface="Times New Roman" panose="02020603050405020304" pitchFamily="18" charset="0"/>
                        </a:rPr>
                      </a:br>
                      <a:r>
                        <a:rPr lang="tr-TR" sz="1100" b="0" i="0" u="none" strike="noStrike" dirty="0" err="1">
                          <a:solidFill>
                            <a:srgbClr val="000000"/>
                          </a:solidFill>
                          <a:effectLst/>
                          <a:latin typeface="Times New Roman" panose="02020603050405020304" pitchFamily="18" charset="0"/>
                        </a:rPr>
                        <a:t>Logistics</a:t>
                      </a:r>
                      <a:r>
                        <a:rPr lang="tr-TR" sz="1100" b="0" i="0" u="none" strike="noStrike" dirty="0">
                          <a:solidFill>
                            <a:srgbClr val="000000"/>
                          </a:solidFill>
                          <a:effectLst/>
                          <a:latin typeface="Times New Roman" panose="02020603050405020304" pitchFamily="18" charset="0"/>
                        </a:rPr>
                        <a:t> Model</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dirty="0">
                          <a:solidFill>
                            <a:srgbClr val="000000"/>
                          </a:solidFill>
                          <a:effectLst/>
                          <a:latin typeface="Times New Roman" panose="02020603050405020304" pitchFamily="18" charset="0"/>
                        </a:rPr>
                        <a:t>Full Model</a:t>
                      </a:r>
                      <a:br>
                        <a:rPr lang="tr-TR" sz="1100" b="0" i="0" u="none" strike="noStrike" dirty="0">
                          <a:solidFill>
                            <a:srgbClr val="000000"/>
                          </a:solidFill>
                          <a:effectLst/>
                          <a:latin typeface="Times New Roman" panose="02020603050405020304" pitchFamily="18" charset="0"/>
                        </a:rPr>
                      </a:br>
                      <a:r>
                        <a:rPr lang="tr-TR" sz="1100" b="0" i="0" u="none" strike="noStrike" dirty="0" err="1">
                          <a:solidFill>
                            <a:srgbClr val="000000"/>
                          </a:solidFill>
                          <a:effectLst/>
                          <a:latin typeface="Times New Roman" panose="02020603050405020304" pitchFamily="18" charset="0"/>
                        </a:rPr>
                        <a:t>Cox</a:t>
                      </a:r>
                      <a:r>
                        <a:rPr lang="tr-TR" sz="1100" b="0" i="0" u="none" strike="noStrike" dirty="0">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22572500"/>
                  </a:ext>
                </a:extLst>
              </a:tr>
              <a:tr h="173423">
                <a:tc>
                  <a:txBody>
                    <a:bodyPr/>
                    <a:lstStyle/>
                    <a:p>
                      <a:pPr algn="l" fontAlgn="ctr"/>
                      <a:r>
                        <a:rPr lang="tr-TR" sz="1100" b="0" i="0" u="none" strike="noStrike">
                          <a:solidFill>
                            <a:srgbClr val="000000"/>
                          </a:solidFill>
                          <a:effectLst/>
                          <a:latin typeface="Times New Roman" panose="02020603050405020304" pitchFamily="18" charset="0"/>
                        </a:rPr>
                        <a:t>EUfirst</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1.438***</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1.433***</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1.348***</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1.409***</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1.100***</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401580930"/>
                  </a:ext>
                </a:extLst>
              </a:tr>
              <a:tr h="173423">
                <a:tc>
                  <a:txBody>
                    <a:bodyPr/>
                    <a:lstStyle/>
                    <a:p>
                      <a:pPr algn="l"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(0.00655)</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(0.00654)</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(0.00612)</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(0.00517)</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(0.00121)</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56376784"/>
                  </a:ext>
                </a:extLst>
              </a:tr>
              <a:tr h="173423">
                <a:tc>
                  <a:txBody>
                    <a:bodyPr/>
                    <a:lstStyle/>
                    <a:p>
                      <a:pPr algn="l" fontAlgn="ctr"/>
                      <a:r>
                        <a:rPr lang="tr-TR" sz="1100" b="0" i="0" u="none" strike="noStrike">
                          <a:solidFill>
                            <a:srgbClr val="000000"/>
                          </a:solidFill>
                          <a:effectLst/>
                          <a:latin typeface="Times New Roman" panose="02020603050405020304" pitchFamily="18" charset="0"/>
                        </a:rPr>
                        <a:t>samedestimp</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0.775***</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0.792***</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0.861***</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0.838***</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0.928***</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139219497"/>
                  </a:ext>
                </a:extLst>
              </a:tr>
              <a:tr h="173423">
                <a:tc>
                  <a:txBody>
                    <a:bodyPr/>
                    <a:lstStyle/>
                    <a:p>
                      <a:pPr algn="l"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(0.00408)</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(0.00417)</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(0.00460)</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(0.00313)</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(0.00171)</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35159171"/>
                  </a:ext>
                </a:extLst>
              </a:tr>
              <a:tr h="173423">
                <a:tc>
                  <a:txBody>
                    <a:bodyPr/>
                    <a:lstStyle/>
                    <a:p>
                      <a:pPr algn="l" fontAlgn="ctr"/>
                      <a:r>
                        <a:rPr lang="tr-TR" sz="1100" b="0" i="0" u="none" strike="noStrike">
                          <a:solidFill>
                            <a:srgbClr val="000000"/>
                          </a:solidFill>
                          <a:effectLst/>
                          <a:latin typeface="Times New Roman" panose="02020603050405020304" pitchFamily="18" charset="0"/>
                        </a:rPr>
                        <a:t>otherdestimp</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1.068***</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1.061***</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0.971***</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0.984***</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dirty="0">
                          <a:solidFill>
                            <a:srgbClr val="000000"/>
                          </a:solidFill>
                          <a:effectLst/>
                          <a:latin typeface="Times New Roman" panose="02020603050405020304" pitchFamily="18" charset="0"/>
                        </a:rPr>
                        <a:t>1</a:t>
                      </a:r>
                      <a:r>
                        <a:rPr lang="en-US" sz="1100" b="0" i="0" u="none" strike="noStrike" dirty="0">
                          <a:solidFill>
                            <a:srgbClr val="000000"/>
                          </a:solidFill>
                          <a:effectLst/>
                          <a:latin typeface="Times New Roman" panose="02020603050405020304" pitchFamily="18" charset="0"/>
                        </a:rPr>
                        <a:t>.</a:t>
                      </a:r>
                      <a:r>
                        <a:rPr lang="tr-TR" sz="1100" b="0" i="0" u="none" strike="noStrike" dirty="0">
                          <a:solidFill>
                            <a:srgbClr val="000000"/>
                          </a:solidFill>
                          <a:effectLst/>
                          <a:latin typeface="Times New Roman" panose="02020603050405020304" pitchFamily="18" charset="0"/>
                        </a:rPr>
                        <a:t>000</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719383265"/>
                  </a:ext>
                </a:extLst>
              </a:tr>
              <a:tr h="173423">
                <a:tc>
                  <a:txBody>
                    <a:bodyPr/>
                    <a:lstStyle/>
                    <a:p>
                      <a:pPr algn="l"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(0.00401)</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(0.00399)</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(0.00359)</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(0.00264)</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(0.00115)</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99527847"/>
                  </a:ext>
                </a:extLst>
              </a:tr>
              <a:tr h="173423">
                <a:tc>
                  <a:txBody>
                    <a:bodyPr/>
                    <a:lstStyle/>
                    <a:p>
                      <a:pPr algn="l" fontAlgn="ctr"/>
                      <a:r>
                        <a:rPr lang="tr-TR" sz="1100" b="0" i="0" u="none" strike="noStrike">
                          <a:solidFill>
                            <a:srgbClr val="000000"/>
                          </a:solidFill>
                          <a:effectLst/>
                          <a:latin typeface="Times New Roman" panose="02020603050405020304" pitchFamily="18" charset="0"/>
                        </a:rPr>
                        <a:t>sameprod</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0.545***</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0.549***</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0.590***</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0.461***</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0.825***</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852083266"/>
                  </a:ext>
                </a:extLst>
              </a:tr>
              <a:tr h="173423">
                <a:tc>
                  <a:txBody>
                    <a:bodyPr/>
                    <a:lstStyle/>
                    <a:p>
                      <a:pPr algn="l" fontAlgn="ctr"/>
                      <a:r>
                        <a:rPr lang="tr-TR" sz="1100" b="0" i="0" u="none" strike="noStrike" dirty="0">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(0.00198)</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(0.00200)</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(0.00214)</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(0.00130)</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(0.000705)</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522459"/>
                  </a:ext>
                </a:extLst>
              </a:tr>
              <a:tr h="173423">
                <a:tc>
                  <a:txBody>
                    <a:bodyPr/>
                    <a:lstStyle/>
                    <a:p>
                      <a:pPr algn="l" fontAlgn="ctr"/>
                      <a:r>
                        <a:rPr lang="tr-TR" sz="1100" b="0" i="0" u="none" strike="noStrike">
                          <a:solidFill>
                            <a:srgbClr val="000000"/>
                          </a:solidFill>
                          <a:effectLst/>
                          <a:latin typeface="Times New Roman" panose="02020603050405020304" pitchFamily="18" charset="0"/>
                        </a:rPr>
                        <a:t>samedest</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0.885***</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0.892***</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0.877***</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0.664***</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0.872***</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744648915"/>
                  </a:ext>
                </a:extLst>
              </a:tr>
              <a:tr h="173423">
                <a:tc>
                  <a:txBody>
                    <a:bodyPr/>
                    <a:lstStyle/>
                    <a:p>
                      <a:pPr algn="l"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(0.00313)</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(0.00316)</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(0.00310)</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(0.00184)</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(0.000752)</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9694394"/>
                  </a:ext>
                </a:extLst>
              </a:tr>
              <a:tr h="173423">
                <a:tc>
                  <a:txBody>
                    <a:bodyPr/>
                    <a:lstStyle/>
                    <a:p>
                      <a:pPr algn="l" fontAlgn="ctr"/>
                      <a:r>
                        <a:rPr lang="tr-TR" sz="1100" b="0" i="0" u="none" strike="noStrike">
                          <a:solidFill>
                            <a:srgbClr val="000000"/>
                          </a:solidFill>
                          <a:effectLst/>
                          <a:latin typeface="Times New Roman" panose="02020603050405020304" pitchFamily="18" charset="0"/>
                        </a:rPr>
                        <a:t>familiaritywithprod</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dirty="0">
                          <a:solidFill>
                            <a:srgbClr val="000000"/>
                          </a:solidFill>
                          <a:effectLst/>
                          <a:latin typeface="Times New Roman" panose="02020603050405020304" pitchFamily="18" charset="0"/>
                        </a:rPr>
                        <a:t>0.948***</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0.947***</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0.950***</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0.960***</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0.979***</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05406040"/>
                  </a:ext>
                </a:extLst>
              </a:tr>
              <a:tr h="173423">
                <a:tc>
                  <a:txBody>
                    <a:bodyPr/>
                    <a:lstStyle/>
                    <a:p>
                      <a:pPr algn="l"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(0.000144)</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(0.000145)</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(0.000143)</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(0.000104)</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dirty="0">
                          <a:solidFill>
                            <a:srgbClr val="000000"/>
                          </a:solidFill>
                          <a:effectLst/>
                          <a:latin typeface="Times New Roman" panose="02020603050405020304" pitchFamily="18" charset="0"/>
                        </a:rPr>
                        <a:t>(</a:t>
                      </a:r>
                      <a:r>
                        <a:rPr lang="en-US" sz="1100" b="0" i="0" u="none" strike="noStrike" dirty="0">
                          <a:solidFill>
                            <a:srgbClr val="000000"/>
                          </a:solidFill>
                          <a:effectLst/>
                          <a:latin typeface="Times New Roman" panose="02020603050405020304" pitchFamily="18" charset="0"/>
                        </a:rPr>
                        <a:t>0.0000</a:t>
                      </a:r>
                      <a:r>
                        <a:rPr lang="tr-TR" sz="1100" b="0" i="0" u="none" strike="noStrike" dirty="0">
                          <a:solidFill>
                            <a:srgbClr val="000000"/>
                          </a:solidFill>
                          <a:effectLst/>
                          <a:latin typeface="Times New Roman" panose="02020603050405020304" pitchFamily="18" charset="0"/>
                        </a:rPr>
                        <a:t>679)</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38856523"/>
                  </a:ext>
                </a:extLst>
              </a:tr>
              <a:tr h="173423">
                <a:tc>
                  <a:txBody>
                    <a:bodyPr/>
                    <a:lstStyle/>
                    <a:p>
                      <a:pPr algn="l" fontAlgn="ctr"/>
                      <a:r>
                        <a:rPr lang="tr-TR" sz="1100" b="0" i="0" u="none" strike="noStrike">
                          <a:solidFill>
                            <a:srgbClr val="000000"/>
                          </a:solidFill>
                          <a:effectLst/>
                          <a:latin typeface="Times New Roman" panose="02020603050405020304" pitchFamily="18" charset="0"/>
                        </a:rPr>
                        <a:t>familiaritywithdest</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0.998***</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0.998***</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0.996***</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0.997***</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0.999***</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479809956"/>
                  </a:ext>
                </a:extLst>
              </a:tr>
              <a:tr h="173423">
                <a:tc>
                  <a:txBody>
                    <a:bodyPr/>
                    <a:lstStyle/>
                    <a:p>
                      <a:pPr algn="l"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dirty="0">
                          <a:solidFill>
                            <a:srgbClr val="000000"/>
                          </a:solidFill>
                          <a:effectLst/>
                          <a:latin typeface="Times New Roman" panose="02020603050405020304" pitchFamily="18" charset="0"/>
                        </a:rPr>
                        <a:t>(</a:t>
                      </a:r>
                      <a:r>
                        <a:rPr lang="en-US" sz="1100" b="0" i="0" u="none" strike="noStrike" dirty="0">
                          <a:solidFill>
                            <a:srgbClr val="000000"/>
                          </a:solidFill>
                          <a:effectLst/>
                          <a:latin typeface="Times New Roman" panose="02020603050405020304" pitchFamily="18" charset="0"/>
                        </a:rPr>
                        <a:t>0.0000</a:t>
                      </a:r>
                      <a:r>
                        <a:rPr lang="tr-TR" sz="1100" b="0" i="0" u="none" strike="noStrike" dirty="0">
                          <a:solidFill>
                            <a:srgbClr val="000000"/>
                          </a:solidFill>
                          <a:effectLst/>
                          <a:latin typeface="Times New Roman" panose="02020603050405020304" pitchFamily="18" charset="0"/>
                        </a:rPr>
                        <a:t>35)</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dirty="0">
                          <a:solidFill>
                            <a:srgbClr val="000000"/>
                          </a:solidFill>
                          <a:effectLst/>
                          <a:latin typeface="Times New Roman" panose="02020603050405020304" pitchFamily="18" charset="0"/>
                        </a:rPr>
                        <a:t>(</a:t>
                      </a:r>
                      <a:r>
                        <a:rPr lang="en-US" sz="1100" b="0" i="0" u="none" strike="noStrike" dirty="0">
                          <a:solidFill>
                            <a:srgbClr val="000000"/>
                          </a:solidFill>
                          <a:effectLst/>
                          <a:latin typeface="Times New Roman" panose="02020603050405020304" pitchFamily="18" charset="0"/>
                        </a:rPr>
                        <a:t>0.0000</a:t>
                      </a:r>
                      <a:r>
                        <a:rPr lang="tr-TR" sz="1100" b="0" i="0" u="none" strike="noStrike" dirty="0">
                          <a:solidFill>
                            <a:srgbClr val="000000"/>
                          </a:solidFill>
                          <a:effectLst/>
                          <a:latin typeface="Times New Roman" panose="02020603050405020304" pitchFamily="18" charset="0"/>
                        </a:rPr>
                        <a:t>35)</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dirty="0">
                          <a:solidFill>
                            <a:srgbClr val="000000"/>
                          </a:solidFill>
                          <a:effectLst/>
                          <a:latin typeface="Times New Roman" panose="02020603050405020304" pitchFamily="18" charset="0"/>
                        </a:rPr>
                        <a:t>(</a:t>
                      </a:r>
                      <a:r>
                        <a:rPr lang="en-US" sz="1100" b="0" i="0" u="none" strike="noStrike" dirty="0">
                          <a:solidFill>
                            <a:srgbClr val="000000"/>
                          </a:solidFill>
                          <a:effectLst/>
                          <a:latin typeface="Times New Roman" panose="02020603050405020304" pitchFamily="18" charset="0"/>
                        </a:rPr>
                        <a:t>0.0000</a:t>
                      </a:r>
                      <a:r>
                        <a:rPr lang="tr-TR" sz="1100" b="0" i="0" u="none" strike="noStrike" dirty="0">
                          <a:solidFill>
                            <a:srgbClr val="000000"/>
                          </a:solidFill>
                          <a:effectLst/>
                          <a:latin typeface="Times New Roman" panose="02020603050405020304" pitchFamily="18" charset="0"/>
                        </a:rPr>
                        <a:t>348)</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dirty="0">
                          <a:solidFill>
                            <a:srgbClr val="000000"/>
                          </a:solidFill>
                          <a:effectLst/>
                          <a:latin typeface="Times New Roman" panose="02020603050405020304" pitchFamily="18" charset="0"/>
                        </a:rPr>
                        <a:t>(</a:t>
                      </a:r>
                      <a:r>
                        <a:rPr lang="en-US" sz="1100" b="0" i="0" u="none" strike="noStrike" dirty="0">
                          <a:solidFill>
                            <a:srgbClr val="000000"/>
                          </a:solidFill>
                          <a:effectLst/>
                          <a:latin typeface="Times New Roman" panose="02020603050405020304" pitchFamily="18" charset="0"/>
                        </a:rPr>
                        <a:t>0.0000</a:t>
                      </a:r>
                      <a:r>
                        <a:rPr lang="tr-TR" sz="1100" b="0" i="0" u="none" strike="noStrike" dirty="0">
                          <a:solidFill>
                            <a:srgbClr val="000000"/>
                          </a:solidFill>
                          <a:effectLst/>
                          <a:latin typeface="Times New Roman" panose="02020603050405020304" pitchFamily="18" charset="0"/>
                        </a:rPr>
                        <a:t>270)</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dirty="0">
                          <a:solidFill>
                            <a:srgbClr val="000000"/>
                          </a:solidFill>
                          <a:effectLst/>
                          <a:latin typeface="Times New Roman" panose="02020603050405020304" pitchFamily="18" charset="0"/>
                        </a:rPr>
                        <a:t>(</a:t>
                      </a:r>
                      <a:r>
                        <a:rPr lang="en-US" sz="1100" b="0" i="0" u="none" strike="noStrike" dirty="0">
                          <a:solidFill>
                            <a:srgbClr val="000000"/>
                          </a:solidFill>
                          <a:effectLst/>
                          <a:latin typeface="Times New Roman" panose="02020603050405020304" pitchFamily="18" charset="0"/>
                        </a:rPr>
                        <a:t>0.0000</a:t>
                      </a:r>
                      <a:r>
                        <a:rPr lang="tr-TR" sz="1100" b="0" i="0" u="none" strike="noStrike" dirty="0">
                          <a:solidFill>
                            <a:srgbClr val="000000"/>
                          </a:solidFill>
                          <a:effectLst/>
                          <a:latin typeface="Times New Roman" panose="02020603050405020304" pitchFamily="18" charset="0"/>
                        </a:rPr>
                        <a:t>126)</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62125086"/>
                  </a:ext>
                </a:extLst>
              </a:tr>
              <a:tr h="173423">
                <a:tc>
                  <a:txBody>
                    <a:bodyPr/>
                    <a:lstStyle/>
                    <a:p>
                      <a:pPr algn="l" fontAlgn="ctr"/>
                      <a:r>
                        <a:rPr lang="tr-TR" sz="1100" b="0" i="0" u="none" strike="noStrike">
                          <a:solidFill>
                            <a:srgbClr val="000000"/>
                          </a:solidFill>
                          <a:effectLst/>
                          <a:latin typeface="Times New Roman" panose="02020603050405020304" pitchFamily="18" charset="0"/>
                        </a:rPr>
                        <a:t>numberofpeers</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dirty="0">
                          <a:solidFill>
                            <a:srgbClr val="000000"/>
                          </a:solidFill>
                          <a:effectLst/>
                          <a:latin typeface="Times New Roman" panose="02020603050405020304" pitchFamily="18" charset="0"/>
                        </a:rPr>
                        <a:t>0.998***</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0.998***</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0.999***</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0.999***</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540466454"/>
                  </a:ext>
                </a:extLst>
              </a:tr>
              <a:tr h="173423">
                <a:tc>
                  <a:txBody>
                    <a:bodyPr/>
                    <a:lstStyle/>
                    <a:p>
                      <a:pPr algn="l"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dirty="0">
                          <a:solidFill>
                            <a:srgbClr val="000000"/>
                          </a:solidFill>
                          <a:effectLst/>
                          <a:latin typeface="Times New Roman" panose="02020603050405020304" pitchFamily="18" charset="0"/>
                        </a:rPr>
                        <a:t>(</a:t>
                      </a:r>
                      <a:r>
                        <a:rPr lang="en-US" sz="1100" b="0" i="0" u="none" strike="noStrike" dirty="0">
                          <a:solidFill>
                            <a:srgbClr val="000000"/>
                          </a:solidFill>
                          <a:effectLst/>
                          <a:latin typeface="Times New Roman" panose="02020603050405020304" pitchFamily="18" charset="0"/>
                        </a:rPr>
                        <a:t>0.0000</a:t>
                      </a:r>
                      <a:r>
                        <a:rPr lang="tr-TR" sz="1100" b="0" i="0" u="none" strike="noStrike" dirty="0">
                          <a:solidFill>
                            <a:srgbClr val="000000"/>
                          </a:solidFill>
                          <a:effectLst/>
                          <a:latin typeface="Times New Roman" panose="02020603050405020304" pitchFamily="18" charset="0"/>
                        </a:rPr>
                        <a:t>255)</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dirty="0">
                          <a:solidFill>
                            <a:srgbClr val="000000"/>
                          </a:solidFill>
                          <a:effectLst/>
                          <a:latin typeface="Times New Roman" panose="02020603050405020304" pitchFamily="18" charset="0"/>
                        </a:rPr>
                        <a:t>(</a:t>
                      </a:r>
                      <a:r>
                        <a:rPr lang="en-US" sz="1100" b="0" i="0" u="none" strike="noStrike" dirty="0">
                          <a:solidFill>
                            <a:srgbClr val="000000"/>
                          </a:solidFill>
                          <a:effectLst/>
                          <a:latin typeface="Times New Roman" panose="02020603050405020304" pitchFamily="18" charset="0"/>
                        </a:rPr>
                        <a:t>0.0000</a:t>
                      </a:r>
                      <a:r>
                        <a:rPr lang="tr-TR" sz="1100" b="0" i="0" u="none" strike="noStrike" dirty="0">
                          <a:solidFill>
                            <a:srgbClr val="000000"/>
                          </a:solidFill>
                          <a:effectLst/>
                          <a:latin typeface="Times New Roman" panose="02020603050405020304" pitchFamily="18" charset="0"/>
                        </a:rPr>
                        <a:t>251)</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dirty="0">
                          <a:solidFill>
                            <a:srgbClr val="000000"/>
                          </a:solidFill>
                          <a:effectLst/>
                          <a:latin typeface="Times New Roman" panose="02020603050405020304" pitchFamily="18" charset="0"/>
                        </a:rPr>
                        <a:t>(</a:t>
                      </a:r>
                      <a:r>
                        <a:rPr lang="en-US" sz="1100" b="0" i="0" u="none" strike="noStrike" dirty="0">
                          <a:solidFill>
                            <a:srgbClr val="000000"/>
                          </a:solidFill>
                          <a:effectLst/>
                          <a:latin typeface="Times New Roman" panose="02020603050405020304" pitchFamily="18" charset="0"/>
                        </a:rPr>
                        <a:t>0.0000</a:t>
                      </a:r>
                      <a:r>
                        <a:rPr lang="tr-TR" sz="1100" b="0" i="0" u="none" strike="noStrike" dirty="0">
                          <a:solidFill>
                            <a:srgbClr val="000000"/>
                          </a:solidFill>
                          <a:effectLst/>
                          <a:latin typeface="Times New Roman" panose="02020603050405020304" pitchFamily="18" charset="0"/>
                        </a:rPr>
                        <a:t>180)</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dirty="0">
                          <a:solidFill>
                            <a:srgbClr val="000000"/>
                          </a:solidFill>
                          <a:effectLst/>
                          <a:latin typeface="Times New Roman" panose="02020603050405020304" pitchFamily="18" charset="0"/>
                        </a:rPr>
                        <a:t>(</a:t>
                      </a:r>
                      <a:r>
                        <a:rPr lang="en-US" sz="1100" b="0" i="0" u="none" strike="noStrike" dirty="0">
                          <a:solidFill>
                            <a:srgbClr val="000000"/>
                          </a:solidFill>
                          <a:effectLst/>
                          <a:latin typeface="Times New Roman" panose="02020603050405020304" pitchFamily="18" charset="0"/>
                        </a:rPr>
                        <a:t>0.00000</a:t>
                      </a:r>
                      <a:r>
                        <a:rPr lang="tr-TR" sz="1100" b="0" i="0" u="none" strike="noStrike" dirty="0">
                          <a:solidFill>
                            <a:srgbClr val="000000"/>
                          </a:solidFill>
                          <a:effectLst/>
                          <a:latin typeface="Times New Roman" panose="02020603050405020304" pitchFamily="18" charset="0"/>
                        </a:rPr>
                        <a:t>965)</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2797748"/>
                  </a:ext>
                </a:extLst>
              </a:tr>
              <a:tr h="173423">
                <a:tc>
                  <a:txBody>
                    <a:bodyPr/>
                    <a:lstStyle/>
                    <a:p>
                      <a:pPr algn="l" fontAlgn="ctr"/>
                      <a:r>
                        <a:rPr lang="tr-TR" sz="1100" b="0" i="0" u="none" strike="noStrike">
                          <a:solidFill>
                            <a:srgbClr val="000000"/>
                          </a:solidFill>
                          <a:effectLst/>
                          <a:latin typeface="Times New Roman" panose="02020603050405020304" pitchFamily="18" charset="0"/>
                        </a:rPr>
                        <a:t>RCAdummy</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0.958***</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0.964***</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dirty="0">
                          <a:solidFill>
                            <a:srgbClr val="000000"/>
                          </a:solidFill>
                          <a:effectLst/>
                          <a:latin typeface="Times New Roman" panose="02020603050405020304" pitchFamily="18" charset="0"/>
                        </a:rPr>
                        <a:t>0.984***</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030780932"/>
                  </a:ext>
                </a:extLst>
              </a:tr>
              <a:tr h="173423">
                <a:tc>
                  <a:txBody>
                    <a:bodyPr/>
                    <a:lstStyle/>
                    <a:p>
                      <a:pPr algn="l"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(0.00289)</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(0.00207)</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(0.000887)</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6844508"/>
                  </a:ext>
                </a:extLst>
              </a:tr>
              <a:tr h="173423">
                <a:tc>
                  <a:txBody>
                    <a:bodyPr/>
                    <a:lstStyle/>
                    <a:p>
                      <a:pPr algn="l" fontAlgn="ctr"/>
                      <a:r>
                        <a:rPr lang="tr-TR" sz="1100" b="0" i="0" u="none" strike="noStrike">
                          <a:solidFill>
                            <a:srgbClr val="000000"/>
                          </a:solidFill>
                          <a:effectLst/>
                          <a:latin typeface="Times New Roman" panose="02020603050405020304" pitchFamily="18" charset="0"/>
                        </a:rPr>
                        <a:t>logdistance</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1.315***</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1.252***</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1.082***</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860490220"/>
                  </a:ext>
                </a:extLst>
              </a:tr>
              <a:tr h="173423">
                <a:tc>
                  <a:txBody>
                    <a:bodyPr/>
                    <a:lstStyle/>
                    <a:p>
                      <a:pPr algn="l"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(0.00324)</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(0.00211)</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(0.000800)</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4513020"/>
                  </a:ext>
                </a:extLst>
              </a:tr>
              <a:tr h="173423">
                <a:tc>
                  <a:txBody>
                    <a:bodyPr/>
                    <a:lstStyle/>
                    <a:p>
                      <a:pPr algn="l" fontAlgn="ctr"/>
                      <a:r>
                        <a:rPr lang="tr-TR" sz="1100" b="0" i="0" u="none" strike="noStrike">
                          <a:solidFill>
                            <a:srgbClr val="000000"/>
                          </a:solidFill>
                          <a:effectLst/>
                          <a:latin typeface="Times New Roman" panose="02020603050405020304" pitchFamily="18" charset="0"/>
                        </a:rPr>
                        <a:t>loginitialvalue</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0.840***</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0.866***</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0.953***</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172928909"/>
                  </a:ext>
                </a:extLst>
              </a:tr>
              <a:tr h="173423">
                <a:tc>
                  <a:txBody>
                    <a:bodyPr/>
                    <a:lstStyle/>
                    <a:p>
                      <a:pPr algn="l"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(0.000478)</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(0.000332)</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(0.000146)</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1747139"/>
                  </a:ext>
                </a:extLst>
              </a:tr>
              <a:tr h="173423">
                <a:tc>
                  <a:txBody>
                    <a:bodyPr/>
                    <a:lstStyle/>
                    <a:p>
                      <a:pPr algn="l" fontAlgn="ctr"/>
                      <a:r>
                        <a:rPr lang="tr-TR" sz="1100" b="0" i="0" u="none" strike="noStrike">
                          <a:solidFill>
                            <a:srgbClr val="000000"/>
                          </a:solidFill>
                          <a:effectLst/>
                          <a:latin typeface="Times New Roman" panose="02020603050405020304" pitchFamily="18" charset="0"/>
                        </a:rPr>
                        <a:t>logdestgdp</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0.933***</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0.944***</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0.979***</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410433959"/>
                  </a:ext>
                </a:extLst>
              </a:tr>
              <a:tr h="173423">
                <a:tc>
                  <a:txBody>
                    <a:bodyPr/>
                    <a:lstStyle/>
                    <a:p>
                      <a:pPr algn="l"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(0.00110)</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(0.000784)</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(0.000348)</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67331255"/>
                  </a:ext>
                </a:extLst>
              </a:tr>
              <a:tr h="173423">
                <a:tc>
                  <a:txBody>
                    <a:bodyPr/>
                    <a:lstStyle/>
                    <a:p>
                      <a:pPr algn="l" fontAlgn="ctr"/>
                      <a:r>
                        <a:rPr lang="tr-TR" sz="1100" b="0" i="0" u="none" strike="noStrike">
                          <a:solidFill>
                            <a:srgbClr val="000000"/>
                          </a:solidFill>
                          <a:effectLst/>
                          <a:latin typeface="Times New Roman" panose="02020603050405020304" pitchFamily="18" charset="0"/>
                        </a:rPr>
                        <a:t>logdestgdppercap</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0.933***</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0.947***</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0.984***</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513725012"/>
                  </a:ext>
                </a:extLst>
              </a:tr>
              <a:tr h="173423">
                <a:tc>
                  <a:txBody>
                    <a:bodyPr/>
                    <a:lstStyle/>
                    <a:p>
                      <a:pPr algn="l"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(0.00155)</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(0.00111)</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(0.000497)</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5886003"/>
                  </a:ext>
                </a:extLst>
              </a:tr>
              <a:tr h="173423">
                <a:tc>
                  <a:txBody>
                    <a:bodyPr/>
                    <a:lstStyle/>
                    <a:p>
                      <a:pPr algn="l" fontAlgn="ctr"/>
                      <a:r>
                        <a:rPr lang="tr-TR" sz="1100" b="0" i="0" u="none" strike="noStrike">
                          <a:solidFill>
                            <a:srgbClr val="000000"/>
                          </a:solidFill>
                          <a:effectLst/>
                          <a:latin typeface="Times New Roman" panose="02020603050405020304" pitchFamily="18" charset="0"/>
                        </a:rPr>
                        <a:t>GDPgrowth</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0.994***</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0.995***</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0.998***</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258696418"/>
                  </a:ext>
                </a:extLst>
              </a:tr>
              <a:tr h="173423">
                <a:tc>
                  <a:txBody>
                    <a:bodyPr/>
                    <a:lstStyle/>
                    <a:p>
                      <a:pPr algn="l"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(0.000228)</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(0.000186)</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dirty="0">
                          <a:solidFill>
                            <a:srgbClr val="000000"/>
                          </a:solidFill>
                          <a:effectLst/>
                          <a:latin typeface="Times New Roman" panose="02020603050405020304" pitchFamily="18" charset="0"/>
                        </a:rPr>
                        <a:t>(</a:t>
                      </a:r>
                      <a:r>
                        <a:rPr lang="en-US" sz="1100" b="0" i="0" u="none" strike="noStrike" dirty="0">
                          <a:solidFill>
                            <a:srgbClr val="000000"/>
                          </a:solidFill>
                          <a:effectLst/>
                          <a:latin typeface="Times New Roman" panose="02020603050405020304" pitchFamily="18" charset="0"/>
                        </a:rPr>
                        <a:t>0.0000</a:t>
                      </a:r>
                      <a:r>
                        <a:rPr lang="tr-TR" sz="1100" b="0" i="0" u="none" strike="noStrike" dirty="0">
                          <a:solidFill>
                            <a:srgbClr val="000000"/>
                          </a:solidFill>
                          <a:effectLst/>
                          <a:latin typeface="Times New Roman" panose="02020603050405020304" pitchFamily="18" charset="0"/>
                        </a:rPr>
                        <a:t>635)</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0280278"/>
                  </a:ext>
                </a:extLst>
              </a:tr>
              <a:tr h="173423">
                <a:tc>
                  <a:txBody>
                    <a:bodyPr/>
                    <a:lstStyle/>
                    <a:p>
                      <a:pPr algn="l" fontAlgn="ctr"/>
                      <a:r>
                        <a:rPr lang="tr-TR" sz="1100" b="0" i="0" u="none" strike="noStrike">
                          <a:solidFill>
                            <a:srgbClr val="000000"/>
                          </a:solidFill>
                          <a:effectLst/>
                          <a:latin typeface="Times New Roman" panose="02020603050405020304" pitchFamily="18" charset="0"/>
                        </a:rPr>
                        <a:t>Constant</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6.317***</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6.421***</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28.90***</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20.36***</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733112111"/>
                  </a:ext>
                </a:extLst>
              </a:tr>
              <a:tr h="124411">
                <a:tc>
                  <a:txBody>
                    <a:bodyPr/>
                    <a:lstStyle/>
                    <a:p>
                      <a:pPr algn="l"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(0.0832)</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(0.0847)</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(0.796)</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(0.386)</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 </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2759432"/>
                  </a:ext>
                </a:extLst>
              </a:tr>
              <a:tr h="173423">
                <a:tc>
                  <a:txBody>
                    <a:bodyPr/>
                    <a:lstStyle/>
                    <a:p>
                      <a:pPr algn="l" fontAlgn="ctr"/>
                      <a:r>
                        <a:rPr lang="tr-TR" sz="1100" b="0" i="0" u="none" strike="noStrike">
                          <a:solidFill>
                            <a:srgbClr val="000000"/>
                          </a:solidFill>
                          <a:effectLst/>
                          <a:latin typeface="Times New Roman" panose="02020603050405020304" pitchFamily="18" charset="0"/>
                        </a:rPr>
                        <a:t>Observations</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4,907,889</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4,907,889</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4,898,241</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4,898,241</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4,898,241</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4537644"/>
                  </a:ext>
                </a:extLst>
              </a:tr>
              <a:tr h="173423">
                <a:tc>
                  <a:txBody>
                    <a:bodyPr/>
                    <a:lstStyle/>
                    <a:p>
                      <a:pPr algn="l" fontAlgn="ctr"/>
                      <a:r>
                        <a:rPr lang="tr-TR" sz="1100" b="0" i="0" u="none" strike="noStrike">
                          <a:solidFill>
                            <a:srgbClr val="000000"/>
                          </a:solidFill>
                          <a:effectLst/>
                          <a:latin typeface="Times New Roman" panose="02020603050405020304" pitchFamily="18" charset="0"/>
                        </a:rPr>
                        <a:t>Number of FPDs</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2,708,302</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2,708,302</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2,702,759</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2,702,759</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100" b="0" i="0" u="none" strike="noStrike">
                          <a:solidFill>
                            <a:srgbClr val="000000"/>
                          </a:solidFill>
                          <a:effectLst/>
                          <a:latin typeface="Times New Roman" panose="02020603050405020304" pitchFamily="18" charset="0"/>
                        </a:rPr>
                        <a:t>2,702,759</a:t>
                      </a:r>
                    </a:p>
                  </a:txBody>
                  <a:tcPr marL="5359" marR="5359" marT="53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5191125"/>
                  </a:ext>
                </a:extLst>
              </a:tr>
              <a:tr h="173423">
                <a:tc>
                  <a:txBody>
                    <a:bodyPr/>
                    <a:lstStyle/>
                    <a:p>
                      <a:pPr algn="l" rtl="0" fontAlgn="ctr"/>
                      <a:r>
                        <a:rPr lang="en-US" sz="1100" b="0" i="0" u="none" strike="noStrike">
                          <a:solidFill>
                            <a:srgbClr val="000000"/>
                          </a:solidFill>
                          <a:effectLst/>
                          <a:latin typeface="Times New Roman" panose="02020603050405020304" pitchFamily="18" charset="0"/>
                        </a:rPr>
                        <a:t>Standard errors are robust and clustered on FPDs.</a:t>
                      </a:r>
                    </a:p>
                  </a:txBody>
                  <a:tcPr marL="5359" marR="5359" marT="5359"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1050" b="0" i="0" u="none" strike="noStrike">
                        <a:solidFill>
                          <a:srgbClr val="000000"/>
                        </a:solidFill>
                        <a:effectLst/>
                        <a:latin typeface="Calibri" panose="020F0502020204030204" pitchFamily="34" charset="0"/>
                      </a:endParaRPr>
                    </a:p>
                  </a:txBody>
                  <a:tcPr marL="5359" marR="5359" marT="535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1050" b="0" i="0" u="none" strike="noStrike">
                        <a:solidFill>
                          <a:srgbClr val="000000"/>
                        </a:solidFill>
                        <a:effectLst/>
                        <a:latin typeface="Calibri" panose="020F0502020204030204" pitchFamily="34" charset="0"/>
                      </a:endParaRPr>
                    </a:p>
                  </a:txBody>
                  <a:tcPr marL="5359" marR="5359" marT="535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1050" b="0" i="0" u="none" strike="noStrike">
                        <a:solidFill>
                          <a:srgbClr val="000000"/>
                        </a:solidFill>
                        <a:effectLst/>
                        <a:latin typeface="Calibri" panose="020F0502020204030204" pitchFamily="34" charset="0"/>
                      </a:endParaRPr>
                    </a:p>
                  </a:txBody>
                  <a:tcPr marL="5359" marR="5359" marT="535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1050" b="0" i="0" u="none" strike="noStrike">
                        <a:solidFill>
                          <a:srgbClr val="000000"/>
                        </a:solidFill>
                        <a:effectLst/>
                        <a:latin typeface="Calibri" panose="020F0502020204030204" pitchFamily="34" charset="0"/>
                      </a:endParaRPr>
                    </a:p>
                  </a:txBody>
                  <a:tcPr marL="5359" marR="5359" marT="535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1050" b="0" i="0" u="none" strike="noStrike">
                        <a:solidFill>
                          <a:srgbClr val="000000"/>
                        </a:solidFill>
                        <a:effectLst/>
                        <a:latin typeface="Calibri" panose="020F0502020204030204" pitchFamily="34" charset="0"/>
                      </a:endParaRPr>
                    </a:p>
                  </a:txBody>
                  <a:tcPr marL="5359" marR="5359" marT="5359"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356775340"/>
                  </a:ext>
                </a:extLst>
              </a:tr>
              <a:tr h="173423">
                <a:tc>
                  <a:txBody>
                    <a:bodyPr/>
                    <a:lstStyle/>
                    <a:p>
                      <a:pPr algn="l" rtl="0" fontAlgn="ctr"/>
                      <a:r>
                        <a:rPr lang="en-US" sz="1100" b="0" i="0" u="none" strike="noStrike" dirty="0">
                          <a:solidFill>
                            <a:srgbClr val="000000"/>
                          </a:solidFill>
                          <a:effectLst/>
                          <a:latin typeface="Times New Roman" panose="02020603050405020304" pitchFamily="18" charset="0"/>
                        </a:rPr>
                        <a:t>All models include time, firm size and sectoral technology level dummies.</a:t>
                      </a:r>
                    </a:p>
                  </a:txBody>
                  <a:tcPr marL="5359" marR="5359" marT="5359" marB="0" anchor="ctr">
                    <a:lnL>
                      <a:noFill/>
                    </a:lnL>
                    <a:lnR>
                      <a:noFill/>
                    </a:lnR>
                    <a:lnT>
                      <a:noFill/>
                    </a:lnT>
                    <a:lnB>
                      <a:noFill/>
                    </a:lnB>
                  </a:tcPr>
                </a:tc>
                <a:tc>
                  <a:txBody>
                    <a:bodyPr/>
                    <a:lstStyle/>
                    <a:p>
                      <a:pPr algn="l" fontAlgn="b"/>
                      <a:endParaRPr lang="tr-TR" sz="1050" b="0" i="0" u="none" strike="noStrike">
                        <a:solidFill>
                          <a:srgbClr val="000000"/>
                        </a:solidFill>
                        <a:effectLst/>
                        <a:latin typeface="Calibri" panose="020F0502020204030204" pitchFamily="34" charset="0"/>
                      </a:endParaRPr>
                    </a:p>
                  </a:txBody>
                  <a:tcPr marL="5359" marR="5359" marT="5359" marB="0" anchor="b">
                    <a:lnL>
                      <a:noFill/>
                    </a:lnL>
                    <a:lnR>
                      <a:noFill/>
                    </a:lnR>
                    <a:lnT>
                      <a:noFill/>
                    </a:lnT>
                    <a:lnB>
                      <a:noFill/>
                    </a:lnB>
                  </a:tcPr>
                </a:tc>
                <a:tc>
                  <a:txBody>
                    <a:bodyPr/>
                    <a:lstStyle/>
                    <a:p>
                      <a:pPr algn="l" fontAlgn="b"/>
                      <a:endParaRPr lang="tr-TR" sz="1050" b="0" i="0" u="none" strike="noStrike">
                        <a:solidFill>
                          <a:srgbClr val="000000"/>
                        </a:solidFill>
                        <a:effectLst/>
                        <a:latin typeface="Calibri" panose="020F0502020204030204" pitchFamily="34" charset="0"/>
                      </a:endParaRPr>
                    </a:p>
                  </a:txBody>
                  <a:tcPr marL="5359" marR="5359" marT="5359" marB="0" anchor="b">
                    <a:lnL>
                      <a:noFill/>
                    </a:lnL>
                    <a:lnR>
                      <a:noFill/>
                    </a:lnR>
                    <a:lnT>
                      <a:noFill/>
                    </a:lnT>
                    <a:lnB>
                      <a:noFill/>
                    </a:lnB>
                  </a:tcPr>
                </a:tc>
                <a:tc>
                  <a:txBody>
                    <a:bodyPr/>
                    <a:lstStyle/>
                    <a:p>
                      <a:pPr algn="l" fontAlgn="b"/>
                      <a:endParaRPr lang="tr-TR" sz="1050" b="0" i="0" u="none" strike="noStrike">
                        <a:solidFill>
                          <a:srgbClr val="000000"/>
                        </a:solidFill>
                        <a:effectLst/>
                        <a:latin typeface="Calibri" panose="020F0502020204030204" pitchFamily="34" charset="0"/>
                      </a:endParaRPr>
                    </a:p>
                  </a:txBody>
                  <a:tcPr marL="5359" marR="5359" marT="5359" marB="0" anchor="b">
                    <a:lnL>
                      <a:noFill/>
                    </a:lnL>
                    <a:lnR>
                      <a:noFill/>
                    </a:lnR>
                    <a:lnT>
                      <a:noFill/>
                    </a:lnT>
                    <a:lnB>
                      <a:noFill/>
                    </a:lnB>
                  </a:tcPr>
                </a:tc>
                <a:tc>
                  <a:txBody>
                    <a:bodyPr/>
                    <a:lstStyle/>
                    <a:p>
                      <a:pPr algn="l" fontAlgn="b"/>
                      <a:endParaRPr lang="tr-TR" sz="1050" b="0" i="0" u="none" strike="noStrike">
                        <a:solidFill>
                          <a:srgbClr val="000000"/>
                        </a:solidFill>
                        <a:effectLst/>
                        <a:latin typeface="Calibri" panose="020F0502020204030204" pitchFamily="34" charset="0"/>
                      </a:endParaRPr>
                    </a:p>
                  </a:txBody>
                  <a:tcPr marL="5359" marR="5359" marT="5359" marB="0" anchor="b">
                    <a:lnL>
                      <a:noFill/>
                    </a:lnL>
                    <a:lnR>
                      <a:noFill/>
                    </a:lnR>
                    <a:lnT>
                      <a:noFill/>
                    </a:lnT>
                    <a:lnB>
                      <a:noFill/>
                    </a:lnB>
                  </a:tcPr>
                </a:tc>
                <a:tc>
                  <a:txBody>
                    <a:bodyPr/>
                    <a:lstStyle/>
                    <a:p>
                      <a:pPr algn="l" fontAlgn="b"/>
                      <a:endParaRPr lang="tr-TR" sz="1050" b="0" i="0" u="none" strike="noStrike">
                        <a:solidFill>
                          <a:srgbClr val="000000"/>
                        </a:solidFill>
                        <a:effectLst/>
                        <a:latin typeface="Calibri" panose="020F0502020204030204" pitchFamily="34" charset="0"/>
                      </a:endParaRPr>
                    </a:p>
                  </a:txBody>
                  <a:tcPr marL="5359" marR="5359" marT="5359" marB="0" anchor="b">
                    <a:lnL>
                      <a:noFill/>
                    </a:lnL>
                    <a:lnR>
                      <a:noFill/>
                    </a:lnR>
                    <a:lnT>
                      <a:noFill/>
                    </a:lnT>
                    <a:lnB>
                      <a:noFill/>
                    </a:lnB>
                  </a:tcPr>
                </a:tc>
                <a:extLst>
                  <a:ext uri="{0D108BD9-81ED-4DB2-BD59-A6C34878D82A}">
                    <a16:rowId xmlns:a16="http://schemas.microsoft.com/office/drawing/2014/main" val="2831906747"/>
                  </a:ext>
                </a:extLst>
              </a:tr>
              <a:tr h="124411">
                <a:tc>
                  <a:txBody>
                    <a:bodyPr/>
                    <a:lstStyle/>
                    <a:p>
                      <a:pPr algn="l" rtl="0" fontAlgn="ctr"/>
                      <a:r>
                        <a:rPr lang="nn-NO" sz="1100" b="0" i="0" u="none" strike="noStrike" dirty="0">
                          <a:solidFill>
                            <a:srgbClr val="000000"/>
                          </a:solidFill>
                          <a:effectLst/>
                          <a:latin typeface="Times New Roman" panose="02020603050405020304" pitchFamily="18" charset="0"/>
                        </a:rPr>
                        <a:t>*** p&lt;0.01, ** p&lt;0.05, * p&lt;0.1</a:t>
                      </a:r>
                    </a:p>
                  </a:txBody>
                  <a:tcPr marL="5359" marR="5359" marT="5359" marB="0" anchor="ctr">
                    <a:lnL>
                      <a:noFill/>
                    </a:lnL>
                    <a:lnR>
                      <a:noFill/>
                    </a:lnR>
                    <a:lnT>
                      <a:noFill/>
                    </a:lnT>
                    <a:lnB>
                      <a:noFill/>
                    </a:lnB>
                  </a:tcPr>
                </a:tc>
                <a:tc>
                  <a:txBody>
                    <a:bodyPr/>
                    <a:lstStyle/>
                    <a:p>
                      <a:pPr algn="l" fontAlgn="b"/>
                      <a:endParaRPr lang="tr-TR" sz="1050" b="0" i="0" u="none" strike="noStrike">
                        <a:solidFill>
                          <a:srgbClr val="000000"/>
                        </a:solidFill>
                        <a:effectLst/>
                        <a:latin typeface="Calibri" panose="020F0502020204030204" pitchFamily="34" charset="0"/>
                      </a:endParaRPr>
                    </a:p>
                  </a:txBody>
                  <a:tcPr marL="5359" marR="5359" marT="5359" marB="0" anchor="b">
                    <a:lnL>
                      <a:noFill/>
                    </a:lnL>
                    <a:lnR>
                      <a:noFill/>
                    </a:lnR>
                    <a:lnT>
                      <a:noFill/>
                    </a:lnT>
                    <a:lnB>
                      <a:noFill/>
                    </a:lnB>
                  </a:tcPr>
                </a:tc>
                <a:tc>
                  <a:txBody>
                    <a:bodyPr/>
                    <a:lstStyle/>
                    <a:p>
                      <a:pPr algn="l" fontAlgn="b"/>
                      <a:endParaRPr lang="tr-TR" sz="1050" b="0" i="0" u="none" strike="noStrike">
                        <a:solidFill>
                          <a:srgbClr val="000000"/>
                        </a:solidFill>
                        <a:effectLst/>
                        <a:latin typeface="Calibri" panose="020F0502020204030204" pitchFamily="34" charset="0"/>
                      </a:endParaRPr>
                    </a:p>
                  </a:txBody>
                  <a:tcPr marL="5359" marR="5359" marT="5359" marB="0" anchor="b">
                    <a:lnL>
                      <a:noFill/>
                    </a:lnL>
                    <a:lnR>
                      <a:noFill/>
                    </a:lnR>
                    <a:lnT>
                      <a:noFill/>
                    </a:lnT>
                    <a:lnB>
                      <a:noFill/>
                    </a:lnB>
                  </a:tcPr>
                </a:tc>
                <a:tc>
                  <a:txBody>
                    <a:bodyPr/>
                    <a:lstStyle/>
                    <a:p>
                      <a:pPr algn="l" fontAlgn="b"/>
                      <a:endParaRPr lang="tr-TR" sz="1050" b="0" i="0" u="none" strike="noStrike">
                        <a:solidFill>
                          <a:srgbClr val="000000"/>
                        </a:solidFill>
                        <a:effectLst/>
                        <a:latin typeface="Calibri" panose="020F0502020204030204" pitchFamily="34" charset="0"/>
                      </a:endParaRPr>
                    </a:p>
                  </a:txBody>
                  <a:tcPr marL="5359" marR="5359" marT="5359" marB="0" anchor="b">
                    <a:lnL>
                      <a:noFill/>
                    </a:lnL>
                    <a:lnR>
                      <a:noFill/>
                    </a:lnR>
                    <a:lnT>
                      <a:noFill/>
                    </a:lnT>
                    <a:lnB>
                      <a:noFill/>
                    </a:lnB>
                  </a:tcPr>
                </a:tc>
                <a:tc>
                  <a:txBody>
                    <a:bodyPr/>
                    <a:lstStyle/>
                    <a:p>
                      <a:pPr algn="l" fontAlgn="b"/>
                      <a:endParaRPr lang="tr-TR" sz="1050" b="0" i="0" u="none" strike="noStrike">
                        <a:solidFill>
                          <a:srgbClr val="000000"/>
                        </a:solidFill>
                        <a:effectLst/>
                        <a:latin typeface="Calibri" panose="020F0502020204030204" pitchFamily="34" charset="0"/>
                      </a:endParaRPr>
                    </a:p>
                  </a:txBody>
                  <a:tcPr marL="5359" marR="5359" marT="5359" marB="0" anchor="b">
                    <a:lnL>
                      <a:noFill/>
                    </a:lnL>
                    <a:lnR>
                      <a:noFill/>
                    </a:lnR>
                    <a:lnT>
                      <a:noFill/>
                    </a:lnT>
                    <a:lnB>
                      <a:noFill/>
                    </a:lnB>
                  </a:tcPr>
                </a:tc>
                <a:tc>
                  <a:txBody>
                    <a:bodyPr/>
                    <a:lstStyle/>
                    <a:p>
                      <a:pPr algn="l" fontAlgn="b"/>
                      <a:endParaRPr lang="tr-TR" sz="1050" b="0" i="0" u="none" strike="noStrike" dirty="0">
                        <a:solidFill>
                          <a:srgbClr val="000000"/>
                        </a:solidFill>
                        <a:effectLst/>
                        <a:latin typeface="Calibri" panose="020F0502020204030204" pitchFamily="34" charset="0"/>
                      </a:endParaRPr>
                    </a:p>
                  </a:txBody>
                  <a:tcPr marL="5359" marR="5359" marT="5359" marB="0" anchor="b">
                    <a:lnL>
                      <a:noFill/>
                    </a:lnL>
                    <a:lnR>
                      <a:noFill/>
                    </a:lnR>
                    <a:lnT>
                      <a:noFill/>
                    </a:lnT>
                    <a:lnB>
                      <a:noFill/>
                    </a:lnB>
                  </a:tcPr>
                </a:tc>
                <a:extLst>
                  <a:ext uri="{0D108BD9-81ED-4DB2-BD59-A6C34878D82A}">
                    <a16:rowId xmlns:a16="http://schemas.microsoft.com/office/drawing/2014/main" val="1461585900"/>
                  </a:ext>
                </a:extLst>
              </a:tr>
            </a:tbl>
          </a:graphicData>
        </a:graphic>
      </p:graphicFrame>
    </p:spTree>
    <p:extLst>
      <p:ext uri="{BB962C8B-B14F-4D97-AF65-F5344CB8AC3E}">
        <p14:creationId xmlns:p14="http://schemas.microsoft.com/office/powerpoint/2010/main" val="808486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DDA47-3B80-4050-92D2-C739B7E1F11F}"/>
              </a:ext>
            </a:extLst>
          </p:cNvPr>
          <p:cNvSpPr>
            <a:spLocks noGrp="1"/>
          </p:cNvSpPr>
          <p:nvPr>
            <p:ph type="title"/>
          </p:nvPr>
        </p:nvSpPr>
        <p:spPr/>
        <p:txBody>
          <a:bodyPr/>
          <a:lstStyle/>
          <a:p>
            <a:r>
              <a:rPr lang="en-US" dirty="0"/>
              <a:t>Conclusion</a:t>
            </a:r>
            <a:endParaRPr lang="tr-TR" dirty="0"/>
          </a:p>
        </p:txBody>
      </p:sp>
      <p:sp>
        <p:nvSpPr>
          <p:cNvPr id="3" name="Content Placeholder 2">
            <a:extLst>
              <a:ext uri="{FF2B5EF4-FFF2-40B4-BE49-F238E27FC236}">
                <a16:creationId xmlns:a16="http://schemas.microsoft.com/office/drawing/2014/main" id="{0B723983-B219-4473-9241-77EA0027A6D4}"/>
              </a:ext>
            </a:extLst>
          </p:cNvPr>
          <p:cNvSpPr>
            <a:spLocks noGrp="1"/>
          </p:cNvSpPr>
          <p:nvPr>
            <p:ph idx="1"/>
          </p:nvPr>
        </p:nvSpPr>
        <p:spPr/>
        <p:txBody>
          <a:bodyPr>
            <a:normAutofit lnSpcReduction="10000"/>
          </a:bodyPr>
          <a:lstStyle/>
          <a:p>
            <a:pPr algn="just"/>
            <a:r>
              <a:rPr lang="en-US" dirty="0"/>
              <a:t>The role of trade experience </a:t>
            </a:r>
          </a:p>
          <a:p>
            <a:pPr algn="just"/>
            <a:r>
              <a:rPr lang="en-US" dirty="0"/>
              <a:t>Survival rates for firm-product-destination triplets are low</a:t>
            </a:r>
          </a:p>
          <a:p>
            <a:pPr algn="just"/>
            <a:r>
              <a:rPr lang="en-US" dirty="0"/>
              <a:t>Prior experience matters, particularly experience with exporting the same product or to the same destination </a:t>
            </a:r>
          </a:p>
          <a:p>
            <a:pPr algn="just"/>
            <a:r>
              <a:rPr lang="en-US" dirty="0"/>
              <a:t>First exporting to the EU market increases the risk of exiting </a:t>
            </a:r>
          </a:p>
          <a:p>
            <a:r>
              <a:rPr lang="en-US" dirty="0"/>
              <a:t>Policy implications</a:t>
            </a:r>
          </a:p>
          <a:p>
            <a:pPr lvl="1"/>
            <a:r>
              <a:rPr lang="en-US" dirty="0"/>
              <a:t>Facilitating access to credit and export financing</a:t>
            </a:r>
          </a:p>
          <a:p>
            <a:pPr lvl="1"/>
            <a:r>
              <a:rPr lang="en-US" dirty="0"/>
              <a:t>Investing for equipping firms with necessary skills and knowledge</a:t>
            </a:r>
          </a:p>
          <a:p>
            <a:pPr marL="685800" lvl="2">
              <a:spcBef>
                <a:spcPts val="1000"/>
              </a:spcBef>
            </a:pPr>
            <a:r>
              <a:rPr lang="en-US" sz="2400" dirty="0"/>
              <a:t>Easing market research and supporting enterprises in facing challenges of specific export destinations </a:t>
            </a:r>
          </a:p>
          <a:p>
            <a:pPr algn="just"/>
            <a:endParaRPr lang="tr-TR" dirty="0"/>
          </a:p>
        </p:txBody>
      </p:sp>
    </p:spTree>
    <p:extLst>
      <p:ext uri="{BB962C8B-B14F-4D97-AF65-F5344CB8AC3E}">
        <p14:creationId xmlns:p14="http://schemas.microsoft.com/office/powerpoint/2010/main" val="3284834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1278E-4474-40D2-A4F4-B4892FD96BF6}"/>
              </a:ext>
            </a:extLst>
          </p:cNvPr>
          <p:cNvSpPr>
            <a:spLocks noGrp="1"/>
          </p:cNvSpPr>
          <p:nvPr>
            <p:ph type="ctrTitle"/>
          </p:nvPr>
        </p:nvSpPr>
        <p:spPr>
          <a:xfrm>
            <a:off x="1524000" y="1752599"/>
            <a:ext cx="9144000" cy="2019829"/>
          </a:xfrm>
        </p:spPr>
        <p:txBody>
          <a:bodyPr/>
          <a:lstStyle/>
          <a:p>
            <a:r>
              <a:rPr lang="en-US" dirty="0"/>
              <a:t>Thank You!</a:t>
            </a:r>
            <a:endParaRPr lang="tr-TR" dirty="0"/>
          </a:p>
        </p:txBody>
      </p:sp>
    </p:spTree>
    <p:extLst>
      <p:ext uri="{BB962C8B-B14F-4D97-AF65-F5344CB8AC3E}">
        <p14:creationId xmlns:p14="http://schemas.microsoft.com/office/powerpoint/2010/main" val="3446988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7465C-858F-418F-B544-B610E862EB52}"/>
              </a:ext>
            </a:extLst>
          </p:cNvPr>
          <p:cNvSpPr>
            <a:spLocks noGrp="1"/>
          </p:cNvSpPr>
          <p:nvPr>
            <p:ph type="title"/>
          </p:nvPr>
        </p:nvSpPr>
        <p:spPr>
          <a:xfrm>
            <a:off x="838200" y="329266"/>
            <a:ext cx="10515600" cy="1325563"/>
          </a:xfrm>
        </p:spPr>
        <p:txBody>
          <a:bodyPr/>
          <a:lstStyle/>
          <a:p>
            <a:r>
              <a:rPr lang="en-US" dirty="0"/>
              <a:t>Outline</a:t>
            </a:r>
            <a:endParaRPr lang="tr-TR" dirty="0"/>
          </a:p>
        </p:txBody>
      </p:sp>
      <p:sp>
        <p:nvSpPr>
          <p:cNvPr id="3" name="Content Placeholder 2">
            <a:extLst>
              <a:ext uri="{FF2B5EF4-FFF2-40B4-BE49-F238E27FC236}">
                <a16:creationId xmlns:a16="http://schemas.microsoft.com/office/drawing/2014/main" id="{79B7FDC8-5A2C-46FD-9A53-2A8F5B8BCDA9}"/>
              </a:ext>
            </a:extLst>
          </p:cNvPr>
          <p:cNvSpPr>
            <a:spLocks noGrp="1"/>
          </p:cNvSpPr>
          <p:nvPr>
            <p:ph idx="1"/>
          </p:nvPr>
        </p:nvSpPr>
        <p:spPr/>
        <p:txBody>
          <a:bodyPr/>
          <a:lstStyle/>
          <a:p>
            <a:r>
              <a:rPr lang="en-US" dirty="0"/>
              <a:t>Aim &amp; Scope</a:t>
            </a:r>
          </a:p>
          <a:p>
            <a:r>
              <a:rPr lang="en-US" dirty="0"/>
              <a:t>Literature</a:t>
            </a:r>
          </a:p>
          <a:p>
            <a:r>
              <a:rPr lang="en-US" dirty="0"/>
              <a:t>Methodology</a:t>
            </a:r>
          </a:p>
          <a:p>
            <a:r>
              <a:rPr lang="en-US" dirty="0"/>
              <a:t>Data</a:t>
            </a:r>
          </a:p>
          <a:p>
            <a:r>
              <a:rPr lang="en-US" dirty="0"/>
              <a:t>Results</a:t>
            </a:r>
          </a:p>
          <a:p>
            <a:pPr lvl="1"/>
            <a:r>
              <a:rPr lang="en-US" dirty="0"/>
              <a:t>Non-parametric</a:t>
            </a:r>
          </a:p>
          <a:p>
            <a:pPr lvl="1"/>
            <a:r>
              <a:rPr lang="en-US" dirty="0"/>
              <a:t>Parametric</a:t>
            </a:r>
          </a:p>
          <a:p>
            <a:r>
              <a:rPr lang="en-US" dirty="0"/>
              <a:t>Conclusion</a:t>
            </a:r>
            <a:endParaRPr lang="tr-TR" dirty="0"/>
          </a:p>
        </p:txBody>
      </p:sp>
    </p:spTree>
    <p:extLst>
      <p:ext uri="{BB962C8B-B14F-4D97-AF65-F5344CB8AC3E}">
        <p14:creationId xmlns:p14="http://schemas.microsoft.com/office/powerpoint/2010/main" val="79624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6B5B2-C8BB-417E-A47D-581ABE405AA7}"/>
              </a:ext>
            </a:extLst>
          </p:cNvPr>
          <p:cNvSpPr>
            <a:spLocks noGrp="1"/>
          </p:cNvSpPr>
          <p:nvPr>
            <p:ph type="title"/>
          </p:nvPr>
        </p:nvSpPr>
        <p:spPr>
          <a:xfrm>
            <a:off x="838200" y="221690"/>
            <a:ext cx="10515600" cy="1325563"/>
          </a:xfrm>
        </p:spPr>
        <p:txBody>
          <a:bodyPr/>
          <a:lstStyle/>
          <a:p>
            <a:r>
              <a:rPr lang="en-US" dirty="0"/>
              <a:t>Aim &amp; Scope</a:t>
            </a:r>
            <a:endParaRPr lang="tr-TR" dirty="0"/>
          </a:p>
        </p:txBody>
      </p:sp>
      <p:sp>
        <p:nvSpPr>
          <p:cNvPr id="3" name="Content Placeholder 2">
            <a:extLst>
              <a:ext uri="{FF2B5EF4-FFF2-40B4-BE49-F238E27FC236}">
                <a16:creationId xmlns:a16="http://schemas.microsoft.com/office/drawing/2014/main" id="{3E64E76D-C87D-4A5A-9CCD-BBD7FC95208F}"/>
              </a:ext>
            </a:extLst>
          </p:cNvPr>
          <p:cNvSpPr>
            <a:spLocks noGrp="1"/>
          </p:cNvSpPr>
          <p:nvPr>
            <p:ph idx="1"/>
          </p:nvPr>
        </p:nvSpPr>
        <p:spPr/>
        <p:txBody>
          <a:bodyPr>
            <a:normAutofit/>
          </a:bodyPr>
          <a:lstStyle/>
          <a:p>
            <a:pPr algn="just"/>
            <a:r>
              <a:rPr lang="en-US" dirty="0"/>
              <a:t>The aim of this paper is to analyze the patterns and the determinants of export survival for Türkiye in a new perspective.</a:t>
            </a:r>
          </a:p>
          <a:p>
            <a:pPr algn="just"/>
            <a:r>
              <a:rPr lang="en-US" dirty="0"/>
              <a:t>Contract survival (firm-product-destination triplets)</a:t>
            </a:r>
          </a:p>
          <a:p>
            <a:pPr algn="just"/>
            <a:r>
              <a:rPr lang="en-US" dirty="0"/>
              <a:t>Scope:</a:t>
            </a:r>
          </a:p>
          <a:p>
            <a:pPr lvl="1" algn="just"/>
            <a:r>
              <a:rPr lang="en-US" dirty="0"/>
              <a:t>Period between 2010 and 2020</a:t>
            </a:r>
          </a:p>
          <a:p>
            <a:pPr lvl="1" algn="just"/>
            <a:r>
              <a:rPr lang="en-US" dirty="0"/>
              <a:t>Firms operating in manufacturing sectors (corresponding to sectors between 10-32 in 2-digit NACE sectoral classification) </a:t>
            </a:r>
          </a:p>
          <a:p>
            <a:pPr lvl="1" algn="just"/>
            <a:r>
              <a:rPr lang="en-US" dirty="0"/>
              <a:t>39,709 firms and 2,702,759 contracts</a:t>
            </a:r>
          </a:p>
          <a:p>
            <a:pPr lvl="1" algn="just"/>
            <a:endParaRPr lang="en-US" dirty="0"/>
          </a:p>
        </p:txBody>
      </p:sp>
    </p:spTree>
    <p:extLst>
      <p:ext uri="{BB962C8B-B14F-4D97-AF65-F5344CB8AC3E}">
        <p14:creationId xmlns:p14="http://schemas.microsoft.com/office/powerpoint/2010/main" val="1232242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8CFF7-CBF1-4792-B327-3F6770426B25}"/>
              </a:ext>
            </a:extLst>
          </p:cNvPr>
          <p:cNvSpPr>
            <a:spLocks noGrp="1"/>
          </p:cNvSpPr>
          <p:nvPr>
            <p:ph type="title"/>
          </p:nvPr>
        </p:nvSpPr>
        <p:spPr/>
        <p:txBody>
          <a:bodyPr/>
          <a:lstStyle/>
          <a:p>
            <a:r>
              <a:rPr lang="en-US" dirty="0"/>
              <a:t>Literature</a:t>
            </a:r>
            <a:endParaRPr lang="tr-TR" dirty="0"/>
          </a:p>
        </p:txBody>
      </p:sp>
      <p:sp>
        <p:nvSpPr>
          <p:cNvPr id="3" name="Content Placeholder 2">
            <a:extLst>
              <a:ext uri="{FF2B5EF4-FFF2-40B4-BE49-F238E27FC236}">
                <a16:creationId xmlns:a16="http://schemas.microsoft.com/office/drawing/2014/main" id="{E0DD9128-279F-4950-9244-75FC330AAC9D}"/>
              </a:ext>
            </a:extLst>
          </p:cNvPr>
          <p:cNvSpPr>
            <a:spLocks noGrp="1"/>
          </p:cNvSpPr>
          <p:nvPr>
            <p:ph idx="1"/>
          </p:nvPr>
        </p:nvSpPr>
        <p:spPr/>
        <p:txBody>
          <a:bodyPr>
            <a:normAutofit/>
          </a:bodyPr>
          <a:lstStyle/>
          <a:p>
            <a:r>
              <a:rPr lang="en-US" dirty="0"/>
              <a:t>Pioneer study </a:t>
            </a:r>
            <a:r>
              <a:rPr lang="en-US" dirty="0" err="1"/>
              <a:t>Besedes</a:t>
            </a:r>
            <a:r>
              <a:rPr lang="en-US" dirty="0"/>
              <a:t> and </a:t>
            </a:r>
            <a:r>
              <a:rPr lang="en-US" dirty="0" err="1"/>
              <a:t>Prusa</a:t>
            </a:r>
            <a:r>
              <a:rPr lang="en-US" dirty="0"/>
              <a:t> (2006)</a:t>
            </a:r>
          </a:p>
          <a:p>
            <a:pPr lvl="1"/>
            <a:r>
              <a:rPr lang="en-US" dirty="0"/>
              <a:t>Trade durations are short and fleeting</a:t>
            </a:r>
          </a:p>
          <a:p>
            <a:r>
              <a:rPr lang="en-US" dirty="0" err="1"/>
              <a:t>Sabuhoro</a:t>
            </a:r>
            <a:r>
              <a:rPr lang="en-US" dirty="0"/>
              <a:t> and Gervais (2006)</a:t>
            </a:r>
          </a:p>
          <a:p>
            <a:r>
              <a:rPr lang="en-US" dirty="0"/>
              <a:t>Perez et al. (2007)</a:t>
            </a:r>
          </a:p>
          <a:p>
            <a:r>
              <a:rPr lang="en-US" dirty="0"/>
              <a:t>Inui et al. </a:t>
            </a:r>
            <a:r>
              <a:rPr lang="en-US"/>
              <a:t>(2017)</a:t>
            </a:r>
            <a:endParaRPr lang="en-US" dirty="0"/>
          </a:p>
          <a:p>
            <a:r>
              <a:rPr lang="en-US" dirty="0" err="1"/>
              <a:t>Stirbat</a:t>
            </a:r>
            <a:r>
              <a:rPr lang="en-US" dirty="0"/>
              <a:t> et al. (2013)</a:t>
            </a:r>
          </a:p>
          <a:p>
            <a:r>
              <a:rPr lang="en-US" dirty="0"/>
              <a:t>Arguello et al. (2020)</a:t>
            </a:r>
          </a:p>
          <a:p>
            <a:r>
              <a:rPr lang="en-US" dirty="0" err="1"/>
              <a:t>Esteve</a:t>
            </a:r>
            <a:r>
              <a:rPr lang="en-US" dirty="0"/>
              <a:t>‐Pérez (2021)</a:t>
            </a:r>
          </a:p>
          <a:p>
            <a:endParaRPr lang="en-US" dirty="0"/>
          </a:p>
          <a:p>
            <a:endParaRPr lang="tr-TR" dirty="0"/>
          </a:p>
        </p:txBody>
      </p:sp>
    </p:spTree>
    <p:extLst>
      <p:ext uri="{BB962C8B-B14F-4D97-AF65-F5344CB8AC3E}">
        <p14:creationId xmlns:p14="http://schemas.microsoft.com/office/powerpoint/2010/main" val="1866327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A1F64-1481-4510-BE7C-35042AA193A0}"/>
              </a:ext>
            </a:extLst>
          </p:cNvPr>
          <p:cNvSpPr>
            <a:spLocks noGrp="1"/>
          </p:cNvSpPr>
          <p:nvPr>
            <p:ph type="title"/>
          </p:nvPr>
        </p:nvSpPr>
        <p:spPr/>
        <p:txBody>
          <a:bodyPr/>
          <a:lstStyle/>
          <a:p>
            <a:r>
              <a:rPr lang="en-US" dirty="0"/>
              <a:t>Literature</a:t>
            </a:r>
            <a:endParaRPr lang="tr-TR" dirty="0"/>
          </a:p>
        </p:txBody>
      </p:sp>
      <p:graphicFrame>
        <p:nvGraphicFramePr>
          <p:cNvPr id="4" name="Content Placeholder 3">
            <a:extLst>
              <a:ext uri="{FF2B5EF4-FFF2-40B4-BE49-F238E27FC236}">
                <a16:creationId xmlns:a16="http://schemas.microsoft.com/office/drawing/2014/main" id="{9D20BEF9-5876-497D-A58C-6CDF36AFEE54}"/>
              </a:ext>
            </a:extLst>
          </p:cNvPr>
          <p:cNvGraphicFramePr>
            <a:graphicFrameLocks noGrp="1"/>
          </p:cNvGraphicFramePr>
          <p:nvPr>
            <p:ph idx="1"/>
            <p:extLst>
              <p:ext uri="{D42A27DB-BD31-4B8C-83A1-F6EECF244321}">
                <p14:modId xmlns:p14="http://schemas.microsoft.com/office/powerpoint/2010/main" val="4031078666"/>
              </p:ext>
            </p:extLst>
          </p:nvPr>
        </p:nvGraphicFramePr>
        <p:xfrm>
          <a:off x="838200" y="1407459"/>
          <a:ext cx="10515600" cy="4805081"/>
        </p:xfrm>
        <a:graphic>
          <a:graphicData uri="http://schemas.openxmlformats.org/drawingml/2006/table">
            <a:tbl>
              <a:tblPr firstRow="1" firstCol="1" bandRow="1"/>
              <a:tblGrid>
                <a:gridCol w="2479578">
                  <a:extLst>
                    <a:ext uri="{9D8B030D-6E8A-4147-A177-3AD203B41FA5}">
                      <a16:colId xmlns:a16="http://schemas.microsoft.com/office/drawing/2014/main" val="13492569"/>
                    </a:ext>
                  </a:extLst>
                </a:gridCol>
                <a:gridCol w="1627815">
                  <a:extLst>
                    <a:ext uri="{9D8B030D-6E8A-4147-A177-3AD203B41FA5}">
                      <a16:colId xmlns:a16="http://schemas.microsoft.com/office/drawing/2014/main" val="1508167177"/>
                    </a:ext>
                  </a:extLst>
                </a:gridCol>
                <a:gridCol w="3274558">
                  <a:extLst>
                    <a:ext uri="{9D8B030D-6E8A-4147-A177-3AD203B41FA5}">
                      <a16:colId xmlns:a16="http://schemas.microsoft.com/office/drawing/2014/main" val="2328640243"/>
                    </a:ext>
                  </a:extLst>
                </a:gridCol>
                <a:gridCol w="1489009">
                  <a:extLst>
                    <a:ext uri="{9D8B030D-6E8A-4147-A177-3AD203B41FA5}">
                      <a16:colId xmlns:a16="http://schemas.microsoft.com/office/drawing/2014/main" val="729995579"/>
                    </a:ext>
                  </a:extLst>
                </a:gridCol>
                <a:gridCol w="1644640">
                  <a:extLst>
                    <a:ext uri="{9D8B030D-6E8A-4147-A177-3AD203B41FA5}">
                      <a16:colId xmlns:a16="http://schemas.microsoft.com/office/drawing/2014/main" val="975753614"/>
                    </a:ext>
                  </a:extLst>
                </a:gridCol>
              </a:tblGrid>
              <a:tr h="343220">
                <a:tc gridSpan="5">
                  <a:txBody>
                    <a:bodyPr/>
                    <a:lstStyle/>
                    <a:p>
                      <a:pPr>
                        <a:spcAft>
                          <a:spcPts val="0"/>
                        </a:spcAft>
                      </a:pPr>
                      <a:r>
                        <a:rPr lang="en-US" sz="1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Studies for Türkiye in the Literature</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51604670"/>
                  </a:ext>
                </a:extLst>
              </a:tr>
              <a:tr h="686440">
                <a:tc>
                  <a:txBody>
                    <a:bodyPr/>
                    <a:lstStyle/>
                    <a:p>
                      <a:pPr>
                        <a:spcAft>
                          <a:spcPts val="0"/>
                        </a:spcAft>
                      </a:pPr>
                      <a:r>
                        <a:rPr lang="en-US" sz="16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Author</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Analyzed Period</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Estimation Method</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Data Used</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Unit of the Analysis</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77659576"/>
                  </a:ext>
                </a:extLst>
              </a:tr>
              <a:tr h="1372881">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Pişkin (2017)</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1998-2013</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Discrete-time probit, logit and cloglog hazard models and continuous time Cox proportional hazard model </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CEPII-BACI data set </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Product-Country </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2194500"/>
                  </a:ext>
                </a:extLst>
              </a:tr>
              <a:tr h="1029660">
                <a:tc>
                  <a:txBody>
                    <a:bodyPr/>
                    <a:lstStyle/>
                    <a:p>
                      <a:pPr>
                        <a:spcAft>
                          <a:spcPts val="0"/>
                        </a:spcAft>
                      </a:pP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Atabek Demirhan (2016)</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1989-2010</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Discrete time duration models</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CBRT Company Accounts dataset</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Firm</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2577330"/>
                  </a:ext>
                </a:extLst>
              </a:tr>
              <a:tr h="686440">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Türkcan (2016)</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1998-2013</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Discrete time duration models</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CEPII-BACI data set </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Product-Country </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7413936"/>
                  </a:ext>
                </a:extLst>
              </a:tr>
              <a:tr h="686440">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Saygılı and Türkcan (2017)</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1998-2013</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Discrete time duration models</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CEPII-BACI data set </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Product-Country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93278623"/>
                  </a:ext>
                </a:extLst>
              </a:tr>
            </a:tbl>
          </a:graphicData>
        </a:graphic>
      </p:graphicFrame>
    </p:spTree>
    <p:extLst>
      <p:ext uri="{BB962C8B-B14F-4D97-AF65-F5344CB8AC3E}">
        <p14:creationId xmlns:p14="http://schemas.microsoft.com/office/powerpoint/2010/main" val="1952616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9C193-4CB4-40D8-B3DA-A0DFEC2ACC40}"/>
              </a:ext>
            </a:extLst>
          </p:cNvPr>
          <p:cNvSpPr>
            <a:spLocks noGrp="1"/>
          </p:cNvSpPr>
          <p:nvPr>
            <p:ph type="title"/>
          </p:nvPr>
        </p:nvSpPr>
        <p:spPr/>
        <p:txBody>
          <a:bodyPr/>
          <a:lstStyle/>
          <a:p>
            <a:r>
              <a:rPr lang="en-US" dirty="0"/>
              <a:t>Methodology</a:t>
            </a:r>
            <a:endParaRPr lang="tr-TR"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0F1F6C0-EFED-4E1B-88F7-1B210ECE8C4B}"/>
                  </a:ext>
                </a:extLst>
              </p:cNvPr>
              <p:cNvSpPr>
                <a:spLocks noGrp="1"/>
              </p:cNvSpPr>
              <p:nvPr>
                <p:ph idx="1"/>
              </p:nvPr>
            </p:nvSpPr>
            <p:spPr/>
            <p:txBody>
              <a:bodyPr>
                <a:normAutofit fontScale="92500" lnSpcReduction="10000"/>
              </a:bodyPr>
              <a:lstStyle/>
              <a:p>
                <a:r>
                  <a:rPr lang="en-US" dirty="0"/>
                  <a:t>Survival data problems</a:t>
                </a:r>
              </a:p>
              <a:p>
                <a:pPr lvl="1"/>
                <a:r>
                  <a:rPr lang="en-US" dirty="0"/>
                  <a:t>Censoring</a:t>
                </a:r>
              </a:p>
              <a:p>
                <a:pPr lvl="1"/>
                <a:r>
                  <a:rPr lang="en-US" dirty="0"/>
                  <a:t>Multiple spells (reoccurring export relationships)</a:t>
                </a:r>
              </a:p>
              <a:p>
                <a:pPr lvl="1"/>
                <a:r>
                  <a:rPr lang="en-US" dirty="0"/>
                  <a:t>The choice of econometric method</a:t>
                </a:r>
              </a:p>
              <a:p>
                <a:pPr marL="228600" lvl="1">
                  <a:spcBef>
                    <a:spcPts val="1000"/>
                  </a:spcBef>
                </a:pPr>
                <a:r>
                  <a:rPr lang="en-US" sz="2800" dirty="0"/>
                  <a:t>Discrete time models</a:t>
                </a:r>
              </a:p>
              <a:p>
                <a:pPr marL="0" lvl="1" indent="0">
                  <a:spcBef>
                    <a:spcPts val="1000"/>
                  </a:spcBef>
                  <a:buNone/>
                </a:pPr>
                <a14:m>
                  <m:oMathPara xmlns:m="http://schemas.openxmlformats.org/officeDocument/2006/math">
                    <m:oMathParaPr>
                      <m:jc m:val="centerGroup"/>
                    </m:oMathParaPr>
                    <m:oMath xmlns:m="http://schemas.openxmlformats.org/officeDocument/2006/math">
                      <m:sSub>
                        <m:sSubPr>
                          <m:ctrlPr>
                            <a:rPr lang="tr-TR" sz="2800" i="1">
                              <a:latin typeface="Cambria Math" panose="02040503050406030204" pitchFamily="18" charset="0"/>
                              <a:ea typeface="Times New Roman" panose="02020603050405020304" pitchFamily="18" charset="0"/>
                              <a:cs typeface="Times New Roman" panose="02020603050405020304" pitchFamily="18" charset="0"/>
                            </a:rPr>
                          </m:ctrlPr>
                        </m:sSubPr>
                        <m:e>
                          <m:r>
                            <a:rPr lang="en-US" sz="2800" i="1">
                              <a:latin typeface="Cambria Math" panose="02040503050406030204" pitchFamily="18" charset="0"/>
                              <a:ea typeface="Times New Roman" panose="02020603050405020304" pitchFamily="18" charset="0"/>
                              <a:cs typeface="Times New Roman" panose="02020603050405020304" pitchFamily="18" charset="0"/>
                            </a:rPr>
                            <m:t>h</m:t>
                          </m:r>
                        </m:e>
                        <m:sub>
                          <m:r>
                            <a:rPr lang="en-US" sz="2800" i="1">
                              <a:latin typeface="Cambria Math" panose="02040503050406030204" pitchFamily="18" charset="0"/>
                              <a:ea typeface="Times New Roman" panose="02020603050405020304" pitchFamily="18" charset="0"/>
                              <a:cs typeface="Times New Roman" panose="02020603050405020304" pitchFamily="18" charset="0"/>
                            </a:rPr>
                            <m:t>𝑖𝑘</m:t>
                          </m:r>
                        </m:sub>
                      </m:sSub>
                      <m:r>
                        <a:rPr lang="en-US" sz="2800" i="1">
                          <a:latin typeface="Cambria Math" panose="02040503050406030204" pitchFamily="18" charset="0"/>
                          <a:ea typeface="Times New Roman" panose="02020603050405020304" pitchFamily="18" charset="0"/>
                          <a:cs typeface="Times New Roman" panose="02020603050405020304" pitchFamily="18" charset="0"/>
                        </a:rPr>
                        <m:t>=</m:t>
                      </m:r>
                      <m:r>
                        <a:rPr lang="en-US" sz="2800" i="1">
                          <a:latin typeface="Cambria Math" panose="02040503050406030204" pitchFamily="18" charset="0"/>
                          <a:ea typeface="Times New Roman" panose="02020603050405020304" pitchFamily="18" charset="0"/>
                          <a:cs typeface="Times New Roman" panose="02020603050405020304" pitchFamily="18" charset="0"/>
                        </a:rPr>
                        <m:t>𝑃</m:t>
                      </m:r>
                      <m:d>
                        <m:dPr>
                          <m:endChr m:val="|"/>
                          <m:ctrlPr>
                            <a:rPr lang="tr-TR" sz="2800" i="1">
                              <a:latin typeface="Cambria Math" panose="02040503050406030204" pitchFamily="18" charset="0"/>
                              <a:ea typeface="Times New Roman" panose="02020603050405020304" pitchFamily="18" charset="0"/>
                              <a:cs typeface="Times New Roman" panose="02020603050405020304" pitchFamily="18" charset="0"/>
                            </a:rPr>
                          </m:ctrlPr>
                        </m:dPr>
                        <m:e>
                          <m:sSub>
                            <m:sSubPr>
                              <m:ctrlPr>
                                <a:rPr lang="tr-TR" sz="2800" i="1">
                                  <a:latin typeface="Cambria Math" panose="02040503050406030204" pitchFamily="18" charset="0"/>
                                  <a:ea typeface="Times New Roman" panose="02020603050405020304" pitchFamily="18" charset="0"/>
                                  <a:cs typeface="Times New Roman" panose="02020603050405020304" pitchFamily="18" charset="0"/>
                                </a:rPr>
                              </m:ctrlPr>
                            </m:sSubPr>
                            <m:e>
                              <m:r>
                                <a:rPr lang="en-US" sz="2800" i="1">
                                  <a:latin typeface="Cambria Math" panose="02040503050406030204" pitchFamily="18" charset="0"/>
                                  <a:ea typeface="Times New Roman" panose="02020603050405020304" pitchFamily="18" charset="0"/>
                                  <a:cs typeface="Times New Roman" panose="02020603050405020304" pitchFamily="18" charset="0"/>
                                </a:rPr>
                                <m:t>𝑇</m:t>
                              </m:r>
                            </m:e>
                            <m:sub>
                              <m:r>
                                <a:rPr lang="en-US" sz="2800" i="1">
                                  <a:latin typeface="Cambria Math" panose="02040503050406030204" pitchFamily="18" charset="0"/>
                                  <a:ea typeface="Times New Roman" panose="02020603050405020304" pitchFamily="18" charset="0"/>
                                  <a:cs typeface="Times New Roman" panose="02020603050405020304" pitchFamily="18" charset="0"/>
                                </a:rPr>
                                <m:t>𝑖</m:t>
                              </m:r>
                            </m:sub>
                          </m:sSub>
                          <m:r>
                            <a:rPr lang="en-US" sz="2800" i="1">
                              <a:latin typeface="Cambria Math" panose="02040503050406030204" pitchFamily="18" charset="0"/>
                              <a:ea typeface="Times New Roman" panose="02020603050405020304" pitchFamily="18" charset="0"/>
                              <a:cs typeface="Times New Roman" panose="02020603050405020304" pitchFamily="18" charset="0"/>
                            </a:rPr>
                            <m:t>&lt;</m:t>
                          </m:r>
                          <m:sSub>
                            <m:sSubPr>
                              <m:ctrlPr>
                                <a:rPr lang="tr-TR" sz="2800" i="1">
                                  <a:latin typeface="Cambria Math" panose="02040503050406030204" pitchFamily="18" charset="0"/>
                                  <a:ea typeface="Times New Roman" panose="02020603050405020304" pitchFamily="18" charset="0"/>
                                  <a:cs typeface="Times New Roman" panose="02020603050405020304" pitchFamily="18" charset="0"/>
                                </a:rPr>
                              </m:ctrlPr>
                            </m:sSubPr>
                            <m:e>
                              <m:r>
                                <a:rPr lang="en-US" sz="2800" i="1">
                                  <a:latin typeface="Cambria Math" panose="02040503050406030204" pitchFamily="18" charset="0"/>
                                  <a:ea typeface="Times New Roman" panose="02020603050405020304" pitchFamily="18" charset="0"/>
                                  <a:cs typeface="Times New Roman" panose="02020603050405020304" pitchFamily="18" charset="0"/>
                                </a:rPr>
                                <m:t>𝑡</m:t>
                              </m:r>
                            </m:e>
                            <m:sub>
                              <m:r>
                                <a:rPr lang="en-US" sz="2800" i="1">
                                  <a:latin typeface="Cambria Math" panose="02040503050406030204" pitchFamily="18" charset="0"/>
                                  <a:ea typeface="Times New Roman" panose="02020603050405020304" pitchFamily="18" charset="0"/>
                                  <a:cs typeface="Times New Roman" panose="02020603050405020304" pitchFamily="18" charset="0"/>
                                </a:rPr>
                                <m:t>𝑘</m:t>
                              </m:r>
                              <m:r>
                                <a:rPr lang="en-US" sz="2800" i="1">
                                  <a:latin typeface="Cambria Math" panose="02040503050406030204" pitchFamily="18" charset="0"/>
                                  <a:ea typeface="Times New Roman" panose="02020603050405020304" pitchFamily="18" charset="0"/>
                                  <a:cs typeface="Times New Roman" panose="02020603050405020304" pitchFamily="18" charset="0"/>
                                </a:rPr>
                                <m:t>+1</m:t>
                              </m:r>
                            </m:sub>
                          </m:sSub>
                          <m:r>
                            <a:rPr lang="en-US" sz="2800" i="1">
                              <a:latin typeface="Cambria Math" panose="02040503050406030204" pitchFamily="18" charset="0"/>
                              <a:ea typeface="Times New Roman" panose="02020603050405020304" pitchFamily="18" charset="0"/>
                              <a:cs typeface="Times New Roman" panose="02020603050405020304" pitchFamily="18" charset="0"/>
                            </a:rPr>
                            <m:t> </m:t>
                          </m:r>
                        </m:e>
                      </m:d>
                      <m:sSub>
                        <m:sSubPr>
                          <m:ctrlPr>
                            <a:rPr lang="tr-TR" sz="2800" i="1">
                              <a:latin typeface="Cambria Math" panose="02040503050406030204" pitchFamily="18" charset="0"/>
                              <a:ea typeface="Times New Roman" panose="02020603050405020304" pitchFamily="18" charset="0"/>
                              <a:cs typeface="Times New Roman" panose="02020603050405020304" pitchFamily="18" charset="0"/>
                            </a:rPr>
                          </m:ctrlPr>
                        </m:sSubPr>
                        <m:e>
                          <m:r>
                            <a:rPr lang="en-US" sz="2800" i="1">
                              <a:latin typeface="Cambria Math" panose="02040503050406030204" pitchFamily="18" charset="0"/>
                              <a:ea typeface="Times New Roman" panose="02020603050405020304" pitchFamily="18" charset="0"/>
                              <a:cs typeface="Times New Roman" panose="02020603050405020304" pitchFamily="18" charset="0"/>
                            </a:rPr>
                            <m:t> </m:t>
                          </m:r>
                          <m:r>
                            <a:rPr lang="en-US" sz="2800" i="1">
                              <a:latin typeface="Cambria Math" panose="02040503050406030204" pitchFamily="18" charset="0"/>
                              <a:ea typeface="Times New Roman" panose="02020603050405020304" pitchFamily="18" charset="0"/>
                              <a:cs typeface="Times New Roman" panose="02020603050405020304" pitchFamily="18" charset="0"/>
                            </a:rPr>
                            <m:t>𝑇</m:t>
                          </m:r>
                        </m:e>
                        <m:sub>
                          <m:r>
                            <a:rPr lang="en-US" sz="2800" i="1">
                              <a:latin typeface="Cambria Math" panose="02040503050406030204" pitchFamily="18" charset="0"/>
                              <a:ea typeface="Times New Roman" panose="02020603050405020304" pitchFamily="18" charset="0"/>
                              <a:cs typeface="Times New Roman" panose="02020603050405020304" pitchFamily="18" charset="0"/>
                            </a:rPr>
                            <m:t>𝑖</m:t>
                          </m:r>
                        </m:sub>
                      </m:sSub>
                      <m:r>
                        <a:rPr lang="en-US" sz="2800" i="1">
                          <a:latin typeface="Cambria Math" panose="02040503050406030204" pitchFamily="18" charset="0"/>
                          <a:ea typeface="Times New Roman" panose="02020603050405020304" pitchFamily="18" charset="0"/>
                          <a:cs typeface="Times New Roman" panose="02020603050405020304" pitchFamily="18" charset="0"/>
                        </a:rPr>
                        <m:t>≥ </m:t>
                      </m:r>
                      <m:sSub>
                        <m:sSubPr>
                          <m:ctrlPr>
                            <a:rPr lang="tr-TR" sz="2800" i="1">
                              <a:latin typeface="Cambria Math" panose="02040503050406030204" pitchFamily="18" charset="0"/>
                              <a:ea typeface="Times New Roman" panose="02020603050405020304" pitchFamily="18" charset="0"/>
                              <a:cs typeface="Times New Roman" panose="02020603050405020304" pitchFamily="18" charset="0"/>
                            </a:rPr>
                          </m:ctrlPr>
                        </m:sSubPr>
                        <m:e>
                          <m:r>
                            <a:rPr lang="en-US" sz="2800" i="1">
                              <a:latin typeface="Cambria Math" panose="02040503050406030204" pitchFamily="18" charset="0"/>
                              <a:ea typeface="Times New Roman" panose="02020603050405020304" pitchFamily="18" charset="0"/>
                              <a:cs typeface="Times New Roman" panose="02020603050405020304" pitchFamily="18" charset="0"/>
                            </a:rPr>
                            <m:t>𝑡</m:t>
                          </m:r>
                        </m:e>
                        <m:sub>
                          <m:r>
                            <a:rPr lang="en-US" sz="2800" i="1">
                              <a:latin typeface="Cambria Math" panose="02040503050406030204" pitchFamily="18" charset="0"/>
                              <a:ea typeface="Times New Roman" panose="02020603050405020304" pitchFamily="18" charset="0"/>
                              <a:cs typeface="Times New Roman" panose="02020603050405020304" pitchFamily="18" charset="0"/>
                            </a:rPr>
                            <m:t>𝑘</m:t>
                          </m:r>
                        </m:sub>
                      </m:sSub>
                      <m:r>
                        <a:rPr lang="en-US" sz="2800" i="1">
                          <a:latin typeface="Cambria Math" panose="02040503050406030204" pitchFamily="18" charset="0"/>
                          <a:ea typeface="Times New Roman" panose="02020603050405020304" pitchFamily="18" charset="0"/>
                          <a:cs typeface="Times New Roman" panose="02020603050405020304" pitchFamily="18" charset="0"/>
                        </a:rPr>
                        <m:t>, </m:t>
                      </m:r>
                      <m:sSub>
                        <m:sSubPr>
                          <m:ctrlPr>
                            <a:rPr lang="tr-TR" sz="2800" i="1">
                              <a:latin typeface="Cambria Math" panose="02040503050406030204" pitchFamily="18" charset="0"/>
                              <a:ea typeface="Times New Roman" panose="02020603050405020304" pitchFamily="18" charset="0"/>
                              <a:cs typeface="Times New Roman" panose="02020603050405020304" pitchFamily="18" charset="0"/>
                            </a:rPr>
                          </m:ctrlPr>
                        </m:sSubPr>
                        <m:e>
                          <m:r>
                            <a:rPr lang="en-US" sz="2800" i="1">
                              <a:latin typeface="Cambria Math" panose="02040503050406030204" pitchFamily="18" charset="0"/>
                              <a:ea typeface="Times New Roman" panose="02020603050405020304" pitchFamily="18" charset="0"/>
                              <a:cs typeface="Times New Roman" panose="02020603050405020304" pitchFamily="18" charset="0"/>
                            </a:rPr>
                            <m:t>𝑥</m:t>
                          </m:r>
                        </m:e>
                        <m:sub>
                          <m:r>
                            <a:rPr lang="en-US" sz="2800" i="1">
                              <a:latin typeface="Cambria Math" panose="02040503050406030204" pitchFamily="18" charset="0"/>
                              <a:ea typeface="Times New Roman" panose="02020603050405020304" pitchFamily="18" charset="0"/>
                              <a:cs typeface="Times New Roman" panose="02020603050405020304" pitchFamily="18" charset="0"/>
                            </a:rPr>
                            <m:t>𝑖𝑘</m:t>
                          </m:r>
                        </m:sub>
                      </m:sSub>
                      <m:r>
                        <a:rPr lang="en-US" sz="2800" i="1">
                          <a:latin typeface="Cambria Math" panose="02040503050406030204" pitchFamily="18" charset="0"/>
                          <a:ea typeface="Times New Roman" panose="02020603050405020304" pitchFamily="18" charset="0"/>
                          <a:cs typeface="Times New Roman" panose="02020603050405020304" pitchFamily="18" charset="0"/>
                        </a:rPr>
                        <m:t> )=</m:t>
                      </m:r>
                      <m:r>
                        <a:rPr lang="en-US" sz="2800" i="1">
                          <a:latin typeface="Cambria Math" panose="02040503050406030204" pitchFamily="18" charset="0"/>
                          <a:ea typeface="Times New Roman" panose="02020603050405020304" pitchFamily="18" charset="0"/>
                          <a:cs typeface="Times New Roman" panose="02020603050405020304" pitchFamily="18" charset="0"/>
                        </a:rPr>
                        <m:t>𝐹</m:t>
                      </m:r>
                      <m:r>
                        <a:rPr lang="en-US" sz="2800" i="1">
                          <a:latin typeface="Cambria Math" panose="02040503050406030204" pitchFamily="18" charset="0"/>
                          <a:ea typeface="Times New Roman" panose="02020603050405020304" pitchFamily="18" charset="0"/>
                          <a:cs typeface="Times New Roman" panose="02020603050405020304" pitchFamily="18" charset="0"/>
                        </a:rPr>
                        <m:t>(</m:t>
                      </m:r>
                      <m:sSubSup>
                        <m:sSubSupPr>
                          <m:ctrlPr>
                            <a:rPr lang="tr-TR" sz="2800" i="1">
                              <a:latin typeface="Cambria Math" panose="02040503050406030204" pitchFamily="18" charset="0"/>
                              <a:ea typeface="Times New Roman" panose="02020603050405020304" pitchFamily="18" charset="0"/>
                              <a:cs typeface="Times New Roman" panose="02020603050405020304" pitchFamily="18" charset="0"/>
                            </a:rPr>
                          </m:ctrlPr>
                        </m:sSubSupPr>
                        <m:e>
                          <m:r>
                            <a:rPr lang="en-US" sz="2800" i="1">
                              <a:latin typeface="Cambria Math" panose="02040503050406030204" pitchFamily="18" charset="0"/>
                              <a:ea typeface="Times New Roman" panose="02020603050405020304" pitchFamily="18" charset="0"/>
                              <a:cs typeface="Times New Roman" panose="02020603050405020304" pitchFamily="18" charset="0"/>
                            </a:rPr>
                            <m:t>𝑥</m:t>
                          </m:r>
                        </m:e>
                        <m:sub>
                          <m:r>
                            <a:rPr lang="en-US" sz="2800" i="1">
                              <a:latin typeface="Cambria Math" panose="02040503050406030204" pitchFamily="18" charset="0"/>
                              <a:ea typeface="Times New Roman" panose="02020603050405020304" pitchFamily="18" charset="0"/>
                              <a:cs typeface="Times New Roman" panose="02020603050405020304" pitchFamily="18" charset="0"/>
                            </a:rPr>
                            <m:t>𝑖𝑘</m:t>
                          </m:r>
                        </m:sub>
                        <m:sup>
                          <m:r>
                            <a:rPr lang="en-US" sz="2800" i="1">
                              <a:latin typeface="Cambria Math" panose="02040503050406030204" pitchFamily="18" charset="0"/>
                              <a:ea typeface="Times New Roman" panose="02020603050405020304" pitchFamily="18" charset="0"/>
                              <a:cs typeface="Times New Roman" panose="02020603050405020304" pitchFamily="18" charset="0"/>
                            </a:rPr>
                            <m:t>′</m:t>
                          </m:r>
                        </m:sup>
                      </m:sSubSup>
                      <m:r>
                        <a:rPr lang="en-US" sz="2800" i="1">
                          <a:latin typeface="Cambria Math" panose="02040503050406030204" pitchFamily="18" charset="0"/>
                          <a:ea typeface="Times New Roman" panose="02020603050405020304" pitchFamily="18" charset="0"/>
                          <a:cs typeface="Times New Roman" panose="02020603050405020304" pitchFamily="18" charset="0"/>
                        </a:rPr>
                        <m:t>𝛽</m:t>
                      </m:r>
                      <m:r>
                        <a:rPr lang="en-US" sz="2800" i="1">
                          <a:latin typeface="Cambria Math" panose="02040503050406030204" pitchFamily="18" charset="0"/>
                          <a:ea typeface="Times New Roman" panose="02020603050405020304" pitchFamily="18" charset="0"/>
                          <a:cs typeface="Times New Roman" panose="02020603050405020304" pitchFamily="18" charset="0"/>
                        </a:rPr>
                        <m:t>+ </m:t>
                      </m:r>
                      <m:sSub>
                        <m:sSubPr>
                          <m:ctrlPr>
                            <a:rPr lang="tr-TR" sz="2800" i="1">
                              <a:latin typeface="Cambria Math" panose="02040503050406030204" pitchFamily="18" charset="0"/>
                              <a:ea typeface="Times New Roman" panose="02020603050405020304" pitchFamily="18" charset="0"/>
                              <a:cs typeface="Times New Roman" panose="02020603050405020304" pitchFamily="18" charset="0"/>
                            </a:rPr>
                          </m:ctrlPr>
                        </m:sSubPr>
                        <m:e>
                          <m:r>
                            <a:rPr lang="en-US" sz="2800" i="1">
                              <a:latin typeface="Cambria Math" panose="02040503050406030204" pitchFamily="18" charset="0"/>
                              <a:ea typeface="Times New Roman" panose="02020603050405020304" pitchFamily="18" charset="0"/>
                              <a:cs typeface="Times New Roman" panose="02020603050405020304" pitchFamily="18" charset="0"/>
                            </a:rPr>
                            <m:t>𝛾</m:t>
                          </m:r>
                        </m:e>
                        <m:sub>
                          <m:r>
                            <a:rPr lang="en-US" sz="2800" i="1">
                              <a:latin typeface="Cambria Math" panose="02040503050406030204" pitchFamily="18" charset="0"/>
                              <a:ea typeface="Times New Roman" panose="02020603050405020304" pitchFamily="18" charset="0"/>
                              <a:cs typeface="Times New Roman" panose="02020603050405020304" pitchFamily="18" charset="0"/>
                            </a:rPr>
                            <m:t>𝑘</m:t>
                          </m:r>
                        </m:sub>
                      </m:sSub>
                      <m:r>
                        <a:rPr lang="en-US" sz="2800" i="1">
                          <a:latin typeface="Cambria Math" panose="02040503050406030204" pitchFamily="18" charset="0"/>
                          <a:ea typeface="Times New Roman" panose="02020603050405020304" pitchFamily="18" charset="0"/>
                          <a:cs typeface="Times New Roman" panose="02020603050405020304" pitchFamily="18" charset="0"/>
                        </a:rPr>
                        <m:t>)</m:t>
                      </m:r>
                    </m:oMath>
                  </m:oMathPara>
                </a14:m>
                <a:endParaRPr lang="en-US" sz="2800" dirty="0"/>
              </a:p>
              <a:p>
                <a:pPr lvl="1" algn="just">
                  <a:lnSpc>
                    <a:spcPct val="150000"/>
                  </a:lnSpc>
                  <a:spcAft>
                    <a:spcPts val="1200"/>
                  </a:spcAft>
                </a:pPr>
                <a14:m>
                  <m:oMath xmlns:m="http://schemas.openxmlformats.org/officeDocument/2006/math">
                    <m:sSub>
                      <m:sSubPr>
                        <m:ctrlPr>
                          <a:rPr lang="tr-TR" i="1">
                            <a:latin typeface="Cambria Math" panose="02040503050406030204" pitchFamily="18" charset="0"/>
                            <a:ea typeface="Times New Roman" panose="02020603050405020304" pitchFamily="18" charset="0"/>
                            <a:cs typeface="Times New Roman" panose="02020603050405020304" pitchFamily="18" charset="0"/>
                          </a:rPr>
                        </m:ctrlPr>
                      </m:sSubPr>
                      <m:e>
                        <m:r>
                          <a:rPr lang="en-US" i="1">
                            <a:latin typeface="Cambria Math" panose="02040503050406030204" pitchFamily="18" charset="0"/>
                            <a:ea typeface="Times New Roman" panose="02020603050405020304" pitchFamily="18" charset="0"/>
                            <a:cs typeface="Times New Roman" panose="02020603050405020304" pitchFamily="18" charset="0"/>
                          </a:rPr>
                          <m:t>𝑥</m:t>
                        </m:r>
                      </m:e>
                      <m:sub>
                        <m:r>
                          <a:rPr lang="en-US" i="1">
                            <a:latin typeface="Cambria Math" panose="02040503050406030204" pitchFamily="18" charset="0"/>
                            <a:ea typeface="Times New Roman" panose="02020603050405020304" pitchFamily="18" charset="0"/>
                            <a:cs typeface="Times New Roman" panose="02020603050405020304" pitchFamily="18" charset="0"/>
                          </a:rPr>
                          <m:t>𝑖𝑘</m:t>
                        </m:r>
                      </m:sub>
                    </m:sSub>
                  </m:oMath>
                </a14:m>
                <a:r>
                  <a:rPr lang="en-US" dirty="0">
                    <a:latin typeface="Times New Roman" panose="02020603050405020304" pitchFamily="18" charset="0"/>
                    <a:ea typeface="Times New Roman" panose="02020603050405020304" pitchFamily="18" charset="0"/>
                    <a:cs typeface="Times New Roman" panose="02020603050405020304" pitchFamily="18" charset="0"/>
                  </a:rPr>
                  <a:t>: a vector of explanatory variables</a:t>
                </a:r>
                <a:endParaRPr lang="tr-TR"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50000"/>
                  </a:lnSpc>
                  <a:spcAft>
                    <a:spcPts val="1200"/>
                  </a:spcAft>
                </a:pPr>
                <a14:m>
                  <m:oMath xmlns:m="http://schemas.openxmlformats.org/officeDocument/2006/math">
                    <m:sSub>
                      <m:sSubPr>
                        <m:ctrlPr>
                          <a:rPr lang="tr-TR" i="1">
                            <a:latin typeface="Cambria Math" panose="02040503050406030204" pitchFamily="18" charset="0"/>
                            <a:ea typeface="Times New Roman" panose="02020603050405020304" pitchFamily="18" charset="0"/>
                            <a:cs typeface="Times New Roman" panose="02020603050405020304" pitchFamily="18" charset="0"/>
                          </a:rPr>
                        </m:ctrlPr>
                      </m:sSubPr>
                      <m:e>
                        <m:r>
                          <a:rPr lang="en-US" i="1">
                            <a:latin typeface="Cambria Math" panose="02040503050406030204" pitchFamily="18" charset="0"/>
                            <a:ea typeface="Times New Roman" panose="02020603050405020304" pitchFamily="18" charset="0"/>
                            <a:cs typeface="Times New Roman" panose="02020603050405020304" pitchFamily="18" charset="0"/>
                          </a:rPr>
                          <m:t>𝛾</m:t>
                        </m:r>
                      </m:e>
                      <m:sub>
                        <m:r>
                          <a:rPr lang="en-US" i="1">
                            <a:latin typeface="Cambria Math" panose="02040503050406030204" pitchFamily="18" charset="0"/>
                            <a:ea typeface="Times New Roman" panose="02020603050405020304" pitchFamily="18" charset="0"/>
                            <a:cs typeface="Times New Roman" panose="02020603050405020304" pitchFamily="18" charset="0"/>
                          </a:rPr>
                          <m:t>𝑘</m:t>
                        </m:r>
                      </m:sub>
                    </m:sSub>
                  </m:oMath>
                </a14:m>
                <a:r>
                  <a:rPr lang="en-US" dirty="0">
                    <a:latin typeface="Times New Roman" panose="02020603050405020304" pitchFamily="18" charset="0"/>
                    <a:ea typeface="Times New Roman" panose="02020603050405020304" pitchFamily="18" charset="0"/>
                    <a:cs typeface="Times New Roman" panose="02020603050405020304" pitchFamily="18" charset="0"/>
                  </a:rPr>
                  <a:t>: a function of (interval) time that allows the hazard rate to vary across periods</a:t>
                </a:r>
                <a:endParaRPr lang="tr-TR"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50000"/>
                  </a:lnSpc>
                  <a:spcAft>
                    <a:spcPts val="120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F (·) is an appropriate distribution function ensuring that 0 ≤ </a:t>
                </a:r>
                <a14:m>
                  <m:oMath xmlns:m="http://schemas.openxmlformats.org/officeDocument/2006/math">
                    <m:sSub>
                      <m:sSubPr>
                        <m:ctrlPr>
                          <a:rPr lang="tr-TR" i="1">
                            <a:latin typeface="Cambria Math" panose="02040503050406030204" pitchFamily="18" charset="0"/>
                            <a:ea typeface="Times New Roman" panose="02020603050405020304" pitchFamily="18" charset="0"/>
                            <a:cs typeface="Times New Roman" panose="02020603050405020304" pitchFamily="18" charset="0"/>
                          </a:rPr>
                        </m:ctrlPr>
                      </m:sSubPr>
                      <m:e>
                        <m:r>
                          <a:rPr lang="en-US" i="1">
                            <a:latin typeface="Cambria Math" panose="02040503050406030204" pitchFamily="18" charset="0"/>
                            <a:ea typeface="Times New Roman" panose="02020603050405020304" pitchFamily="18" charset="0"/>
                            <a:cs typeface="Times New Roman" panose="02020603050405020304" pitchFamily="18" charset="0"/>
                          </a:rPr>
                          <m:t>h</m:t>
                        </m:r>
                      </m:e>
                      <m:sub>
                        <m:r>
                          <a:rPr lang="en-US" i="1">
                            <a:latin typeface="Cambria Math" panose="02040503050406030204" pitchFamily="18" charset="0"/>
                            <a:ea typeface="Times New Roman" panose="02020603050405020304" pitchFamily="18" charset="0"/>
                            <a:cs typeface="Times New Roman" panose="02020603050405020304" pitchFamily="18" charset="0"/>
                          </a:rPr>
                          <m:t>𝑖𝑘</m:t>
                        </m:r>
                      </m:sub>
                    </m:sSub>
                  </m:oMath>
                </a14:m>
                <a:r>
                  <a:rPr lang="en-US" dirty="0">
                    <a:latin typeface="Times New Roman" panose="02020603050405020304" pitchFamily="18" charset="0"/>
                    <a:ea typeface="Times New Roman" panose="02020603050405020304" pitchFamily="18" charset="0"/>
                    <a:cs typeface="Times New Roman" panose="02020603050405020304" pitchFamily="18" charset="0"/>
                  </a:rPr>
                  <a:t>≤ 1 for all i, k.</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457200" lvl="1" indent="-457200">
                  <a:spcBef>
                    <a:spcPts val="1000"/>
                  </a:spcBef>
                </a:pPr>
                <a:endParaRPr lang="en-US" sz="2800" dirty="0"/>
              </a:p>
            </p:txBody>
          </p:sp>
        </mc:Choice>
        <mc:Fallback xmlns="">
          <p:sp>
            <p:nvSpPr>
              <p:cNvPr id="3" name="Content Placeholder 2">
                <a:extLst>
                  <a:ext uri="{FF2B5EF4-FFF2-40B4-BE49-F238E27FC236}">
                    <a16:creationId xmlns:a16="http://schemas.microsoft.com/office/drawing/2014/main" id="{E0F1F6C0-EFED-4E1B-88F7-1B210ECE8C4B}"/>
                  </a:ext>
                </a:extLst>
              </p:cNvPr>
              <p:cNvSpPr>
                <a:spLocks noGrp="1" noRot="1" noChangeAspect="1" noMove="1" noResize="1" noEditPoints="1" noAdjustHandles="1" noChangeArrowheads="1" noChangeShapeType="1" noTextEdit="1"/>
              </p:cNvSpPr>
              <p:nvPr>
                <p:ph idx="1"/>
              </p:nvPr>
            </p:nvSpPr>
            <p:spPr>
              <a:blipFill>
                <a:blip r:embed="rId2"/>
                <a:stretch>
                  <a:fillRect l="-928" t="-2801"/>
                </a:stretch>
              </a:blipFill>
            </p:spPr>
            <p:txBody>
              <a:bodyPr/>
              <a:lstStyle/>
              <a:p>
                <a:r>
                  <a:rPr lang="tr-TR">
                    <a:noFill/>
                  </a:rPr>
                  <a:t> </a:t>
                </a:r>
              </a:p>
            </p:txBody>
          </p:sp>
        </mc:Fallback>
      </mc:AlternateContent>
    </p:spTree>
    <p:extLst>
      <p:ext uri="{BB962C8B-B14F-4D97-AF65-F5344CB8AC3E}">
        <p14:creationId xmlns:p14="http://schemas.microsoft.com/office/powerpoint/2010/main" val="1071822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EC535-C3D4-4F97-83CC-58C9B528E703}"/>
              </a:ext>
            </a:extLst>
          </p:cNvPr>
          <p:cNvSpPr>
            <a:spLocks noGrp="1"/>
          </p:cNvSpPr>
          <p:nvPr>
            <p:ph type="title"/>
          </p:nvPr>
        </p:nvSpPr>
        <p:spPr/>
        <p:txBody>
          <a:bodyPr/>
          <a:lstStyle/>
          <a:p>
            <a:r>
              <a:rPr lang="en-US" dirty="0"/>
              <a:t>Data</a:t>
            </a:r>
            <a:endParaRPr lang="tr-TR" dirty="0"/>
          </a:p>
        </p:txBody>
      </p:sp>
      <p:sp>
        <p:nvSpPr>
          <p:cNvPr id="3" name="Content Placeholder 2">
            <a:extLst>
              <a:ext uri="{FF2B5EF4-FFF2-40B4-BE49-F238E27FC236}">
                <a16:creationId xmlns:a16="http://schemas.microsoft.com/office/drawing/2014/main" id="{37ACD9C4-9CFC-4913-9370-FA8817D78B26}"/>
              </a:ext>
            </a:extLst>
          </p:cNvPr>
          <p:cNvSpPr>
            <a:spLocks noGrp="1"/>
          </p:cNvSpPr>
          <p:nvPr>
            <p:ph idx="1"/>
          </p:nvPr>
        </p:nvSpPr>
        <p:spPr/>
        <p:txBody>
          <a:bodyPr>
            <a:normAutofit/>
          </a:bodyPr>
          <a:lstStyle/>
          <a:p>
            <a:r>
              <a:rPr lang="en-US" dirty="0"/>
              <a:t>Transaction level Turkish customs data shared by the Ministry of Trade with the CBRT</a:t>
            </a:r>
          </a:p>
          <a:p>
            <a:r>
              <a:rPr lang="en-US" dirty="0"/>
              <a:t>Annual balance sheets and income statements data of Turkish non-financial firms, which is shared by the Turkish Revenue Administration with CBRT</a:t>
            </a:r>
          </a:p>
          <a:p>
            <a:r>
              <a:rPr lang="en-US" dirty="0"/>
              <a:t>Gravity data set by CEPII</a:t>
            </a:r>
          </a:p>
          <a:p>
            <a:r>
              <a:rPr lang="en-US" dirty="0" err="1"/>
              <a:t>Comtrade</a:t>
            </a:r>
            <a:r>
              <a:rPr lang="en-US" dirty="0"/>
              <a:t> database by UN</a:t>
            </a:r>
          </a:p>
          <a:p>
            <a:r>
              <a:rPr lang="en-US" dirty="0"/>
              <a:t>GDP by country data by the World Bank</a:t>
            </a:r>
          </a:p>
        </p:txBody>
      </p:sp>
    </p:spTree>
    <p:extLst>
      <p:ext uri="{BB962C8B-B14F-4D97-AF65-F5344CB8AC3E}">
        <p14:creationId xmlns:p14="http://schemas.microsoft.com/office/powerpoint/2010/main" val="2763262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2553D-718D-4E0C-A8C7-F2C9A1F196FD}"/>
              </a:ext>
            </a:extLst>
          </p:cNvPr>
          <p:cNvSpPr>
            <a:spLocks noGrp="1"/>
          </p:cNvSpPr>
          <p:nvPr>
            <p:ph type="title"/>
          </p:nvPr>
        </p:nvSpPr>
        <p:spPr/>
        <p:txBody>
          <a:bodyPr/>
          <a:lstStyle/>
          <a:p>
            <a:r>
              <a:rPr lang="en-US" dirty="0"/>
              <a:t>Variables: Contract Survival</a:t>
            </a:r>
            <a:endParaRPr lang="tr-TR" dirty="0"/>
          </a:p>
        </p:txBody>
      </p:sp>
      <p:graphicFrame>
        <p:nvGraphicFramePr>
          <p:cNvPr id="7" name="Content Placeholder 6">
            <a:extLst>
              <a:ext uri="{FF2B5EF4-FFF2-40B4-BE49-F238E27FC236}">
                <a16:creationId xmlns:a16="http://schemas.microsoft.com/office/drawing/2014/main" id="{EADDAE7C-1F1E-490A-9751-F03122427271}"/>
              </a:ext>
            </a:extLst>
          </p:cNvPr>
          <p:cNvGraphicFramePr>
            <a:graphicFrameLocks noGrp="1"/>
          </p:cNvGraphicFramePr>
          <p:nvPr>
            <p:ph idx="1"/>
            <p:extLst>
              <p:ext uri="{D42A27DB-BD31-4B8C-83A1-F6EECF244321}">
                <p14:modId xmlns:p14="http://schemas.microsoft.com/office/powerpoint/2010/main" val="3410834174"/>
              </p:ext>
            </p:extLst>
          </p:nvPr>
        </p:nvGraphicFramePr>
        <p:xfrm>
          <a:off x="688157" y="895546"/>
          <a:ext cx="9851010" cy="5139561"/>
        </p:xfrm>
        <a:graphic>
          <a:graphicData uri="http://schemas.openxmlformats.org/drawingml/2006/table">
            <a:tbl>
              <a:tblPr firstRow="1" firstCol="1" bandRow="1"/>
              <a:tblGrid>
                <a:gridCol w="1697543">
                  <a:extLst>
                    <a:ext uri="{9D8B030D-6E8A-4147-A177-3AD203B41FA5}">
                      <a16:colId xmlns:a16="http://schemas.microsoft.com/office/drawing/2014/main" val="4233419712"/>
                    </a:ext>
                  </a:extLst>
                </a:gridCol>
                <a:gridCol w="8153467">
                  <a:extLst>
                    <a:ext uri="{9D8B030D-6E8A-4147-A177-3AD203B41FA5}">
                      <a16:colId xmlns:a16="http://schemas.microsoft.com/office/drawing/2014/main" val="1018333768"/>
                    </a:ext>
                  </a:extLst>
                </a:gridCol>
              </a:tblGrid>
              <a:tr h="363908">
                <a:tc gridSpan="2">
                  <a:txBody>
                    <a:bodyPr/>
                    <a:lstStyle/>
                    <a:p>
                      <a:pPr>
                        <a:spcAft>
                          <a:spcPts val="0"/>
                        </a:spcAft>
                      </a:pP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543295801"/>
                  </a:ext>
                </a:extLst>
              </a:tr>
              <a:tr h="181954">
                <a:tc>
                  <a:txBody>
                    <a:bodyPr/>
                    <a:lstStyle/>
                    <a:p>
                      <a:pPr>
                        <a:spcAft>
                          <a:spcPts val="0"/>
                        </a:spcAft>
                      </a:pPr>
                      <a:r>
                        <a:rPr lang="en-US" sz="11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Variable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Description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686148"/>
                  </a:ext>
                </a:extLst>
              </a:tr>
              <a:tr h="255417">
                <a:tc>
                  <a:txBody>
                    <a:bodyPr/>
                    <a:lstStyle/>
                    <a:p>
                      <a:pPr>
                        <a:spcAft>
                          <a:spcPts val="0"/>
                        </a:spcAft>
                      </a:pPr>
                      <a:r>
                        <a:rPr lang="en-US"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EUfirst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if the company's first export country is one of the EU countries, 0 otherwise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8528456"/>
                  </a:ext>
                </a:extLst>
              </a:tr>
              <a:tr h="241798">
                <a:tc>
                  <a:txBody>
                    <a:bodyPr/>
                    <a:lstStyle/>
                    <a:p>
                      <a:pPr>
                        <a:spcAft>
                          <a:spcPts val="0"/>
                        </a:spcAft>
                      </a:pPr>
                      <a:r>
                        <a:rPr lang="en-US" sz="1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samedestimp</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if the company has previously imported from the country it exports to, otherwise 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02133"/>
                  </a:ext>
                </a:extLst>
              </a:tr>
              <a:tr h="265993">
                <a:tc>
                  <a:txBody>
                    <a:bodyPr/>
                    <a:lstStyle/>
                    <a:p>
                      <a:pPr>
                        <a:spcAft>
                          <a:spcPts val="0"/>
                        </a:spcAft>
                      </a:pPr>
                      <a:r>
                        <a:rPr lang="en-US" sz="1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otherdestimp</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if the company has previously imported from a country other than the country it exports to, otherwise 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9577652"/>
                  </a:ext>
                </a:extLst>
              </a:tr>
              <a:tr h="292231">
                <a:tc>
                  <a:txBody>
                    <a:bodyPr/>
                    <a:lstStyle/>
                    <a:p>
                      <a:pPr>
                        <a:spcAft>
                          <a:spcPts val="0"/>
                        </a:spcAft>
                      </a:pPr>
                      <a:r>
                        <a:rPr lang="en-US" sz="1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sameprod</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if the company exports the product it exports before, otherwise 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3791556"/>
                  </a:ext>
                </a:extLst>
              </a:tr>
              <a:tr h="363908">
                <a:tc>
                  <a:txBody>
                    <a:bodyPr/>
                    <a:lstStyle/>
                    <a:p>
                      <a:pPr>
                        <a:spcAft>
                          <a:spcPts val="0"/>
                        </a:spcAft>
                      </a:pPr>
                      <a:r>
                        <a:rPr lang="en-US" sz="1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samedest</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if the company has previously exported to the country it exports to, otherwise 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6916239"/>
                  </a:ext>
                </a:extLst>
              </a:tr>
              <a:tr h="363908">
                <a:tc>
                  <a:txBody>
                    <a:bodyPr/>
                    <a:lstStyle/>
                    <a:p>
                      <a:pPr>
                        <a:spcAft>
                          <a:spcPts val="0"/>
                        </a:spcAft>
                      </a:pPr>
                      <a:r>
                        <a:rPr lang="en-US"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famwithprod</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number of countries to which the company exported its products in that year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2850611"/>
                  </a:ext>
                </a:extLst>
              </a:tr>
              <a:tr h="363908">
                <a:tc>
                  <a:txBody>
                    <a:bodyPr/>
                    <a:lstStyle/>
                    <a:p>
                      <a:pPr>
                        <a:spcAft>
                          <a:spcPts val="0"/>
                        </a:spcAft>
                      </a:pPr>
                      <a:r>
                        <a:rPr lang="en-US"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famwithdest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Number of products exported by the company to the country it exports to in that year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44543463"/>
                  </a:ext>
                </a:extLst>
              </a:tr>
              <a:tr h="380114">
                <a:tc>
                  <a:txBody>
                    <a:bodyPr/>
                    <a:lstStyle/>
                    <a:p>
                      <a:pPr>
                        <a:spcAft>
                          <a:spcPts val="0"/>
                        </a:spcAft>
                      </a:pPr>
                      <a:r>
                        <a:rPr lang="en-US"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peers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number of companies that exported to the product-country pair that the company exported that year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303007"/>
                  </a:ext>
                </a:extLst>
              </a:tr>
              <a:tr h="363908">
                <a:tc>
                  <a:txBody>
                    <a:bodyPr/>
                    <a:lstStyle/>
                    <a:p>
                      <a:pPr>
                        <a:spcAft>
                          <a:spcPts val="0"/>
                        </a:spcAft>
                      </a:pPr>
                      <a:r>
                        <a:rPr lang="en-US"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RCA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Dummy with 1 for products with RCA (revealed comparative advantage) greater than 1, 0 for others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5352781"/>
                  </a:ext>
                </a:extLst>
              </a:tr>
              <a:tr h="363908">
                <a:tc>
                  <a:txBody>
                    <a:bodyPr/>
                    <a:lstStyle/>
                    <a:p>
                      <a:pPr>
                        <a:spcAft>
                          <a:spcPts val="0"/>
                        </a:spcAft>
                      </a:pPr>
                      <a:r>
                        <a:rPr lang="en-US"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logdistance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Logarithm of the distance between the country of export and the destination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0365717"/>
                  </a:ext>
                </a:extLst>
              </a:tr>
              <a:tr h="363908">
                <a:tc>
                  <a:txBody>
                    <a:bodyPr/>
                    <a:lstStyle/>
                    <a:p>
                      <a:pPr>
                        <a:spcAft>
                          <a:spcPts val="0"/>
                        </a:spcAft>
                      </a:pPr>
                      <a:r>
                        <a:rPr lang="en-US"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loginitialvalue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Logarithm of the company's first export value of the product-country pair it exports to</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3893463"/>
                  </a:ext>
                </a:extLst>
              </a:tr>
              <a:tr h="246882">
                <a:tc>
                  <a:txBody>
                    <a:bodyPr/>
                    <a:lstStyle/>
                    <a:p>
                      <a:pPr>
                        <a:spcAft>
                          <a:spcPts val="0"/>
                        </a:spcAft>
                      </a:pPr>
                      <a:r>
                        <a:rPr lang="en-US"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loggdp</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Logarithm of the real GDP of the destination country</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14123024"/>
                  </a:ext>
                </a:extLst>
              </a:tr>
              <a:tr h="363908">
                <a:tc>
                  <a:txBody>
                    <a:bodyPr/>
                    <a:lstStyle/>
                    <a:p>
                      <a:pPr>
                        <a:spcAft>
                          <a:spcPts val="0"/>
                        </a:spcAft>
                      </a:pPr>
                      <a:r>
                        <a:rPr lang="en-US"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loggdppercap</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Logarithm of the destination country's real GDP per capita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7145055"/>
                  </a:ext>
                </a:extLst>
              </a:tr>
              <a:tr h="363908">
                <a:tc>
                  <a:txBody>
                    <a:bodyPr/>
                    <a:lstStyle/>
                    <a:p>
                      <a:pPr>
                        <a:spcAft>
                          <a:spcPts val="0"/>
                        </a:spcAft>
                      </a:pPr>
                      <a:r>
                        <a:rPr lang="en-US" sz="1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GDPgrowth</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Real GDP growth of the destination country</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3608" marR="33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1428942"/>
                  </a:ext>
                </a:extLst>
              </a:tr>
            </a:tbl>
          </a:graphicData>
        </a:graphic>
      </p:graphicFrame>
    </p:spTree>
    <p:extLst>
      <p:ext uri="{BB962C8B-B14F-4D97-AF65-F5344CB8AC3E}">
        <p14:creationId xmlns:p14="http://schemas.microsoft.com/office/powerpoint/2010/main" val="1292587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89924-4113-4665-A7E4-0D9EBCCC0AC6}"/>
              </a:ext>
            </a:extLst>
          </p:cNvPr>
          <p:cNvSpPr>
            <a:spLocks noGrp="1"/>
          </p:cNvSpPr>
          <p:nvPr>
            <p:ph type="title"/>
          </p:nvPr>
        </p:nvSpPr>
        <p:spPr/>
        <p:txBody>
          <a:bodyPr/>
          <a:lstStyle/>
          <a:p>
            <a:r>
              <a:rPr lang="en-US" dirty="0"/>
              <a:t>Non-parametric results</a:t>
            </a:r>
            <a:endParaRPr lang="tr-TR" dirty="0"/>
          </a:p>
        </p:txBody>
      </p:sp>
      <p:sp>
        <p:nvSpPr>
          <p:cNvPr id="5" name="Text Placeholder 4">
            <a:extLst>
              <a:ext uri="{FF2B5EF4-FFF2-40B4-BE49-F238E27FC236}">
                <a16:creationId xmlns:a16="http://schemas.microsoft.com/office/drawing/2014/main" id="{B3F16E18-3279-4971-A819-53B7D1414C57}"/>
              </a:ext>
            </a:extLst>
          </p:cNvPr>
          <p:cNvSpPr>
            <a:spLocks noGrp="1"/>
          </p:cNvSpPr>
          <p:nvPr>
            <p:ph type="body" sz="quarter" idx="3"/>
          </p:nvPr>
        </p:nvSpPr>
        <p:spPr>
          <a:xfrm>
            <a:off x="685800" y="1690688"/>
            <a:ext cx="5183188" cy="823912"/>
          </a:xfrm>
        </p:spPr>
        <p:txBody>
          <a:bodyPr>
            <a:noAutofit/>
          </a:bodyPr>
          <a:lstStyle/>
          <a:p>
            <a:r>
              <a:rPr lang="en-US" sz="2000" dirty="0"/>
              <a:t>After one year of exporting, 42% of FPDs with large firms, 36% of FPDs with medium firms, 29% of FPDs with small firms, and 24% of FPDs with micro firms can survive in export markets. </a:t>
            </a:r>
            <a:endParaRPr lang="tr-TR" sz="2000" dirty="0"/>
          </a:p>
        </p:txBody>
      </p:sp>
      <p:pic>
        <p:nvPicPr>
          <p:cNvPr id="8" name="Content Placeholder 7">
            <a:extLst>
              <a:ext uri="{FF2B5EF4-FFF2-40B4-BE49-F238E27FC236}">
                <a16:creationId xmlns:a16="http://schemas.microsoft.com/office/drawing/2014/main" id="{72752D5E-3FB2-4630-92AE-78F95274AD9A}"/>
              </a:ext>
            </a:extLst>
          </p:cNvPr>
          <p:cNvPicPr>
            <a:picLocks noGrp="1" noChangeAspect="1"/>
          </p:cNvPicPr>
          <p:nvPr>
            <p:ph sz="quarter" idx="4"/>
          </p:nvPr>
        </p:nvPicPr>
        <p:blipFill>
          <a:blip r:embed="rId3"/>
          <a:stretch>
            <a:fillRect/>
          </a:stretch>
        </p:blipFill>
        <p:spPr>
          <a:xfrm>
            <a:off x="685800" y="2740385"/>
            <a:ext cx="5183188" cy="3206032"/>
          </a:xfrm>
          <a:prstGeom prst="rect">
            <a:avLst/>
          </a:prstGeom>
        </p:spPr>
      </p:pic>
      <p:sp>
        <p:nvSpPr>
          <p:cNvPr id="11" name="Text Placeholder 4">
            <a:extLst>
              <a:ext uri="{FF2B5EF4-FFF2-40B4-BE49-F238E27FC236}">
                <a16:creationId xmlns:a16="http://schemas.microsoft.com/office/drawing/2014/main" id="{357267B2-2953-EC7B-A6D7-3C7084FF27ED}"/>
              </a:ext>
            </a:extLst>
          </p:cNvPr>
          <p:cNvSpPr txBox="1">
            <a:spLocks/>
          </p:cNvSpPr>
          <p:nvPr/>
        </p:nvSpPr>
        <p:spPr>
          <a:xfrm>
            <a:off x="6440214" y="1391624"/>
            <a:ext cx="5183188" cy="823912"/>
          </a:xfrm>
          <a:prstGeom prst="rect">
            <a:avLst/>
          </a:prstGeom>
        </p:spPr>
        <p:txBody>
          <a:bodyPr vert="horz" lIns="91440" tIns="45720" rIns="91440" bIns="45720" rtlCol="0" anchor="b">
            <a:normAutofit fontScale="92500"/>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dirty="0"/>
              <a:t>High technology sectors have the lowest survival rates at first three years. </a:t>
            </a:r>
            <a:endParaRPr lang="tr-TR" dirty="0"/>
          </a:p>
        </p:txBody>
      </p:sp>
      <p:pic>
        <p:nvPicPr>
          <p:cNvPr id="12" name="Content Placeholder 7">
            <a:extLst>
              <a:ext uri="{FF2B5EF4-FFF2-40B4-BE49-F238E27FC236}">
                <a16:creationId xmlns:a16="http://schemas.microsoft.com/office/drawing/2014/main" id="{E90A74A7-2CB5-ED83-89E3-2AED88A4349D}"/>
              </a:ext>
            </a:extLst>
          </p:cNvPr>
          <p:cNvPicPr>
            <a:picLocks noChangeAspect="1"/>
          </p:cNvPicPr>
          <p:nvPr/>
        </p:nvPicPr>
        <p:blipFill>
          <a:blip r:embed="rId4"/>
          <a:stretch>
            <a:fillRect/>
          </a:stretch>
        </p:blipFill>
        <p:spPr>
          <a:xfrm>
            <a:off x="6283600" y="2740385"/>
            <a:ext cx="5078408" cy="3206032"/>
          </a:xfrm>
          <a:prstGeom prst="rect">
            <a:avLst/>
          </a:prstGeom>
        </p:spPr>
      </p:pic>
    </p:spTree>
    <p:extLst>
      <p:ext uri="{BB962C8B-B14F-4D97-AF65-F5344CB8AC3E}">
        <p14:creationId xmlns:p14="http://schemas.microsoft.com/office/powerpoint/2010/main" val="11467306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3089</TotalTime>
  <Words>1678</Words>
  <Application>Microsoft Office PowerPoint</Application>
  <PresentationFormat>Panorámica</PresentationFormat>
  <Paragraphs>426</Paragraphs>
  <Slides>13</Slides>
  <Notes>4</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13</vt:i4>
      </vt:variant>
    </vt:vector>
  </HeadingPairs>
  <TitlesOfParts>
    <vt:vector size="19" baseType="lpstr">
      <vt:lpstr>Arial</vt:lpstr>
      <vt:lpstr>Calibri</vt:lpstr>
      <vt:lpstr>Calibri Light</vt:lpstr>
      <vt:lpstr>Cambria Math</vt:lpstr>
      <vt:lpstr>Times New Roman</vt:lpstr>
      <vt:lpstr>Office Theme</vt:lpstr>
      <vt:lpstr>The Survival of Export Links for Türkiye Didem Yazıcı (CBRT) Elif Akbostancı Özkazanç (METU)</vt:lpstr>
      <vt:lpstr>Outline</vt:lpstr>
      <vt:lpstr>Aim &amp; Scope</vt:lpstr>
      <vt:lpstr>Literature</vt:lpstr>
      <vt:lpstr>Literature</vt:lpstr>
      <vt:lpstr>Methodology</vt:lpstr>
      <vt:lpstr>Data</vt:lpstr>
      <vt:lpstr>Variables: Contract Survival</vt:lpstr>
      <vt:lpstr>Non-parametric results</vt:lpstr>
      <vt:lpstr>Non-parametric results</vt:lpstr>
      <vt:lpstr>Parametric Results: Contract Survival</vt:lpstr>
      <vt:lpstr>Conclusion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Survival of Export Links for Türkiye</dc:title>
  <dc:creator>Didem Yazıcı</dc:creator>
  <cp:lastModifiedBy>PEREZ FERNANDEZ-PACHECO, GEMA</cp:lastModifiedBy>
  <cp:revision>103</cp:revision>
  <cp:lastPrinted>2024-07-16T15:02:25Z</cp:lastPrinted>
  <dcterms:created xsi:type="dcterms:W3CDTF">2024-07-13T19:46:09Z</dcterms:created>
  <dcterms:modified xsi:type="dcterms:W3CDTF">2025-12-04T15:38:04Z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iketClassification">
    <vt:lpwstr>A5BC3CFD-4D51-461E-B5F0-D84C6FA67A36</vt:lpwstr>
  </property>
  <property fmtid="{D5CDD505-2E9C-101B-9397-08002B2CF9AE}" pid="3" name="VeriketAuthor">
    <vt:lpwstr>y9NvDLpGVK4w057MCSFlQw==</vt:lpwstr>
  </property>
</Properties>
</file>