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96" r:id="rId1"/>
  </p:sldMasterIdLst>
  <p:notesMasterIdLst>
    <p:notesMasterId r:id="rId24"/>
  </p:notesMasterIdLst>
  <p:handoutMasterIdLst>
    <p:handoutMasterId r:id="rId25"/>
  </p:handoutMasterIdLst>
  <p:sldIdLst>
    <p:sldId id="267" r:id="rId2"/>
    <p:sldId id="268" r:id="rId3"/>
    <p:sldId id="285" r:id="rId4"/>
    <p:sldId id="269" r:id="rId5"/>
    <p:sldId id="261" r:id="rId6"/>
    <p:sldId id="270" r:id="rId7"/>
    <p:sldId id="271" r:id="rId8"/>
    <p:sldId id="272" r:id="rId9"/>
    <p:sldId id="284" r:id="rId10"/>
    <p:sldId id="274" r:id="rId11"/>
    <p:sldId id="281" r:id="rId12"/>
    <p:sldId id="275" r:id="rId13"/>
    <p:sldId id="276" r:id="rId14"/>
    <p:sldId id="286" r:id="rId15"/>
    <p:sldId id="277" r:id="rId16"/>
    <p:sldId id="282" r:id="rId17"/>
    <p:sldId id="278" r:id="rId18"/>
    <p:sldId id="279" r:id="rId19"/>
    <p:sldId id="280" r:id="rId20"/>
    <p:sldId id="290" r:id="rId21"/>
    <p:sldId id="291" r:id="rId22"/>
    <p:sldId id="273" r:id="rId23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971" autoAdjust="0"/>
  </p:normalViewPr>
  <p:slideViewPr>
    <p:cSldViewPr snapToGrid="0">
      <p:cViewPr varScale="1">
        <p:scale>
          <a:sx n="60" d="100"/>
          <a:sy n="60" d="100"/>
        </p:scale>
        <p:origin x="8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40B8C3-0865-46AA-827D-E8E8CF51F914}" type="datetimeFigureOut">
              <a:rPr lang="ro-RO" smtClean="0"/>
              <a:t>03.12.2025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7916E7-9211-442F-81D1-FA4DBE9D7E0E}" type="slidenum">
              <a:rPr lang="ro-RO" smtClean="0"/>
              <a:t>‹Nº›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4153545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0EC203-FFF2-4146-B89D-413CB9E2D7E7}" type="datetimeFigureOut">
              <a:rPr lang="ro-RO" smtClean="0"/>
              <a:t>03.12.2025</a:t>
            </a:fld>
            <a:endParaRPr lang="ro-R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o-R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6922EB-3E7B-4121-A0E1-D9B89B264163}" type="slidenum">
              <a:rPr lang="ro-RO" smtClean="0"/>
              <a:t>‹Nº›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7432634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6922EB-3E7B-4121-A0E1-D9B89B264163}" type="slidenum">
              <a:rPr lang="ro-RO" smtClean="0"/>
              <a:t>1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4628222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CB5C96-30A9-5224-B029-3E9EE62F5D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D62A431-C235-26BD-56F4-08C7BDA848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A7D60EE-B2EB-AEF8-3EB1-CD89F77708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85800" lvl="2">
              <a:spcBef>
                <a:spcPts val="1000"/>
              </a:spcBef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5D5FA2-3032-B610-F6E4-EC82204A6A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993B0F-165A-482F-A201-44683DE14A36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02633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2D540F-36AE-2A53-9CD6-2E279DDDEF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C416313-F0E8-4FCD-D8D7-8C6F3E39AF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33F0BC0-FEE2-26A2-3356-CF1EE7B7AA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85800" lvl="2">
              <a:spcBef>
                <a:spcPts val="1000"/>
              </a:spcBef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D9BF56-19D9-B3BB-B9D9-28628FDB9C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993B0F-165A-482F-A201-44683DE14A36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43534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982248-FFBE-CDA0-FE55-343A87B0AC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52A443E-8ACC-DB05-DAC9-322A3DBD60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7F55FEF-897D-D067-75DD-A8FEB33B7A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85800" lvl="2">
              <a:spcBef>
                <a:spcPts val="1000"/>
              </a:spcBef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382F02-C8E6-7DDF-5D5A-8F015B97AC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993B0F-165A-482F-A201-44683DE14A36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63148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BAC917-DB9A-2F42-1CC2-04D476F9C8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E2970AD-D54D-399B-236E-E34DB508FC4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1347DB8-12D7-BE24-1ED4-E80F1CD719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038484-7955-52B2-EFBC-B9780916CE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993B0F-165A-482F-A201-44683DE14A36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68485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B367AF-5427-ACD7-DA7B-2C188C8D91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BAA6107-FD0B-536F-2978-9F900D3B27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0E950E6-C27E-3985-7427-819DB00B07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7CAD6D-87F4-9366-B716-D097B1EBF98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993B0F-165A-482F-A201-44683DE14A36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145973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E70F6C-C78A-205F-3375-12A17E4C2E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CA7B076-3BCE-81CC-FDE8-ECA6FDE936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DD2E48F-2B69-AB0A-5F93-8A5D1288FD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0EAB4E-2B02-54DC-94C8-31D9F7E0C0D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993B0F-165A-482F-A201-44683DE14A36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208865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81C769-4D67-29C7-F790-22F8554961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1144D8B-5604-2351-0441-8004ED38D2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9007CA4-7D62-AD69-5227-153523B483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85800" lvl="2">
              <a:spcBef>
                <a:spcPts val="1000"/>
              </a:spcBef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9BE53E-AAFF-EDEE-AC89-A0147C1297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993B0F-165A-482F-A201-44683DE14A36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80800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8A815A-6F21-F242-ED29-3BC395B8CA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B23622F-873A-2808-E3F6-E3E51B6BDB2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D010C50-8396-E8BE-4E6E-BF2BE191AD3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85800" lvl="2">
              <a:spcBef>
                <a:spcPts val="1000"/>
              </a:spcBef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0A7078-01A1-7046-CB0D-0BC419469B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993B0F-165A-482F-A201-44683DE14A36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523591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A2D9E5-7AB6-A278-FD7A-BDAE80C679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A8F81D8-686B-A445-91D4-1E19CACF9C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7226F88-127D-0447-B440-43403EF312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85800" lvl="2">
              <a:spcBef>
                <a:spcPts val="1000"/>
              </a:spcBef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0723FA-31FE-E0A8-F538-CA87725753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993B0F-165A-482F-A201-44683DE14A36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662583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BBCFD8-A50A-492D-59A3-B097C9ADE3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BE51371-B556-EC86-52B3-FE73058BC9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953A5EB-4E65-7E3F-63CF-E3FDB3D36E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85800" lvl="2">
              <a:spcBef>
                <a:spcPts val="1000"/>
              </a:spcBef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4B768C-5293-905D-62C6-CDDDCE945D0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993B0F-165A-482F-A201-44683DE14A36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2292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6922EB-3E7B-4121-A0E1-D9B89B264163}" type="slidenum">
              <a:rPr lang="ro-RO" smtClean="0"/>
              <a:t>2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4402501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CD68DF-5D5F-591F-6380-BC3B7E1654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06E1265-5B5E-88B0-D6E6-F05D7E54CF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B7E783A-0CEA-5DE4-93B4-E6E3BFD890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59EB28-FA93-34D9-2B09-96DE41A689F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6922EB-3E7B-4121-A0E1-D9B89B264163}" type="slidenum">
              <a:rPr lang="ro-RO" smtClean="0"/>
              <a:t>3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47245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85800" lvl="2">
              <a:spcBef>
                <a:spcPts val="1000"/>
              </a:spcBef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993B0F-165A-482F-A201-44683DE14A36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81757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6922EB-3E7B-4121-A0E1-D9B89B264163}" type="slidenum">
              <a:rPr lang="ro-RO" smtClean="0"/>
              <a:t>7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1617917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993B0F-165A-482F-A201-44683DE14A36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52545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C748FE-CEEE-69B5-A65D-3146A5191B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59D63E8-255C-F523-48B5-7A39ABD20DB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AAF890B-7383-E6BF-AD0F-209B204EE8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85800" lvl="2">
              <a:spcBef>
                <a:spcPts val="1000"/>
              </a:spcBef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B5FC14-5017-24AC-4B31-50B89B3295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993B0F-165A-482F-A201-44683DE14A36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2631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B20C40-7454-D93D-E7CF-676EB2FBF8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82B5DE9-2ABA-79C5-E18D-5526DBB006B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9491DBE-49D4-A130-3DBC-68435A791F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85800" lvl="2">
              <a:spcBef>
                <a:spcPts val="1000"/>
              </a:spcBef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62793D-B24C-4691-A2FF-E5FFEABADC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993B0F-165A-482F-A201-44683DE14A36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7522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134B21-E9FD-82EF-0389-BF3EB044E8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DAC90CD-D6ED-9427-18E6-E7B002C89E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E21B0BD-E85C-ECA3-EE14-17A93B3DC3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85800" lvl="2">
              <a:spcBef>
                <a:spcPts val="1000"/>
              </a:spcBef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C46179-7E40-9C56-F844-8D00E8197EB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993B0F-165A-482F-A201-44683DE14A36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64446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D2355-E91C-40AD-BA36-5D4196B2C2A0}" type="datetime1">
              <a:rPr lang="ro-RO" smtClean="0"/>
              <a:t>03.12.2025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5C22-ED1C-46FB-A7E5-3BAB3D0CC091}" type="slidenum">
              <a:rPr lang="ro-RO" smtClean="0"/>
              <a:t>‹Nº›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924863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724E2-8F6B-46B3-9576-6291CB359B13}" type="datetime1">
              <a:rPr lang="ro-RO" smtClean="0"/>
              <a:t>03.12.2025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5C22-ED1C-46FB-A7E5-3BAB3D0CC091}" type="slidenum">
              <a:rPr lang="ro-RO" smtClean="0"/>
              <a:t>‹Nº›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08479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D4A68-C086-41F4-87AB-A3A7E1F6E1F8}" type="datetime1">
              <a:rPr lang="ro-RO" smtClean="0"/>
              <a:t>03.12.2025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5C22-ED1C-46FB-A7E5-3BAB3D0CC091}" type="slidenum">
              <a:rPr lang="ro-RO" smtClean="0"/>
              <a:t>‹Nº›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226924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A5976-E324-466B-9E69-3ADF89EB18DC}" type="datetime1">
              <a:rPr lang="ro-RO" smtClean="0"/>
              <a:t>03.12.2025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5C22-ED1C-46FB-A7E5-3BAB3D0CC091}" type="slidenum">
              <a:rPr lang="ro-RO" smtClean="0"/>
              <a:t>‹Nº›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938772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D6BAC-989C-42B4-A487-BC0A9F925DCB}" type="datetime1">
              <a:rPr lang="ro-RO" smtClean="0"/>
              <a:t>03.12.2025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5C22-ED1C-46FB-A7E5-3BAB3D0CC091}" type="slidenum">
              <a:rPr lang="ro-RO" smtClean="0"/>
              <a:t>‹Nº›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643567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7B6B4-0AA8-4093-BE45-2CE361FBB39A}" type="datetime1">
              <a:rPr lang="ro-RO" smtClean="0"/>
              <a:t>03.12.2025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5C22-ED1C-46FB-A7E5-3BAB3D0CC091}" type="slidenum">
              <a:rPr lang="ro-RO" smtClean="0"/>
              <a:t>‹Nº›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900915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B4DE3-1A42-4F9E-9BC0-0F5F0F9CACFB}" type="datetime1">
              <a:rPr lang="ro-RO" smtClean="0"/>
              <a:t>03.12.2025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5C22-ED1C-46FB-A7E5-3BAB3D0CC091}" type="slidenum">
              <a:rPr lang="ro-RO" smtClean="0"/>
              <a:t>‹Nº›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127386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D64F1-F367-40A4-ACDA-5CF3989259C9}" type="datetime1">
              <a:rPr lang="ro-RO" smtClean="0"/>
              <a:t>03.12.2025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5C22-ED1C-46FB-A7E5-3BAB3D0CC091}" type="slidenum">
              <a:rPr lang="ro-RO" smtClean="0"/>
              <a:t>‹Nº›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934489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0AE5D-A4CE-462D-972C-7FD83A279E29}" type="datetime1">
              <a:rPr lang="ro-RO" smtClean="0"/>
              <a:t>03.12.2025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5C22-ED1C-46FB-A7E5-3BAB3D0CC091}" type="slidenum">
              <a:rPr lang="ro-RO" smtClean="0"/>
              <a:t>‹Nº›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629464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BE379-BBBB-486F-97BD-BD83C6BC7AB0}" type="datetime1">
              <a:rPr lang="ro-RO" smtClean="0"/>
              <a:t>03.12.2025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5C22-ED1C-46FB-A7E5-3BAB3D0CC091}" type="slidenum">
              <a:rPr lang="ro-RO" smtClean="0"/>
              <a:t>‹Nº›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048470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6C13A-B258-41D0-AE98-541746100C5A}" type="datetime1">
              <a:rPr lang="ro-RO" smtClean="0"/>
              <a:t>03.12.2025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5C22-ED1C-46FB-A7E5-3BAB3D0CC091}" type="slidenum">
              <a:rPr lang="ro-RO" smtClean="0"/>
              <a:t>‹Nº›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696727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961D4C-47C4-49DB-87D0-B510D629D98E}" type="datetime1">
              <a:rPr lang="ro-RO" smtClean="0"/>
              <a:t>03.12.2025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015C22-ED1C-46FB-A7E5-3BAB3D0CC091}" type="slidenum">
              <a:rPr lang="ro-RO" smtClean="0"/>
              <a:t>‹Nº›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504664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consilium.europa.eu/en/policies/schengen-area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e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"/>
            <a:ext cx="12191999" cy="685800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82148" y="3670631"/>
            <a:ext cx="959126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altLang="en-US" sz="4000" dirty="0">
                <a:solidFill>
                  <a:schemeClr val="bg1"/>
                </a:solidFill>
                <a:latin typeface="+mj-lt"/>
              </a:rPr>
              <a:t>The benefits of Schengen Area membership in the CEE countries. A synthetic approach</a:t>
            </a:r>
            <a:endParaRPr lang="en-US" sz="4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82148" y="5917581"/>
            <a:ext cx="96707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dirty="0">
                <a:solidFill>
                  <a:schemeClr val="bg1"/>
                </a:solidFill>
              </a:rPr>
              <a:t>XXII European System of Central Banks' Emerging Markets Workshop, Valencia, November 27-28, 2025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68D068E-466B-6B0B-FC4F-9728AD8DF92B}"/>
              </a:ext>
            </a:extLst>
          </p:cNvPr>
          <p:cNvSpPr txBox="1"/>
          <p:nvPr/>
        </p:nvSpPr>
        <p:spPr>
          <a:xfrm>
            <a:off x="2485689" y="5093429"/>
            <a:ext cx="6747310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4400" fontAlgn="base">
              <a:lnSpc>
                <a:spcPts val="1875"/>
              </a:lnSpc>
              <a:spcBef>
                <a:spcPct val="20000"/>
              </a:spcBef>
              <a:spcAft>
                <a:spcPct val="0"/>
              </a:spcAft>
            </a:pPr>
            <a:r>
              <a:rPr lang="ro-RO" altLang="en-US" sz="2000" dirty="0">
                <a:solidFill>
                  <a:schemeClr val="bg1"/>
                </a:solidFill>
                <a:latin typeface="Calibri Light" pitchFamily="34" charset="0"/>
                <a:cs typeface="Arial" panose="020B0604020202020204" pitchFamily="34" charset="0"/>
              </a:rPr>
              <a:t>Hora</a:t>
            </a:r>
            <a:r>
              <a:rPr lang="en-US" altLang="en-US" sz="2000" dirty="0">
                <a:solidFill>
                  <a:schemeClr val="bg1"/>
                </a:solidFill>
                <a:latin typeface="Calibri Light" pitchFamily="34" charset="0"/>
                <a:cs typeface="Arial" panose="020B0604020202020204" pitchFamily="34" charset="0"/>
              </a:rPr>
              <a:t>t</a:t>
            </a:r>
            <a:r>
              <a:rPr lang="ro-RO" altLang="en-US" sz="2000" dirty="0">
                <a:solidFill>
                  <a:schemeClr val="bg1"/>
                </a:solidFill>
                <a:latin typeface="Calibri Light" pitchFamily="34" charset="0"/>
                <a:cs typeface="Arial" panose="020B0604020202020204" pitchFamily="34" charset="0"/>
              </a:rPr>
              <a:t>iu Lovin, </a:t>
            </a:r>
            <a:r>
              <a:rPr lang="en-US" altLang="en-US" sz="2000" dirty="0">
                <a:solidFill>
                  <a:schemeClr val="bg1"/>
                </a:solidFill>
                <a:latin typeface="Calibri Light" pitchFamily="34" charset="0"/>
                <a:cs typeface="Arial" panose="020B0604020202020204" pitchFamily="34" charset="0"/>
              </a:rPr>
              <a:t>Vlad Voinescu, Bogdan Munteanu</a:t>
            </a:r>
          </a:p>
          <a:p>
            <a:pPr algn="ctr" defTabSz="914400" fontAlgn="base">
              <a:lnSpc>
                <a:spcPts val="2251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altLang="en-US" sz="2000" dirty="0">
                <a:solidFill>
                  <a:schemeClr val="bg1"/>
                </a:solidFill>
                <a:latin typeface="Calibri Light" pitchFamily="34" charset="0"/>
                <a:cs typeface="Arial" panose="020B0604020202020204" pitchFamily="34" charset="0"/>
              </a:rPr>
              <a:t>National Bank of Romania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CC5A7DD-FDCF-2A52-4E83-0B9435F22CFC}"/>
              </a:ext>
            </a:extLst>
          </p:cNvPr>
          <p:cNvSpPr txBox="1"/>
          <p:nvPr/>
        </p:nvSpPr>
        <p:spPr>
          <a:xfrm>
            <a:off x="1300370" y="6387394"/>
            <a:ext cx="959126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The opinions expressed herein are those of the authors and do not necessarily reflect the views of the National Bank of Romania.</a:t>
            </a:r>
            <a:endParaRPr lang="en-GB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29386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91B84B-9337-C9A2-2F50-EBF43C105B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BE3DDC09-0983-4DD4-D9E7-6E3CA6EDD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0384" y="586871"/>
            <a:ext cx="9412356" cy="857251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5000" dirty="0">
                <a:solidFill>
                  <a:srgbClr val="0039A6"/>
                </a:solidFill>
              </a:rPr>
              <a:t>7. Model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7BD0F9E6-A718-D0DC-CEEB-F459F99F58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9052" y="1662451"/>
            <a:ext cx="10793896" cy="4876461"/>
          </a:xfrm>
        </p:spPr>
        <p:txBody>
          <a:bodyPr>
            <a:normAutofit/>
          </a:bodyPr>
          <a:lstStyle/>
          <a:p>
            <a:pPr marL="363538" indent="-363538">
              <a:lnSpc>
                <a:spcPct val="100000"/>
              </a:lnSpc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US" altLang="en-US" dirty="0">
                <a:solidFill>
                  <a:srgbClr val="6D6E71"/>
                </a:solidFill>
              </a:rPr>
              <a:t>Synthetic DID (Arkhangelsky et al., 2021; Clarke et al.,2023) – enhances causality assessment</a:t>
            </a:r>
          </a:p>
          <a:p>
            <a:pPr marL="363538" indent="-363538">
              <a:lnSpc>
                <a:spcPct val="100000"/>
              </a:lnSpc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US" altLang="en-US" dirty="0">
                <a:solidFill>
                  <a:srgbClr val="6D6E71"/>
                </a:solidFill>
              </a:rPr>
              <a:t>Covariates and domestic economic policies control for other GDP growth drivers</a:t>
            </a:r>
          </a:p>
          <a:p>
            <a:pPr marL="363538" indent="-363538">
              <a:lnSpc>
                <a:spcPct val="100000"/>
              </a:lnSpc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US" altLang="en-US" dirty="0">
                <a:solidFill>
                  <a:srgbClr val="6D6E71"/>
                </a:solidFill>
              </a:rPr>
              <a:t>Common factors with heterogeneous effects (Bai, 2009; Bai and Ng, 2017)</a:t>
            </a:r>
          </a:p>
          <a:p>
            <a:pPr marL="363538" indent="-363538">
              <a:lnSpc>
                <a:spcPct val="100000"/>
              </a:lnSpc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US" altLang="en-US" dirty="0">
                <a:solidFill>
                  <a:srgbClr val="6D6E71"/>
                </a:solidFill>
              </a:rPr>
              <a:t>No “bad controls” (Angrist and Pischke, 2009); covariates not corelated with Schengen Area membership</a:t>
            </a:r>
          </a:p>
          <a:p>
            <a:pPr marL="363538" indent="-363538">
              <a:lnSpc>
                <a:spcPct val="100000"/>
              </a:lnSpc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US" altLang="en-US" dirty="0">
                <a:solidFill>
                  <a:srgbClr val="6D6E71"/>
                </a:solidFill>
              </a:rPr>
              <a:t>Variance adjustments of GDP growth data during the COVID-19 pandemic</a:t>
            </a:r>
          </a:p>
          <a:p>
            <a:endParaRPr lang="en-US" alt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F45704C-C61F-8116-BD16-3F68F1E3B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1BD1A-D5B7-43A9-B6DE-30D9E5A322EA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8322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651770-C42A-C7F4-0E42-C607206034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EDB9FD0D-BF34-0BF4-276F-C06518EBC4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0384" y="586871"/>
            <a:ext cx="9412356" cy="857251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5000" dirty="0">
                <a:solidFill>
                  <a:srgbClr val="0039A6"/>
                </a:solidFill>
              </a:rPr>
              <a:t>7. Model (cont.)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195" name="Content Placeholder 2">
                <a:extLst>
                  <a:ext uri="{FF2B5EF4-FFF2-40B4-BE49-F238E27FC236}">
                    <a16:creationId xmlns:a16="http://schemas.microsoft.com/office/drawing/2014/main" id="{8BB4CC20-930B-C752-880E-3EA745A86F21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>
              <a:xfrm>
                <a:off x="699051" y="1751903"/>
                <a:ext cx="11128513" cy="4876461"/>
              </a:xfrm>
            </p:spPr>
            <p:txBody>
              <a:bodyPr>
                <a:normAutofit/>
              </a:bodyPr>
              <a:lstStyle/>
              <a:p>
                <a:pPr marL="363538" indent="-363538">
                  <a:lnSpc>
                    <a:spcPct val="100000"/>
                  </a:lnSpc>
                  <a:spcAft>
                    <a:spcPts val="1200"/>
                  </a:spcAft>
                  <a:buClr>
                    <a:srgbClr val="0070C0"/>
                  </a:buClr>
                  <a:buSzPct val="70000"/>
                  <a:buFont typeface="Wingdings" panose="05000000000000000000" pitchFamily="2" charset="2"/>
                  <a:buChar char="Ø"/>
                </a:pPr>
                <a:r>
                  <a:rPr lang="en-US" altLang="en-US" dirty="0">
                    <a:solidFill>
                      <a:srgbClr val="6D6E71"/>
                    </a:solidFill>
                  </a:rPr>
                  <a:t>2 “control” countries (RO and BG)</a:t>
                </a:r>
              </a:p>
              <a:p>
                <a:pPr marL="363538" indent="-363538">
                  <a:lnSpc>
                    <a:spcPct val="100000"/>
                  </a:lnSpc>
                  <a:spcAft>
                    <a:spcPts val="1200"/>
                  </a:spcAft>
                  <a:buClr>
                    <a:srgbClr val="0070C0"/>
                  </a:buClr>
                  <a:buSzPct val="70000"/>
                  <a:buFont typeface="Wingdings" panose="05000000000000000000" pitchFamily="2" charset="2"/>
                  <a:buChar char="Ø"/>
                </a:pPr>
                <a:r>
                  <a:rPr lang="en-US" altLang="en-US" dirty="0">
                    <a:solidFill>
                      <a:srgbClr val="6D6E71"/>
                    </a:solidFill>
                  </a:rPr>
                  <a:t>8 “treated” countries (CZ, HU, PL, SK, SI, EE, LV and LT)</a:t>
                </a:r>
              </a:p>
              <a:p>
                <a:pPr marL="363538" indent="-363538">
                  <a:lnSpc>
                    <a:spcPct val="100000"/>
                  </a:lnSpc>
                  <a:spcAft>
                    <a:spcPts val="1200"/>
                  </a:spcAft>
                  <a:buClr>
                    <a:srgbClr val="0070C0"/>
                  </a:buClr>
                  <a:buSzPct val="70000"/>
                  <a:buFont typeface="Wingdings" panose="05000000000000000000" pitchFamily="2" charset="2"/>
                  <a:buChar char="Ø"/>
                </a:pPr>
                <a:r>
                  <a:rPr lang="en-US" altLang="en-US" dirty="0">
                    <a:solidFill>
                      <a:srgbClr val="6D6E71"/>
                    </a:solidFill>
                  </a:rPr>
                  <a:t>Multiple model estimations for distinct sub-groups of 4 countries (2 “control” and 2 “treated”) to obtain balanced/unbiased results</a:t>
                </a:r>
              </a:p>
              <a:p>
                <a:pPr marL="363538" indent="-363538">
                  <a:lnSpc>
                    <a:spcPct val="100000"/>
                  </a:lnSpc>
                  <a:spcAft>
                    <a:spcPts val="1200"/>
                  </a:spcAft>
                  <a:buClr>
                    <a:srgbClr val="0070C0"/>
                  </a:buClr>
                  <a:buSzPct val="70000"/>
                  <a:buFont typeface="Wingdings" panose="05000000000000000000" pitchFamily="2" charset="2"/>
                  <a:buChar char="Ø"/>
                </a:pPr>
                <a:r>
                  <a:rPr lang="en-US" altLang="en-US" dirty="0">
                    <a:solidFill>
                      <a:srgbClr val="6D6E71"/>
                    </a:solidFill>
                  </a:rPr>
                  <a:t>No. of model estimations: C(n,k)</a:t>
                </a:r>
                <a14:m>
                  <m:oMath xmlns:m="http://schemas.openxmlformats.org/officeDocument/2006/math">
                    <m:r>
                      <a:rPr lang="en-US" altLang="en-US">
                        <a:solidFill>
                          <a:srgbClr val="6D6E71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altLang="en-US" i="1">
                            <a:solidFill>
                              <a:srgbClr val="6D6E7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en-US" altLang="en-US" i="1">
                                <a:solidFill>
                                  <a:srgbClr val="6D6E7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en-US">
                                <a:solidFill>
                                  <a:srgbClr val="6D6E7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n-US" altLang="en-US">
                                <a:solidFill>
                                  <a:srgbClr val="6D6E71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  <m:r>
                      <a:rPr lang="en-US" altLang="en-US">
                        <a:solidFill>
                          <a:srgbClr val="6D6E7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altLang="en-US" dirty="0">
                    <a:solidFill>
                      <a:srgbClr val="6D6E71"/>
                    </a:solidFill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altLang="en-US" i="1">
                            <a:solidFill>
                              <a:srgbClr val="6D6E7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en-US" altLang="en-US" i="1">
                                <a:solidFill>
                                  <a:srgbClr val="6D6E7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en-US">
                                <a:solidFill>
                                  <a:srgbClr val="6D6E71"/>
                                </a:solidFill>
                                <a:latin typeface="Cambria Math" panose="02040503050406030204" pitchFamily="18" charset="0"/>
                              </a:rPr>
                              <m:t>8</m:t>
                            </m:r>
                          </m:num>
                          <m:den>
                            <m:r>
                              <a:rPr lang="en-US" altLang="en-US">
                                <a:solidFill>
                                  <a:srgbClr val="6D6E7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n-US" altLang="en-US">
                        <a:solidFill>
                          <a:srgbClr val="6D6E71"/>
                        </a:solidFill>
                        <a:latin typeface="Cambria Math" panose="02040503050406030204" pitchFamily="18" charset="0"/>
                      </a:rPr>
                      <m:t>=28</m:t>
                    </m:r>
                  </m:oMath>
                </a14:m>
                <a:endParaRPr lang="en-US" altLang="en-US" dirty="0">
                  <a:solidFill>
                    <a:srgbClr val="6D6E71"/>
                  </a:solidFill>
                </a:endParaRPr>
              </a:p>
              <a:p>
                <a:pPr marL="363538" indent="-363538">
                  <a:lnSpc>
                    <a:spcPct val="100000"/>
                  </a:lnSpc>
                  <a:spcAft>
                    <a:spcPts val="1200"/>
                  </a:spcAft>
                  <a:buClr>
                    <a:srgbClr val="0070C0"/>
                  </a:buClr>
                  <a:buSzPct val="70000"/>
                  <a:buFont typeface="Wingdings" panose="05000000000000000000" pitchFamily="2" charset="2"/>
                  <a:buChar char="Ø"/>
                </a:pPr>
                <a:r>
                  <a:rPr lang="en-US" altLang="en-US" dirty="0">
                    <a:solidFill>
                      <a:srgbClr val="6D6E71"/>
                    </a:solidFill>
                  </a:rPr>
                  <a:t>The 28 results build the distribution of Schengen Area’s impact on GDP growth</a:t>
                </a:r>
              </a:p>
              <a:p>
                <a:pPr>
                  <a:spcAft>
                    <a:spcPts val="1800"/>
                  </a:spcAft>
                </a:pPr>
                <a:endParaRPr lang="en-US" altLang="en-US" sz="3000" dirty="0">
                  <a:solidFill>
                    <a:srgbClr val="6D6E71"/>
                  </a:solidFill>
                </a:endParaRPr>
              </a:p>
              <a:p>
                <a:pPr>
                  <a:spcAft>
                    <a:spcPts val="1800"/>
                  </a:spcAft>
                </a:pPr>
                <a:endParaRPr lang="en-US" altLang="en-US" sz="3000" dirty="0">
                  <a:solidFill>
                    <a:srgbClr val="6D6E71"/>
                  </a:solidFill>
                </a:endParaRPr>
              </a:p>
            </p:txBody>
          </p:sp>
        </mc:Choice>
        <mc:Fallback xmlns="">
          <p:sp>
            <p:nvSpPr>
              <p:cNvPr id="8195" name="Content Placeholder 2">
                <a:extLst>
                  <a:ext uri="{FF2B5EF4-FFF2-40B4-BE49-F238E27FC236}">
                    <a16:creationId xmlns:a16="http://schemas.microsoft.com/office/drawing/2014/main" id="{8BB4CC20-930B-C752-880E-3EA745A86F2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699051" y="1751903"/>
                <a:ext cx="11128513" cy="4876461"/>
              </a:xfrm>
              <a:blipFill>
                <a:blip r:embed="rId3"/>
                <a:stretch>
                  <a:fillRect l="-493" t="-112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4BA21F1-6871-4BAE-B19C-913ECA5D1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1BD1A-D5B7-43A9-B6DE-30D9E5A322E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0121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FE8746-1428-3460-0A87-32A3606C89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1B21DC95-3D3E-FFBF-C8F0-36020BCD0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0383" y="524525"/>
            <a:ext cx="9412356" cy="857251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5000" dirty="0">
                <a:solidFill>
                  <a:srgbClr val="0039A6"/>
                </a:solidFill>
              </a:rPr>
              <a:t>7. Model (cont.)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195" name="Content Placeholder 2">
                <a:extLst>
                  <a:ext uri="{FF2B5EF4-FFF2-40B4-BE49-F238E27FC236}">
                    <a16:creationId xmlns:a16="http://schemas.microsoft.com/office/drawing/2014/main" id="{8B56BE34-5978-0C25-ECBC-68E872616D7A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>
              <a:xfrm>
                <a:off x="702365" y="1581093"/>
                <a:ext cx="11148391" cy="4957819"/>
              </a:xfrm>
            </p:spPr>
            <p:txBody>
              <a:bodyPr>
                <a:noAutofit/>
              </a:bodyPr>
              <a:lstStyle/>
              <a:p>
                <a:pPr marL="363538" indent="-363538">
                  <a:lnSpc>
                    <a:spcPct val="100000"/>
                  </a:lnSpc>
                  <a:spcAft>
                    <a:spcPts val="1000"/>
                  </a:spcAft>
                  <a:buClr>
                    <a:srgbClr val="0070C0"/>
                  </a:buClr>
                  <a:buSzPct val="70000"/>
                  <a:buFont typeface="Wingdings" panose="05000000000000000000" pitchFamily="2" charset="2"/>
                  <a:buChar char="Ø"/>
                </a:pPr>
                <a:r>
                  <a:rPr lang="en-US" altLang="en-US" sz="3000" dirty="0">
                    <a:solidFill>
                      <a:srgbClr val="6D6E71"/>
                    </a:solidFill>
                  </a:rPr>
                  <a:t>Main equations</a:t>
                </a:r>
                <a:endParaRPr lang="en-GB" sz="3000" dirty="0">
                  <a:solidFill>
                    <a:srgbClr val="6D6E71"/>
                  </a:solidFill>
                </a:endParaRPr>
              </a:p>
              <a:p>
                <a:pPr lvl="1">
                  <a:lnSpc>
                    <a:spcPct val="100000"/>
                  </a:lnSpc>
                  <a:buClr>
                    <a:srgbClr val="0070C0"/>
                  </a:buClr>
                  <a:buSzPct val="70000"/>
                  <a:buFont typeface="Wingdings" panose="05000000000000000000" pitchFamily="2" charset="2"/>
                  <a:buChar char="Ø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sz="1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800" b="1" i="1">
                            <a:latin typeface="Cambria Math" panose="02040503050406030204" pitchFamily="18" charset="0"/>
                          </a:rPr>
                          <m:t>𝑮𝑫𝑷𝒈</m:t>
                        </m:r>
                      </m:e>
                      <m:sub>
                        <m:r>
                          <a:rPr lang="en-GB" sz="1800" b="1" i="1">
                            <a:latin typeface="Cambria Math" panose="02040503050406030204" pitchFamily="18" charset="0"/>
                          </a:rPr>
                          <m:t>𝒊𝒕</m:t>
                        </m:r>
                      </m:sub>
                    </m:sSub>
                    <m:r>
                      <a:rPr lang="en-GB" sz="1800" b="1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800" b="1" i="1">
                        <a:latin typeface="Cambria Math" panose="02040503050406030204" pitchFamily="18" charset="0"/>
                      </a:rPr>
                      <m:t>𝜶</m:t>
                    </m:r>
                    <m:r>
                      <a:rPr lang="en-GB" sz="1800" b="1" i="1">
                        <a:latin typeface="Cambria Math" panose="02040503050406030204" pitchFamily="18" charset="0"/>
                      </a:rPr>
                      <m:t>∗</m:t>
                    </m:r>
                    <m:sSub>
                      <m:sSubPr>
                        <m:ctrlPr>
                          <a:rPr lang="en-GB" sz="18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800" b="1" i="1">
                            <a:latin typeface="Cambria Math" panose="02040503050406030204" pitchFamily="18" charset="0"/>
                          </a:rPr>
                          <m:t>𝑮𝑫𝑷𝒑𝒆𝒓𝒄𝒂𝒑𝒊𝒕𝒂</m:t>
                        </m:r>
                      </m:e>
                      <m:sub>
                        <m:r>
                          <a:rPr lang="en-GB" sz="1800" b="1" i="1">
                            <a:latin typeface="Cambria Math" panose="02040503050406030204" pitchFamily="18" charset="0"/>
                          </a:rPr>
                          <m:t>𝒊𝒕</m:t>
                        </m:r>
                      </m:sub>
                    </m:sSub>
                    <m:r>
                      <a:rPr lang="en-GB" sz="1800" b="1" i="1">
                        <a:latin typeface="Cambria Math" panose="02040503050406030204" pitchFamily="18" charset="0"/>
                      </a:rPr>
                      <m:t>+ </m:t>
                    </m:r>
                    <m:sSub>
                      <m:sSubPr>
                        <m:ctrlPr>
                          <a:rPr lang="en-GB" sz="18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800" b="1" i="1">
                            <a:latin typeface="Cambria Math" panose="02040503050406030204" pitchFamily="18" charset="0"/>
                          </a:rPr>
                          <m:t>𝜷</m:t>
                        </m:r>
                        <m:r>
                          <a:rPr lang="en-GB" sz="1800" b="1" i="1">
                            <a:latin typeface="Cambria Math" panose="02040503050406030204" pitchFamily="18" charset="0"/>
                          </a:rPr>
                          <m:t>∗∆</m:t>
                        </m:r>
                        <m:r>
                          <a:rPr lang="en-GB" sz="1800" b="1" i="1">
                            <a:latin typeface="Cambria Math" panose="02040503050406030204" pitchFamily="18" charset="0"/>
                          </a:rPr>
                          <m:t>𝑷𝒐𝒑𝒖𝒍𝒂𝒕𝒊𝒐𝒏</m:t>
                        </m:r>
                        <m:r>
                          <a:rPr lang="en-GB" sz="1800" b="1" i="1">
                            <a:latin typeface="Cambria Math" panose="02040503050406030204" pitchFamily="18" charset="0"/>
                          </a:rPr>
                          <m:t>𝟔𝟓</m:t>
                        </m:r>
                      </m:e>
                      <m:sub>
                        <m:r>
                          <a:rPr lang="en-GB" sz="1800" b="1" i="1">
                            <a:latin typeface="Cambria Math" panose="02040503050406030204" pitchFamily="18" charset="0"/>
                          </a:rPr>
                          <m:t>𝒊𝒕</m:t>
                        </m:r>
                      </m:sub>
                    </m:sSub>
                    <m:r>
                      <a:rPr lang="en-GB" sz="1800" b="1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GB" sz="18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800" b="1" i="1">
                            <a:latin typeface="Cambria Math" panose="02040503050406030204" pitchFamily="18" charset="0"/>
                          </a:rPr>
                          <m:t>𝝁</m:t>
                        </m:r>
                      </m:e>
                      <m:sub>
                        <m:r>
                          <a:rPr lang="en-GB" sz="1800" b="1" i="1">
                            <a:latin typeface="Cambria Math" panose="02040503050406030204" pitchFamily="18" charset="0"/>
                          </a:rPr>
                          <m:t>𝒊</m:t>
                        </m:r>
                      </m:sub>
                    </m:sSub>
                    <m:r>
                      <a:rPr lang="en-GB" sz="1800" b="1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GB" sz="18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800" b="1" i="1">
                            <a:latin typeface="Cambria Math" panose="02040503050406030204" pitchFamily="18" charset="0"/>
                          </a:rPr>
                          <m:t>𝝉</m:t>
                        </m:r>
                      </m:e>
                      <m:sub>
                        <m:r>
                          <a:rPr lang="en-GB" sz="1800" b="1" i="1">
                            <a:latin typeface="Cambria Math" panose="02040503050406030204" pitchFamily="18" charset="0"/>
                          </a:rPr>
                          <m:t>𝒕</m:t>
                        </m:r>
                      </m:sub>
                    </m:sSub>
                    <m:r>
                      <a:rPr lang="en-GB" sz="1800" b="1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GB" sz="18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800" b="1" i="1">
                            <a:latin typeface="Cambria Math" panose="02040503050406030204" pitchFamily="18" charset="0"/>
                          </a:rPr>
                          <m:t>𝒖</m:t>
                        </m:r>
                      </m:e>
                      <m:sub>
                        <m:r>
                          <a:rPr lang="en-GB" sz="1800" b="1" i="1">
                            <a:latin typeface="Cambria Math" panose="02040503050406030204" pitchFamily="18" charset="0"/>
                          </a:rPr>
                          <m:t>𝒊𝒕</m:t>
                        </m:r>
                      </m:sub>
                    </m:sSub>
                  </m:oMath>
                </a14:m>
                <a:r>
                  <a:rPr lang="en-GB" sz="1800" b="1" dirty="0"/>
                  <a:t>	</a:t>
                </a:r>
              </a:p>
              <a:p>
                <a:pPr marL="457200" lvl="1" indent="0">
                  <a:lnSpc>
                    <a:spcPct val="100000"/>
                  </a:lnSpc>
                  <a:spcBef>
                    <a:spcPts val="600"/>
                  </a:spcBef>
                  <a:buNone/>
                </a:pPr>
                <a:r>
                  <a:rPr lang="en-GB" sz="1800" dirty="0"/>
                  <a:t>    Covariates: GDP per capita at PPS (beta convergence), population ageing (share of people age 65 and</a:t>
                </a:r>
              </a:p>
              <a:p>
                <a:pPr marL="457200" lvl="1" indent="0">
                  <a:lnSpc>
                    <a:spcPct val="100000"/>
                  </a:lnSpc>
                  <a:spcBef>
                    <a:spcPts val="0"/>
                  </a:spcBef>
                  <a:spcAft>
                    <a:spcPts val="600"/>
                  </a:spcAft>
                  <a:buNone/>
                </a:pPr>
                <a:r>
                  <a:rPr lang="en-GB" sz="1800" dirty="0"/>
                  <a:t>    above)     </a:t>
                </a:r>
              </a:p>
              <a:p>
                <a:pPr lvl="1">
                  <a:lnSpc>
                    <a:spcPct val="100000"/>
                  </a:lnSpc>
                  <a:buClr>
                    <a:srgbClr val="0070C0"/>
                  </a:buClr>
                  <a:buSzPct val="70000"/>
                  <a:buFont typeface="Wingdings" panose="05000000000000000000" pitchFamily="2" charset="2"/>
                  <a:buChar char="Ø"/>
                </a:pPr>
                <a14:m>
                  <m:oMath xmlns:m="http://schemas.openxmlformats.org/officeDocument/2006/math">
                    <m:r>
                      <a:rPr lang="en-GB" sz="1800" b="1" i="1">
                        <a:latin typeface="Cambria Math" panose="02040503050406030204" pitchFamily="18" charset="0"/>
                      </a:rPr>
                      <m:t>𝑬</m:t>
                    </m:r>
                    <m:d>
                      <m:dPr>
                        <m:begChr m:val="["/>
                        <m:endChr m:val="]"/>
                        <m:ctrlPr>
                          <a:rPr lang="en-GB" sz="18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8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18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GB" sz="1800" b="1" i="1">
                                <a:latin typeface="Cambria Math" panose="02040503050406030204" pitchFamily="18" charset="0"/>
                              </a:rPr>
                              <m:t>𝒊𝒕</m:t>
                            </m:r>
                          </m:sub>
                        </m:sSub>
                        <m:d>
                          <m:dPr>
                            <m:ctrlPr>
                              <a:rPr lang="en-GB" sz="18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GB" sz="1800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GB" sz="1800" b="1" i="1">
                                    <a:latin typeface="Cambria Math" panose="02040503050406030204" pitchFamily="18" charset="0"/>
                                  </a:rPr>
                                  <m:t>𝑮𝑫𝑷𝒈</m:t>
                                </m:r>
                              </m:e>
                              <m:sub>
                                <m:r>
                                  <a:rPr lang="en-GB" sz="1800" b="1" i="1">
                                    <a:latin typeface="Cambria Math" panose="02040503050406030204" pitchFamily="18" charset="0"/>
                                  </a:rPr>
                                  <m:t>𝒊𝒕</m:t>
                                </m:r>
                              </m:sub>
                            </m:sSub>
                            <m:r>
                              <a:rPr lang="en-GB" sz="1800" b="1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GB" sz="1800" b="1" i="1">
                                <a:latin typeface="Cambria Math" panose="02040503050406030204" pitchFamily="18" charset="0"/>
                              </a:rPr>
                              <m:t>𝜶</m:t>
                            </m:r>
                            <m:r>
                              <a:rPr lang="en-GB" sz="1800" b="1" i="1">
                                <a:latin typeface="Cambria Math" panose="02040503050406030204" pitchFamily="18" charset="0"/>
                              </a:rPr>
                              <m:t>∗</m:t>
                            </m:r>
                            <m:sSub>
                              <m:sSubPr>
                                <m:ctrlPr>
                                  <a:rPr lang="en-GB" sz="1800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GB" sz="1800" b="1" i="1">
                                    <a:latin typeface="Cambria Math" panose="02040503050406030204" pitchFamily="18" charset="0"/>
                                  </a:rPr>
                                  <m:t>𝑮𝑫𝑷𝒑𝒆𝒓𝒄𝒂𝒑𝒊𝒕𝒂</m:t>
                                </m:r>
                              </m:e>
                              <m:sub>
                                <m:r>
                                  <a:rPr lang="en-GB" sz="1800" b="1" i="1">
                                    <a:latin typeface="Cambria Math" panose="02040503050406030204" pitchFamily="18" charset="0"/>
                                  </a:rPr>
                                  <m:t>𝒊𝒕</m:t>
                                </m:r>
                              </m:sub>
                            </m:sSub>
                            <m:r>
                              <a:rPr lang="en-GB" sz="1800" b="1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GB" sz="1800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sSub>
                                  <m:sSubPr>
                                    <m:ctrlPr>
                                      <a:rPr lang="en-GB" sz="1800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1800" b="1" i="1">
                                        <a:latin typeface="Cambria Math" panose="02040503050406030204" pitchFamily="18" charset="0"/>
                                      </a:rPr>
                                      <m:t>𝜷</m:t>
                                    </m:r>
                                    <m:r>
                                      <a:rPr lang="en-GB" sz="1800" b="1" i="1">
                                        <a:latin typeface="Cambria Math" panose="02040503050406030204" pitchFamily="18" charset="0"/>
                                      </a:rPr>
                                      <m:t>∗∆</m:t>
                                    </m:r>
                                    <m:r>
                                      <a:rPr lang="en-GB" sz="1800" b="1" i="1">
                                        <a:latin typeface="Cambria Math" panose="02040503050406030204" pitchFamily="18" charset="0"/>
                                      </a:rPr>
                                      <m:t>𝑷𝒐𝒑𝒖𝒍𝒂𝒕𝒊𝒐𝒏</m:t>
                                    </m:r>
                                    <m:r>
                                      <a:rPr lang="en-GB" sz="1800" b="1" i="1">
                                        <a:latin typeface="Cambria Math" panose="02040503050406030204" pitchFamily="18" charset="0"/>
                                      </a:rPr>
                                      <m:t>𝟔𝟓</m:t>
                                    </m:r>
                                  </m:e>
                                  <m:sub>
                                    <m:r>
                                      <a:rPr lang="en-GB" sz="1800" b="1" i="1">
                                        <a:latin typeface="Cambria Math" panose="02040503050406030204" pitchFamily="18" charset="0"/>
                                      </a:rPr>
                                      <m:t>𝒊𝒕</m:t>
                                    </m:r>
                                  </m:sub>
                                </m:sSub>
                                <m:r>
                                  <a:rPr lang="en-GB" sz="1800" b="1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GB" sz="1800" b="1" i="1">
                                    <a:latin typeface="Cambria Math" panose="02040503050406030204" pitchFamily="18" charset="0"/>
                                  </a:rPr>
                                  <m:t>𝝁</m:t>
                                </m:r>
                              </m:e>
                              <m:sub>
                                <m:r>
                                  <a:rPr lang="en-GB" sz="1800" b="1" i="1">
                                    <a:latin typeface="Cambria Math" panose="02040503050406030204" pitchFamily="18" charset="0"/>
                                  </a:rPr>
                                  <m:t>𝒊</m:t>
                                </m:r>
                              </m:sub>
                            </m:sSub>
                            <m:r>
                              <a:rPr lang="en-GB" sz="1800" b="1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GB" sz="1800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GB" sz="1800" b="1" i="1">
                                    <a:latin typeface="Cambria Math" panose="02040503050406030204" pitchFamily="18" charset="0"/>
                                  </a:rPr>
                                  <m:t>𝝉</m:t>
                                </m:r>
                              </m:e>
                              <m:sub>
                                <m:r>
                                  <a:rPr lang="en-GB" sz="1800" b="1" i="1"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sub>
                            </m:sSub>
                          </m:e>
                        </m:d>
                      </m:e>
                    </m:d>
                    <m:r>
                      <a:rPr lang="en-GB" sz="1800" b="1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800" b="1" i="1"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en-GB" sz="1800" b="1" dirty="0"/>
                  <a:t>	         </a:t>
                </a:r>
              </a:p>
              <a:p>
                <a:pPr marL="457200" lvl="1" indent="0">
                  <a:lnSpc>
                    <a:spcPct val="100000"/>
                  </a:lnSpc>
                  <a:buNone/>
                </a:pPr>
                <a:r>
                  <a:rPr lang="en-GB" sz="1800" b="1" dirty="0"/>
                  <a:t>	       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8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8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GB" sz="1800" b="1" i="1">
                            <a:latin typeface="Cambria Math" panose="02040503050406030204" pitchFamily="18" charset="0"/>
                          </a:rPr>
                          <m:t>𝒊𝒕</m:t>
                        </m:r>
                      </m:sub>
                    </m:sSub>
                    <m:r>
                      <a:rPr lang="en-GB" sz="1800" b="1" i="1">
                        <a:latin typeface="Cambria Math" panose="02040503050406030204" pitchFamily="18" charset="0"/>
                      </a:rPr>
                      <m:t>=[</m:t>
                    </m:r>
                    <m:sSub>
                      <m:sSubPr>
                        <m:ctrlPr>
                          <a:rPr lang="en-GB" sz="18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800" b="1" i="1">
                            <a:latin typeface="Cambria Math" panose="02040503050406030204" pitchFamily="18" charset="0"/>
                          </a:rPr>
                          <m:t>𝑩𝒖𝒅𝒈𝒆𝒕</m:t>
                        </m:r>
                      </m:e>
                      <m:sub>
                        <m:r>
                          <a:rPr lang="en-GB" sz="1800" b="1" i="1">
                            <a:latin typeface="Cambria Math" panose="02040503050406030204" pitchFamily="18" charset="0"/>
                          </a:rPr>
                          <m:t>𝒊𝒕</m:t>
                        </m:r>
                      </m:sub>
                    </m:sSub>
                    <m:r>
                      <a:rPr lang="en-GB" sz="1800" b="1" i="1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GB" sz="18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800" b="1" i="1">
                            <a:latin typeface="Cambria Math" panose="02040503050406030204" pitchFamily="18" charset="0"/>
                          </a:rPr>
                          <m:t>𝑴𝒐𝒏𝒆𝒕𝒂𝒓𝒚</m:t>
                        </m:r>
                      </m:e>
                      <m:sub>
                        <m:r>
                          <a:rPr lang="en-GB" sz="1800" b="1" i="1">
                            <a:latin typeface="Cambria Math" panose="02040503050406030204" pitchFamily="18" charset="0"/>
                          </a:rPr>
                          <m:t>𝒊𝒕</m:t>
                        </m:r>
                      </m:sub>
                    </m:sSub>
                    <m:r>
                      <a:rPr lang="en-GB" sz="1800" b="1" i="1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GB" sz="1800" b="1" dirty="0"/>
                  <a:t>	</a:t>
                </a:r>
                <a:r>
                  <a:rPr lang="en-GB" sz="1800" dirty="0"/>
                  <a:t>	</a:t>
                </a:r>
              </a:p>
              <a:p>
                <a:pPr marL="457200" lvl="1" indent="0">
                  <a:lnSpc>
                    <a:spcPct val="100000"/>
                  </a:lnSpc>
                  <a:spcBef>
                    <a:spcPts val="600"/>
                  </a:spcBef>
                  <a:buNone/>
                </a:pPr>
                <a:r>
                  <a:rPr lang="en-GB" sz="1800" dirty="0"/>
                  <a:t>    Instrumental variables: public budget balance/GDP, monetary conditions (3M money market rate –</a:t>
                </a:r>
              </a:p>
              <a:p>
                <a:pPr marL="457200" lvl="1" indent="0">
                  <a:lnSpc>
                    <a:spcPct val="100000"/>
                  </a:lnSpc>
                  <a:spcBef>
                    <a:spcPts val="0"/>
                  </a:spcBef>
                  <a:spcAft>
                    <a:spcPts val="600"/>
                  </a:spcAft>
                  <a:buNone/>
                </a:pPr>
                <a:r>
                  <a:rPr lang="en-GB" sz="1800" dirty="0"/>
                  <a:t>    inflation rate)	</a:t>
                </a:r>
              </a:p>
              <a:p>
                <a:pPr lvl="1">
                  <a:lnSpc>
                    <a:spcPct val="100000"/>
                  </a:lnSpc>
                  <a:buClr>
                    <a:srgbClr val="0070C0"/>
                  </a:buClr>
                  <a:buSzPct val="70000"/>
                  <a:buFont typeface="Wingdings" panose="05000000000000000000" pitchFamily="2" charset="2"/>
                  <a:buChar char="Ø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sz="18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GB" sz="1800" b="1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GB" sz="1800" b="1" i="1">
                                <a:latin typeface="Cambria Math" panose="02040503050406030204" pitchFamily="18" charset="0"/>
                              </a:rPr>
                              <m:t>𝒖</m:t>
                            </m:r>
                          </m:e>
                        </m:acc>
                      </m:e>
                      <m:sub>
                        <m:r>
                          <a:rPr lang="en-GB" sz="1800" b="1" i="1">
                            <a:latin typeface="Cambria Math" panose="02040503050406030204" pitchFamily="18" charset="0"/>
                          </a:rPr>
                          <m:t>𝒊𝒕</m:t>
                        </m:r>
                      </m:sub>
                    </m:sSub>
                    <m:r>
                      <a:rPr lang="en-GB" sz="1800" b="1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GB" sz="18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800" b="1" i="1">
                            <a:latin typeface="Cambria Math" panose="02040503050406030204" pitchFamily="18" charset="0"/>
                          </a:rPr>
                          <m:t>𝜹</m:t>
                        </m:r>
                      </m:e>
                      <m:sub>
                        <m:r>
                          <a:rPr lang="en-GB" sz="1800" b="1" i="1">
                            <a:latin typeface="Cambria Math" panose="02040503050406030204" pitchFamily="18" charset="0"/>
                          </a:rPr>
                          <m:t>𝒊</m:t>
                        </m:r>
                      </m:sub>
                    </m:sSub>
                    <m:sSub>
                      <m:sSubPr>
                        <m:ctrlPr>
                          <a:rPr lang="en-GB" sz="18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800" b="1" i="1">
                            <a:latin typeface="Cambria Math" panose="02040503050406030204" pitchFamily="18" charset="0"/>
                          </a:rPr>
                          <m:t>𝑭</m:t>
                        </m:r>
                      </m:e>
                      <m:sub>
                        <m:r>
                          <a:rPr lang="en-GB" sz="1800" b="1" i="1">
                            <a:latin typeface="Cambria Math" panose="02040503050406030204" pitchFamily="18" charset="0"/>
                          </a:rPr>
                          <m:t>𝒕</m:t>
                        </m:r>
                      </m:sub>
                    </m:sSub>
                    <m:r>
                      <a:rPr lang="en-GB" sz="1800" b="1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GB" sz="18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800" b="1" i="1">
                            <a:latin typeface="Cambria Math" panose="02040503050406030204" pitchFamily="18" charset="0"/>
                          </a:rPr>
                          <m:t>𝜺</m:t>
                        </m:r>
                      </m:e>
                      <m:sub>
                        <m:r>
                          <a:rPr lang="en-GB" sz="1800" b="1" i="1">
                            <a:latin typeface="Cambria Math" panose="02040503050406030204" pitchFamily="18" charset="0"/>
                          </a:rPr>
                          <m:t>𝒊𝒕</m:t>
                        </m:r>
                      </m:sub>
                    </m:sSub>
                  </m:oMath>
                </a14:m>
                <a:r>
                  <a:rPr lang="en-GB" sz="1800" b="1" dirty="0"/>
                  <a:t>	</a:t>
                </a:r>
              </a:p>
              <a:p>
                <a:pPr marL="457200" lvl="1" indent="0">
                  <a:lnSpc>
                    <a:spcPct val="100000"/>
                  </a:lnSpc>
                  <a:spcBef>
                    <a:spcPts val="600"/>
                  </a:spcBef>
                  <a:spcAft>
                    <a:spcPts val="600"/>
                  </a:spcAft>
                  <a:buNone/>
                </a:pPr>
                <a:r>
                  <a:rPr lang="en-GB" sz="1800" dirty="0"/>
                  <a:t>    Common factors with heterogeneous effects (PCA)					         </a:t>
                </a:r>
              </a:p>
              <a:p>
                <a:pPr lvl="1">
                  <a:lnSpc>
                    <a:spcPct val="100000"/>
                  </a:lnSpc>
                  <a:buClr>
                    <a:srgbClr val="0070C0"/>
                  </a:buClr>
                  <a:buSzPct val="70000"/>
                  <a:buFont typeface="Wingdings" panose="05000000000000000000" pitchFamily="2" charset="2"/>
                  <a:buChar char="Ø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sz="18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GB" sz="1800" b="1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GB" sz="1800" b="1" i="1">
                                <a:latin typeface="Cambria Math" panose="02040503050406030204" pitchFamily="18" charset="0"/>
                              </a:rPr>
                              <m:t>𝜺</m:t>
                            </m:r>
                          </m:e>
                        </m:acc>
                      </m:e>
                      <m:sub>
                        <m:r>
                          <a:rPr lang="en-GB" sz="1800" b="1" i="1">
                            <a:latin typeface="Cambria Math" panose="02040503050406030204" pitchFamily="18" charset="0"/>
                          </a:rPr>
                          <m:t>𝒊𝒕</m:t>
                        </m:r>
                      </m:sub>
                    </m:sSub>
                    <m:r>
                      <a:rPr lang="en-GB" sz="1800" b="1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GB" sz="18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800" b="1" i="1">
                            <a:latin typeface="Cambria Math" panose="02040503050406030204" pitchFamily="18" charset="0"/>
                          </a:rPr>
                          <m:t>𝜽</m:t>
                        </m:r>
                      </m:e>
                      <m:sub>
                        <m:r>
                          <a:rPr lang="en-GB" sz="1800" b="1" i="1">
                            <a:latin typeface="Cambria Math" panose="02040503050406030204" pitchFamily="18" charset="0"/>
                          </a:rPr>
                          <m:t>𝒌</m:t>
                        </m:r>
                      </m:sub>
                    </m:sSub>
                    <m:sSub>
                      <m:sSubPr>
                        <m:ctrlPr>
                          <a:rPr lang="en-GB" sz="18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800" b="1" i="1">
                            <a:latin typeface="Cambria Math" panose="02040503050406030204" pitchFamily="18" charset="0"/>
                          </a:rPr>
                          <m:t>∗</m:t>
                        </m:r>
                        <m:nary>
                          <m:naryPr>
                            <m:chr m:val="∑"/>
                            <m:limLoc m:val="undOvr"/>
                            <m:ctrlPr>
                              <a:rPr lang="en-GB" sz="1800" b="1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en-GB" sz="1800" b="1" i="1">
                                <a:latin typeface="Cambria Math" panose="02040503050406030204" pitchFamily="18" charset="0"/>
                              </a:rPr>
                              <m:t>𝒌</m:t>
                            </m:r>
                            <m:r>
                              <a:rPr lang="en-GB" sz="1800" b="1" i="1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GB" sz="1800" b="1" i="1"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  <m:sup>
                            <m:r>
                              <a:rPr lang="en-GB" sz="1800" b="1" i="1">
                                <a:latin typeface="Cambria Math" panose="02040503050406030204" pitchFamily="18" charset="0"/>
                              </a:rPr>
                              <m:t>𝒋</m:t>
                            </m:r>
                          </m:sup>
                          <m:e>
                            <m:sSub>
                              <m:sSubPr>
                                <m:ctrlPr>
                                  <a:rPr lang="en-GB" sz="1800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sSub>
                                  <m:sSubPr>
                                    <m:ctrlPr>
                                      <a:rPr lang="en-GB" sz="1800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1800" b="1" i="1">
                                        <a:latin typeface="Cambria Math" panose="02040503050406030204" pitchFamily="18" charset="0"/>
                                      </a:rPr>
                                      <m:t>𝑫</m:t>
                                    </m:r>
                                  </m:e>
                                  <m:sub>
                                    <m:r>
                                      <a:rPr lang="en-GB" sz="1800" b="1" i="1">
                                        <a:latin typeface="Cambria Math" panose="02040503050406030204" pitchFamily="18" charset="0"/>
                                      </a:rPr>
                                      <m:t>𝑬𝑼</m:t>
                                    </m:r>
                                  </m:sub>
                                </m:sSub>
                              </m:e>
                              <m:sub>
                                <m:r>
                                  <a:rPr lang="en-GB" sz="1800" b="1" i="1">
                                    <a:latin typeface="Cambria Math" panose="02040503050406030204" pitchFamily="18" charset="0"/>
                                  </a:rPr>
                                  <m:t>𝒊𝒕</m:t>
                                </m:r>
                              </m:sub>
                            </m:sSub>
                          </m:e>
                        </m:nary>
                        <m:r>
                          <a:rPr lang="en-GB" sz="1800" b="1" i="1">
                            <a:latin typeface="Cambria Math" panose="02040503050406030204" pitchFamily="18" charset="0"/>
                          </a:rPr>
                          <m:t>∗</m:t>
                        </m:r>
                        <m:sSub>
                          <m:sSubPr>
                            <m:ctrlPr>
                              <a:rPr lang="en-GB" sz="18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1800" b="1" i="1"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GB" sz="1800" b="1" i="1">
                                <a:latin typeface="Cambria Math" panose="02040503050406030204" pitchFamily="18" charset="0"/>
                              </a:rPr>
                              <m:t>𝑺𝒄𝒉𝒆𝒏𝒈𝒆𝒏</m:t>
                            </m:r>
                          </m:sub>
                        </m:sSub>
                      </m:e>
                      <m:sub>
                        <m:r>
                          <a:rPr lang="en-GB" sz="1800" b="1" i="1">
                            <a:latin typeface="Cambria Math" panose="02040503050406030204" pitchFamily="18" charset="0"/>
                          </a:rPr>
                          <m:t>𝒊𝒕</m:t>
                        </m:r>
                      </m:sub>
                    </m:sSub>
                    <m:r>
                      <a:rPr lang="en-GB" sz="1800" b="1" i="1">
                        <a:latin typeface="Cambria Math" panose="02040503050406030204" pitchFamily="18" charset="0"/>
                      </a:rPr>
                      <m:t>∗</m:t>
                    </m:r>
                    <m:sSub>
                      <m:sSubPr>
                        <m:ctrlPr>
                          <a:rPr lang="en-GB" sz="18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GB" sz="18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1800" b="1" i="1"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GB" sz="1800" b="1" i="1">
                                <a:latin typeface="Cambria Math" panose="02040503050406030204" pitchFamily="18" charset="0"/>
                              </a:rPr>
                              <m:t>𝑬𝒖𝒓𝒐𝑨𝒓𝒆𝒂</m:t>
                            </m:r>
                          </m:sub>
                        </m:sSub>
                      </m:e>
                      <m:sub>
                        <m:r>
                          <a:rPr lang="en-GB" sz="1800" b="1" i="1">
                            <a:latin typeface="Cambria Math" panose="02040503050406030204" pitchFamily="18" charset="0"/>
                          </a:rPr>
                          <m:t>𝒊𝒕</m:t>
                        </m:r>
                      </m:sub>
                    </m:sSub>
                    <m:r>
                      <a:rPr lang="en-GB" sz="1800" b="1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GB" sz="18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800" b="1" i="1">
                            <a:latin typeface="Cambria Math" panose="02040503050406030204" pitchFamily="18" charset="0"/>
                          </a:rPr>
                          <m:t>𝒓</m:t>
                        </m:r>
                      </m:e>
                      <m:sub>
                        <m:r>
                          <a:rPr lang="en-GB" sz="1800" b="1" i="1">
                            <a:latin typeface="Cambria Math" panose="02040503050406030204" pitchFamily="18" charset="0"/>
                          </a:rPr>
                          <m:t>𝒊𝒕</m:t>
                        </m:r>
                      </m:sub>
                    </m:sSub>
                  </m:oMath>
                </a14:m>
                <a:r>
                  <a:rPr lang="en-GB" sz="1800" b="1" dirty="0"/>
                  <a:t>	</a:t>
                </a:r>
              </a:p>
              <a:p>
                <a:pPr marL="457200" lvl="1" indent="0">
                  <a:lnSpc>
                    <a:spcPct val="100000"/>
                  </a:lnSpc>
                  <a:spcBef>
                    <a:spcPts val="600"/>
                  </a:spcBef>
                  <a:buNone/>
                </a:pPr>
                <a:r>
                  <a:rPr lang="en-GB" sz="1800" dirty="0"/>
                  <a:t>    Dummy variables to estimate the impact of Schengen Area membership on GDP growth, controlled for</a:t>
                </a:r>
              </a:p>
              <a:p>
                <a:pPr marL="457200" lvl="1" indent="0">
                  <a:lnSpc>
                    <a:spcPct val="100000"/>
                  </a:lnSpc>
                  <a:spcBef>
                    <a:spcPts val="0"/>
                  </a:spcBef>
                  <a:buNone/>
                </a:pPr>
                <a:r>
                  <a:rPr lang="en-GB" sz="1800" dirty="0"/>
                  <a:t>    Euro Area membership</a:t>
                </a:r>
              </a:p>
            </p:txBody>
          </p:sp>
        </mc:Choice>
        <mc:Fallback xmlns="">
          <p:sp>
            <p:nvSpPr>
              <p:cNvPr id="8195" name="Content Placeholder 2">
                <a:extLst>
                  <a:ext uri="{FF2B5EF4-FFF2-40B4-BE49-F238E27FC236}">
                    <a16:creationId xmlns:a16="http://schemas.microsoft.com/office/drawing/2014/main" id="{8B56BE34-5978-0C25-ECBC-68E872616D7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702365" y="1581093"/>
                <a:ext cx="11148391" cy="4957819"/>
              </a:xfrm>
              <a:blipFill>
                <a:blip r:embed="rId3"/>
                <a:stretch>
                  <a:fillRect l="-547" t="-1474" b="-147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388F654-17CA-4D4B-F128-D31B83077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1BD1A-D5B7-43A9-B6DE-30D9E5A322EA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10731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7B5453-9893-E6F9-9381-419C4D29CE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D95B0040-95B3-DD26-BF35-6B2721C2E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0384" y="586871"/>
            <a:ext cx="9412356" cy="857251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5000" dirty="0">
                <a:solidFill>
                  <a:srgbClr val="0039A6"/>
                </a:solidFill>
              </a:rPr>
              <a:t>7. Model (cont.)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195" name="Content Placeholder 2">
                <a:extLst>
                  <a:ext uri="{FF2B5EF4-FFF2-40B4-BE49-F238E27FC236}">
                    <a16:creationId xmlns:a16="http://schemas.microsoft.com/office/drawing/2014/main" id="{AF362EEB-9662-5BDE-A840-DCC2E60CF635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>
              <a:xfrm>
                <a:off x="699051" y="1751903"/>
                <a:ext cx="11128513" cy="4876461"/>
              </a:xfrm>
            </p:spPr>
            <p:txBody>
              <a:bodyPr>
                <a:normAutofit fontScale="77500" lnSpcReduction="20000"/>
              </a:bodyPr>
              <a:lstStyle/>
              <a:p>
                <a:pPr marL="363538" indent="-363538">
                  <a:lnSpc>
                    <a:spcPct val="110000"/>
                  </a:lnSpc>
                  <a:spcAft>
                    <a:spcPts val="1800"/>
                  </a:spcAft>
                  <a:buClr>
                    <a:srgbClr val="0070C0"/>
                  </a:buClr>
                  <a:buSzPct val="70000"/>
                  <a:buFont typeface="Wingdings" panose="05000000000000000000" pitchFamily="2" charset="2"/>
                  <a:buChar char="Ø"/>
                </a:pPr>
                <a:r>
                  <a:rPr lang="en-US" altLang="en-US" sz="3900" dirty="0">
                    <a:solidFill>
                      <a:srgbClr val="6D6E71"/>
                    </a:solidFill>
                  </a:rPr>
                  <a:t>Synthetic DID (Arkhangelsky et al., 2021; Clarke et al.,2023)</a:t>
                </a:r>
              </a:p>
              <a:p>
                <a:pPr marL="969963" lvl="3" indent="-252413">
                  <a:lnSpc>
                    <a:spcPct val="120000"/>
                  </a:lnSpc>
                  <a:spcBef>
                    <a:spcPts val="0"/>
                  </a:spcBef>
                  <a:spcAft>
                    <a:spcPts val="1800"/>
                  </a:spcAft>
                  <a:buClr>
                    <a:srgbClr val="0070C0"/>
                  </a:buClr>
                  <a:buSzPct val="70000"/>
                  <a:buFont typeface="Wingdings" panose="05000000000000000000" pitchFamily="2" charset="2"/>
                  <a:buChar char="Ø"/>
                </a:pPr>
                <a:r>
                  <a:rPr lang="en-US" sz="2800" dirty="0"/>
                  <a:t>Estimate weights to build parallel trend before 2007 between GDP growth in the new Schengen Area members and in the CEE countries members since 2007</a:t>
                </a:r>
                <a:endParaRPr lang="en-GB" sz="2800" dirty="0"/>
              </a:p>
              <a:p>
                <a:pPr marL="0" indent="0">
                  <a:spcAft>
                    <a:spcPts val="1000"/>
                  </a:spcAft>
                  <a:buNone/>
                </a:pPr>
                <a:r>
                  <a:rPr lang="en-GB" sz="2300" dirty="0"/>
                  <a:t>           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23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̂"/>
                            <m:ctrlPr>
                              <a:rPr lang="en-GB" sz="23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n-GB" sz="23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GB" sz="2300" i="1">
                                    <a:latin typeface="Cambria Math" panose="02040503050406030204" pitchFamily="18" charset="0"/>
                                  </a:rPr>
                                  <m:t>𝜔</m:t>
                                </m:r>
                              </m:e>
                              <m:sub>
                                <m:r>
                                  <a:rPr lang="en-GB" sz="23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e>
                        </m:acc>
                        <m:r>
                          <a:rPr lang="en-GB" sz="2300" i="1">
                            <a:latin typeface="Cambria Math" panose="02040503050406030204" pitchFamily="18" charset="0"/>
                          </a:rPr>
                          <m:t>,</m:t>
                        </m:r>
                        <m:acc>
                          <m:accPr>
                            <m:chr m:val="̂"/>
                            <m:ctrlPr>
                              <a:rPr lang="en-GB" sz="23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p>
                              <m:sSupPr>
                                <m:ctrlPr>
                                  <a:rPr lang="en-GB" sz="23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GB" sz="2300" i="1">
                                    <a:latin typeface="Cambria Math" panose="02040503050406030204" pitchFamily="18" charset="0"/>
                                  </a:rPr>
                                  <m:t>𝜔</m:t>
                                </m:r>
                              </m:e>
                              <m:sup>
                                <m:r>
                                  <a:rPr lang="en-GB" sz="2300" i="1">
                                    <a:latin typeface="Cambria Math" panose="02040503050406030204" pitchFamily="18" charset="0"/>
                                  </a:rPr>
                                  <m:t>𝑠𝑑𝑖𝑑</m:t>
                                </m:r>
                              </m:sup>
                            </m:sSup>
                          </m:e>
                        </m:acc>
                      </m:e>
                    </m:d>
                    <m:r>
                      <a:rPr lang="en-GB" sz="2300" i="1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GB" sz="23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GB" sz="2300" i="1">
                            <a:latin typeface="Cambria Math" panose="02040503050406030204" pitchFamily="18" charset="0"/>
                          </a:rPr>
                          <m:t>𝑎𝑟𝑔</m:t>
                        </m:r>
                        <m:limLow>
                          <m:limLowPr>
                            <m:ctrlPr>
                              <a:rPr lang="en-GB" sz="2300" i="1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GB" sz="2300">
                                <a:latin typeface="Cambria Math" panose="02040503050406030204" pitchFamily="18" charset="0"/>
                              </a:rPr>
                              <m:t>min</m:t>
                            </m:r>
                          </m:e>
                          <m:lim>
                            <m:sSub>
                              <m:sSubPr>
                                <m:ctrlPr>
                                  <a:rPr lang="en-GB" sz="23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GB" sz="2300" i="1">
                                    <a:latin typeface="Cambria Math" panose="02040503050406030204" pitchFamily="18" charset="0"/>
                                  </a:rPr>
                                  <m:t>𝜔</m:t>
                                </m:r>
                              </m:e>
                              <m:sub>
                                <m:r>
                                  <a:rPr lang="en-GB" sz="23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en-GB" sz="2300" i="1">
                                <a:latin typeface="Cambria Math" panose="02040503050406030204" pitchFamily="18" charset="0"/>
                              </a:rPr>
                              <m:t>∈</m:t>
                            </m:r>
                            <m:r>
                              <a:rPr lang="en-GB" sz="2300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  <m:r>
                              <a:rPr lang="en-GB" sz="2300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GB" sz="2300" i="1">
                                <a:latin typeface="Cambria Math" panose="02040503050406030204" pitchFamily="18" charset="0"/>
                              </a:rPr>
                              <m:t>𝜔</m:t>
                            </m:r>
                            <m:r>
                              <a:rPr lang="en-GB" sz="2300" i="1">
                                <a:latin typeface="Cambria Math" panose="02040503050406030204" pitchFamily="18" charset="0"/>
                              </a:rPr>
                              <m:t>∈</m:t>
                            </m:r>
                            <m:r>
                              <a:rPr lang="en-GB" sz="2300" i="1">
                                <a:latin typeface="Cambria Math" panose="02040503050406030204" pitchFamily="18" charset="0"/>
                              </a:rPr>
                              <m:t>𝛺</m:t>
                            </m:r>
                          </m:lim>
                        </m:limLow>
                      </m:fName>
                      <m:e>
                        <m:nary>
                          <m:naryPr>
                            <m:chr m:val="∑"/>
                            <m:limLoc m:val="undOvr"/>
                            <m:ctrlPr>
                              <a:rPr lang="en-GB" sz="23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en-GB" sz="23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GB" sz="2300" i="1"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sSub>
                              <m:sSubPr>
                                <m:ctrlPr>
                                  <a:rPr lang="en-GB" sz="23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GB" sz="2300" i="1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e>
                              <m:sub>
                                <m:r>
                                  <a:rPr lang="en-GB" sz="2300" i="1">
                                    <a:latin typeface="Cambria Math" panose="02040503050406030204" pitchFamily="18" charset="0"/>
                                  </a:rPr>
                                  <m:t>𝑝𝑟𝑒</m:t>
                                </m:r>
                              </m:sub>
                            </m:sSub>
                          </m:sup>
                          <m:e>
                            <m:sSup>
                              <m:sSupPr>
                                <m:ctrlPr>
                                  <a:rPr lang="en-GB" sz="23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GB" sz="2300" i="1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sSub>
                                  <m:sSubPr>
                                    <m:ctrlPr>
                                      <a:rPr lang="en-GB" sz="23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2300" i="1">
                                        <a:latin typeface="Cambria Math" panose="02040503050406030204" pitchFamily="18" charset="0"/>
                                      </a:rPr>
                                      <m:t>𝜔</m:t>
                                    </m:r>
                                  </m:e>
                                  <m:sub>
                                    <m:r>
                                      <a:rPr lang="en-GB" sz="2300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  <m:r>
                                  <a:rPr lang="en-GB" sz="2300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nary>
                                  <m:naryPr>
                                    <m:chr m:val="∑"/>
                                    <m:limLoc m:val="undOvr"/>
                                    <m:ctrlPr>
                                      <a:rPr lang="en-GB" sz="2300" i="1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a:rPr lang="en-GB" sz="2300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  <m:r>
                                      <a:rPr lang="en-GB" sz="2300" i="1">
                                        <a:latin typeface="Cambria Math" panose="02040503050406030204" pitchFamily="18" charset="0"/>
                                      </a:rPr>
                                      <m:t>=1</m:t>
                                    </m:r>
                                  </m:sub>
                                  <m:sup>
                                    <m:sSub>
                                      <m:sSubPr>
                                        <m:ctrlPr>
                                          <a:rPr lang="en-GB" sz="23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GB" sz="2300" i="1">
                                            <a:latin typeface="Cambria Math" panose="02040503050406030204" pitchFamily="18" charset="0"/>
                                          </a:rPr>
                                          <m:t>𝑁</m:t>
                                        </m:r>
                                      </m:e>
                                      <m:sub>
                                        <m:r>
                                          <a:rPr lang="en-US" sz="2300" b="0" i="1" smtClean="0">
                                            <a:latin typeface="Cambria Math" panose="02040503050406030204" pitchFamily="18" charset="0"/>
                                          </a:rPr>
                                          <m:t>𝑐𝑜</m:t>
                                        </m:r>
                                      </m:sub>
                                    </m:sSub>
                                  </m:sup>
                                  <m:e>
                                    <m:sSub>
                                      <m:sSubPr>
                                        <m:ctrlPr>
                                          <a:rPr lang="en-GB" sz="23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GB" sz="2300" i="1">
                                            <a:latin typeface="Cambria Math" panose="02040503050406030204" pitchFamily="18" charset="0"/>
                                          </a:rPr>
                                          <m:t>𝜔</m:t>
                                        </m:r>
                                      </m:e>
                                      <m:sub>
                                        <m:r>
                                          <a:rPr lang="en-GB" sz="2300" i="1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sSubSup>
                                      <m:sSubSupPr>
                                        <m:ctrlPr>
                                          <a:rPr lang="en-GB" sz="23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n-GB" sz="2300" i="1">
                                            <a:latin typeface="Cambria Math" panose="02040503050406030204" pitchFamily="18" charset="0"/>
                                          </a:rPr>
                                          <m:t>𝐺𝐷𝑃𝑔</m:t>
                                        </m:r>
                                      </m:e>
                                      <m:sub>
                                        <m:r>
                                          <a:rPr lang="en-GB" sz="2300" i="1">
                                            <a:latin typeface="Cambria Math" panose="02040503050406030204" pitchFamily="18" charset="0"/>
                                          </a:rPr>
                                          <m:t>𝑖𝑡</m:t>
                                        </m:r>
                                        <m:r>
                                          <a:rPr lang="en-GB" sz="2300" i="1">
                                            <a:latin typeface="Cambria Math" panose="02040503050406030204" pitchFamily="18" charset="0"/>
                                          </a:rPr>
                                          <m:t> </m:t>
                                        </m:r>
                                        <m:r>
                                          <a:rPr lang="en-GB" sz="2300" i="1">
                                            <a:latin typeface="Cambria Math" panose="02040503050406030204" pitchFamily="18" charset="0"/>
                                          </a:rPr>
                                          <m:t>𝑎𝑑𝑗</m:t>
                                        </m:r>
                                      </m:sub>
                                      <m:sup>
                                        <m:r>
                                          <a:rPr lang="en-GB" sz="2300" i="1">
                                            <a:latin typeface="Cambria Math" panose="02040503050406030204" pitchFamily="18" charset="0"/>
                                          </a:rPr>
                                          <m:t>𝑜𝑟𝑡h</m:t>
                                        </m:r>
                                      </m:sup>
                                    </m:sSubSup>
                                  </m:e>
                                </m:nary>
                                <m:r>
                                  <a:rPr lang="en-GB" sz="2300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en-GB" sz="23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23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en-GB" sz="23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GB" sz="2300" i="1">
                                            <a:latin typeface="Cambria Math" panose="02040503050406030204" pitchFamily="18" charset="0"/>
                                          </a:rPr>
                                          <m:t>𝑁</m:t>
                                        </m:r>
                                      </m:e>
                                      <m:sub>
                                        <m:r>
                                          <a:rPr lang="en-GB" sz="2300" i="1">
                                            <a:latin typeface="Cambria Math" panose="02040503050406030204" pitchFamily="18" charset="0"/>
                                          </a:rPr>
                                          <m:t>𝑡𝑟</m:t>
                                        </m:r>
                                      </m:sub>
                                    </m:sSub>
                                  </m:den>
                                </m:f>
                                <m:nary>
                                  <m:naryPr>
                                    <m:chr m:val="∑"/>
                                    <m:limLoc m:val="undOvr"/>
                                    <m:ctrlPr>
                                      <a:rPr lang="en-GB" sz="2300" i="1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a:rPr lang="en-GB" sz="2300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  <m:r>
                                      <a:rPr lang="en-GB" sz="2300" i="1">
                                        <a:latin typeface="Cambria Math" panose="02040503050406030204" pitchFamily="18" charset="0"/>
                                      </a:rPr>
                                      <m:t>=</m:t>
                                    </m:r>
                                    <m:sSub>
                                      <m:sSubPr>
                                        <m:ctrlPr>
                                          <a:rPr lang="en-GB" sz="23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GB" sz="2300" i="1">
                                            <a:latin typeface="Cambria Math" panose="02040503050406030204" pitchFamily="18" charset="0"/>
                                          </a:rPr>
                                          <m:t>𝑁</m:t>
                                        </m:r>
                                      </m:e>
                                      <m:sub>
                                        <m:r>
                                          <a:rPr lang="en-US" sz="2300" b="0" i="1" smtClean="0">
                                            <a:latin typeface="Cambria Math" panose="02040503050406030204" pitchFamily="18" charset="0"/>
                                          </a:rPr>
                                          <m:t>𝑐𝑜</m:t>
                                        </m:r>
                                      </m:sub>
                                    </m:sSub>
                                    <m:r>
                                      <a:rPr lang="en-GB" sz="2300" i="1">
                                        <a:latin typeface="Cambria Math" panose="02040503050406030204" pitchFamily="18" charset="0"/>
                                      </a:rPr>
                                      <m:t>+1</m:t>
                                    </m:r>
                                  </m:sub>
                                  <m:sup>
                                    <m:r>
                                      <a:rPr lang="en-GB" sz="2300" i="1">
                                        <a:latin typeface="Cambria Math" panose="02040503050406030204" pitchFamily="18" charset="0"/>
                                      </a:rPr>
                                      <m:t>𝑁</m:t>
                                    </m:r>
                                  </m:sup>
                                  <m:e>
                                    <m:sSubSup>
                                      <m:sSubSupPr>
                                        <m:ctrlPr>
                                          <a:rPr lang="en-GB" sz="23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n-GB" sz="2300" i="1">
                                            <a:latin typeface="Cambria Math" panose="02040503050406030204" pitchFamily="18" charset="0"/>
                                          </a:rPr>
                                          <m:t>𝐺𝐷𝑃𝑔</m:t>
                                        </m:r>
                                      </m:e>
                                      <m:sub>
                                        <m:r>
                                          <a:rPr lang="en-GB" sz="2300" i="1">
                                            <a:latin typeface="Cambria Math" panose="02040503050406030204" pitchFamily="18" charset="0"/>
                                          </a:rPr>
                                          <m:t>𝑖𝑡</m:t>
                                        </m:r>
                                        <m:r>
                                          <a:rPr lang="en-GB" sz="2300" i="1">
                                            <a:latin typeface="Cambria Math" panose="02040503050406030204" pitchFamily="18" charset="0"/>
                                          </a:rPr>
                                          <m:t> </m:t>
                                        </m:r>
                                        <m:r>
                                          <a:rPr lang="en-GB" sz="2300" i="1">
                                            <a:latin typeface="Cambria Math" panose="02040503050406030204" pitchFamily="18" charset="0"/>
                                          </a:rPr>
                                          <m:t>𝑎𝑑𝑗</m:t>
                                        </m:r>
                                      </m:sub>
                                      <m:sup>
                                        <m:r>
                                          <a:rPr lang="en-GB" sz="2300" i="1">
                                            <a:latin typeface="Cambria Math" panose="02040503050406030204" pitchFamily="18" charset="0"/>
                                          </a:rPr>
                                          <m:t>𝑜𝑟𝑡h</m:t>
                                        </m:r>
                                      </m:sup>
                                    </m:sSubSup>
                                  </m:e>
                                </m:nary>
                                <m:r>
                                  <a:rPr lang="en-GB" sz="2300" i="1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en-GB" sz="23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nary>
                        <m:r>
                          <a:rPr lang="en-GB" sz="2300" i="1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GB" sz="23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300" i="1">
                                <a:latin typeface="Cambria Math" panose="02040503050406030204" pitchFamily="18" charset="0"/>
                              </a:rPr>
                              <m:t>𝜁</m:t>
                            </m:r>
                          </m:e>
                          <m:sup>
                            <m:r>
                              <a:rPr lang="en-GB" sz="23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sSub>
                          <m:sSubPr>
                            <m:ctrlPr>
                              <a:rPr lang="en-GB" sz="23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2300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en-GB" sz="2300" i="1">
                                <a:latin typeface="Cambria Math" panose="02040503050406030204" pitchFamily="18" charset="0"/>
                              </a:rPr>
                              <m:t>𝑝𝑟𝑒</m:t>
                            </m:r>
                          </m:sub>
                        </m:sSub>
                        <m:sSubSup>
                          <m:sSubSupPr>
                            <m:ctrlPr>
                              <a:rPr lang="en-GB" sz="23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d>
                              <m:dPr>
                                <m:begChr m:val="‖"/>
                                <m:endChr m:val="‖"/>
                                <m:ctrlPr>
                                  <a:rPr lang="en-GB" sz="23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GB" sz="2300" i="1">
                                    <a:latin typeface="Cambria Math" panose="02040503050406030204" pitchFamily="18" charset="0"/>
                                  </a:rPr>
                                  <m:t>𝜔</m:t>
                                </m:r>
                              </m:e>
                            </m:d>
                          </m:e>
                          <m:sub>
                            <m:r>
                              <a:rPr lang="en-GB" sz="23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  <m:sup>
                            <m:r>
                              <a:rPr lang="en-GB" sz="23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e>
                    </m:func>
                  </m:oMath>
                </a14:m>
                <a:r>
                  <a:rPr lang="en-GB" sz="2300" dirty="0"/>
                  <a:t>  </a:t>
                </a:r>
              </a:p>
              <a:p>
                <a:pPr marL="0" indent="0">
                  <a:spcAft>
                    <a:spcPts val="1000"/>
                  </a:spcAft>
                  <a:buNone/>
                </a:pPr>
                <a:r>
                  <a:rPr lang="en-GB" sz="2300" dirty="0"/>
                  <a:t>	               where  </a:t>
                </a:r>
                <a14:m>
                  <m:oMath xmlns:m="http://schemas.openxmlformats.org/officeDocument/2006/math">
                    <m:r>
                      <a:rPr lang="en-GB" sz="2300" i="1">
                        <a:latin typeface="Cambria Math" panose="02040503050406030204" pitchFamily="18" charset="0"/>
                      </a:rPr>
                      <m:t>𝛺</m:t>
                    </m:r>
                    <m:r>
                      <a:rPr lang="en-GB" sz="2300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GB" sz="23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300" i="1">
                            <a:latin typeface="Cambria Math" panose="02040503050406030204" pitchFamily="18" charset="0"/>
                          </a:rPr>
                          <m:t>𝜔</m:t>
                        </m:r>
                        <m:r>
                          <a:rPr lang="en-GB" sz="2300" i="1">
                            <a:latin typeface="Cambria Math" panose="02040503050406030204" pitchFamily="18" charset="0"/>
                          </a:rPr>
                          <m:t>∈</m:t>
                        </m:r>
                        <m:sSubSup>
                          <m:sSubSupPr>
                            <m:ctrlPr>
                              <a:rPr lang="en-GB" sz="23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GB" sz="2300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GB" sz="23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</m:sub>
                          <m:sup>
                            <m:r>
                              <a:rPr lang="en-GB" sz="2300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</m:sup>
                        </m:sSubSup>
                        <m:r>
                          <a:rPr lang="en-GB" sz="2300" i="1">
                            <a:latin typeface="Cambria Math" panose="02040503050406030204" pitchFamily="18" charset="0"/>
                          </a:rPr>
                          <m:t>:</m:t>
                        </m:r>
                        <m:nary>
                          <m:naryPr>
                            <m:chr m:val="∑"/>
                            <m:limLoc m:val="undOvr"/>
                            <m:ctrlPr>
                              <a:rPr lang="en-GB" sz="23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en-GB" sz="23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GB" sz="2300" i="1"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sSub>
                              <m:sSubPr>
                                <m:ctrlPr>
                                  <a:rPr lang="en-GB" sz="230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GB" sz="2300" i="1">
                                    <a:latin typeface="Cambria Math" panose="02040503050406030204" pitchFamily="18" charset="0"/>
                                  </a:rPr>
                                  <m:t>𝑁</m:t>
                                </m:r>
                              </m:e>
                              <m:sub>
                                <m:r>
                                  <a:rPr lang="en-US" sz="2300" b="0" i="1" smtClean="0">
                                    <a:latin typeface="Cambria Math" panose="02040503050406030204" pitchFamily="18" charset="0"/>
                                  </a:rPr>
                                  <m:t>𝑐𝑜</m:t>
                                </m:r>
                              </m:sub>
                            </m:sSub>
                          </m:sup>
                          <m:e>
                            <m:sSub>
                              <m:sSubPr>
                                <m:ctrlPr>
                                  <a:rPr lang="en-GB" sz="23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GB" sz="2300" i="1">
                                    <a:latin typeface="Cambria Math" panose="02040503050406030204" pitchFamily="18" charset="0"/>
                                  </a:rPr>
                                  <m:t>𝜔</m:t>
                                </m:r>
                              </m:e>
                              <m:sub>
                                <m:r>
                                  <a:rPr lang="en-GB" sz="23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GB" sz="2300" i="1">
                                <a:latin typeface="Cambria Math" panose="02040503050406030204" pitchFamily="18" charset="0"/>
                              </a:rPr>
                              <m:t>=1,</m:t>
                            </m:r>
                            <m:sSub>
                              <m:sSubPr>
                                <m:ctrlPr>
                                  <a:rPr lang="en-GB" sz="23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GB" sz="2300" i="1">
                                    <a:latin typeface="Cambria Math" panose="02040503050406030204" pitchFamily="18" charset="0"/>
                                  </a:rPr>
                                  <m:t>𝜔</m:t>
                                </m:r>
                              </m:e>
                              <m:sub>
                                <m:r>
                                  <a:rPr lang="en-GB" sz="23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GB" sz="2300" i="1">
                                <a:latin typeface="Cambria Math" panose="02040503050406030204" pitchFamily="18" charset="0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en-GB" sz="23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23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en-GB" sz="23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2300" i="1">
                                        <a:latin typeface="Cambria Math" panose="02040503050406030204" pitchFamily="18" charset="0"/>
                                      </a:rPr>
                                      <m:t>𝑁</m:t>
                                    </m:r>
                                  </m:e>
                                  <m:sub>
                                    <m:r>
                                      <a:rPr lang="en-GB" sz="2300" i="1">
                                        <a:latin typeface="Cambria Math" panose="02040503050406030204" pitchFamily="18" charset="0"/>
                                      </a:rPr>
                                      <m:t>𝑡𝑟</m:t>
                                    </m:r>
                                  </m:sub>
                                </m:sSub>
                              </m:den>
                            </m:f>
                            <m:r>
                              <a:rPr lang="en-GB" sz="23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GB" sz="2300" i="1">
                                <a:latin typeface="Cambria Math" panose="02040503050406030204" pitchFamily="18" charset="0"/>
                              </a:rPr>
                              <m:t>𝑓𝑜𝑟</m:t>
                            </m:r>
                            <m:r>
                              <a:rPr lang="en-GB" sz="23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GB" sz="23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GB" sz="2300" i="1">
                                <a:latin typeface="Cambria Math" panose="02040503050406030204" pitchFamily="18" charset="0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en-GB" sz="23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GB" sz="2300" i="1">
                                    <a:latin typeface="Cambria Math" panose="02040503050406030204" pitchFamily="18" charset="0"/>
                                  </a:rPr>
                                  <m:t>𝑁</m:t>
                                </m:r>
                              </m:e>
                              <m:sub>
                                <m:r>
                                  <a:rPr lang="en-US" sz="2300" b="0" i="1" smtClean="0">
                                    <a:latin typeface="Cambria Math" panose="02040503050406030204" pitchFamily="18" charset="0"/>
                                  </a:rPr>
                                  <m:t>𝑐𝑜</m:t>
                                </m:r>
                              </m:sub>
                            </m:sSub>
                            <m:r>
                              <a:rPr lang="en-GB" sz="2300" i="1">
                                <a:latin typeface="Cambria Math" panose="02040503050406030204" pitchFamily="18" charset="0"/>
                              </a:rPr>
                              <m:t>+1,…, </m:t>
                            </m:r>
                            <m:r>
                              <a:rPr lang="en-GB" sz="2300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</m:nary>
                      </m:e>
                    </m:d>
                  </m:oMath>
                </a14:m>
                <a:r>
                  <a:rPr lang="en-GB" sz="2300" dirty="0"/>
                  <a:t> and	       </a:t>
                </a:r>
              </a:p>
              <a:p>
                <a:pPr marL="914400" lvl="2" indent="0">
                  <a:spcAft>
                    <a:spcPts val="1000"/>
                  </a:spcAft>
                  <a:buNone/>
                </a:pPr>
                <a:r>
                  <a:rPr lang="en-GB" sz="2300" dirty="0"/>
                  <a:t>                           </a:t>
                </a:r>
                <a14:m>
                  <m:oMath xmlns:m="http://schemas.openxmlformats.org/officeDocument/2006/math">
                    <m:r>
                      <a:rPr lang="en-GB" sz="2300" i="1">
                        <a:latin typeface="Cambria Math" panose="02040503050406030204" pitchFamily="18" charset="0"/>
                      </a:rPr>
                      <m:t>𝜁</m:t>
                    </m:r>
                  </m:oMath>
                </a14:m>
                <a:r>
                  <a:rPr lang="en-GB" sz="2300" dirty="0"/>
                  <a:t> - </a:t>
                </a:r>
                <a:r>
                  <a:rPr lang="en-GB" sz="2300" dirty="0" err="1"/>
                  <a:t>regulatization</a:t>
                </a:r>
                <a:r>
                  <a:rPr lang="en-GB" sz="2300" dirty="0"/>
                  <a:t> parameter	</a:t>
                </a:r>
                <a:r>
                  <a:rPr lang="en-GB" sz="2600" dirty="0"/>
                  <a:t>				</a:t>
                </a:r>
              </a:p>
              <a:p>
                <a:pPr marL="969963" lvl="3" indent="-252413">
                  <a:lnSpc>
                    <a:spcPct val="120000"/>
                  </a:lnSpc>
                  <a:spcBef>
                    <a:spcPts val="1800"/>
                  </a:spcBef>
                  <a:spcAft>
                    <a:spcPts val="600"/>
                  </a:spcAft>
                  <a:buClr>
                    <a:srgbClr val="0070C0"/>
                  </a:buClr>
                  <a:buSzPct val="70000"/>
                  <a:buFont typeface="Wingdings" panose="05000000000000000000" pitchFamily="2" charset="2"/>
                  <a:buChar char="Ø"/>
                </a:pPr>
                <a:r>
                  <a:rPr lang="en-US" sz="2800" dirty="0"/>
                  <a:t>Weight the GDP growth data and estimate the impact of Schengen Area membership </a:t>
                </a:r>
                <a:endParaRPr lang="en-US" altLang="en-US" sz="1300" dirty="0"/>
              </a:p>
              <a:p>
                <a:pPr marL="0" indent="0">
                  <a:buNone/>
                </a:pPr>
                <a:r>
                  <a:rPr lang="en-GB" sz="2300" dirty="0"/>
                  <a:t>	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GB" sz="23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GB" sz="2300" i="1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</m:acc>
                    <m:r>
                      <a:rPr lang="en-GB" sz="2300" i="1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GB" sz="23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GB" sz="2300" i="1">
                            <a:latin typeface="Cambria Math" panose="02040503050406030204" pitchFamily="18" charset="0"/>
                          </a:rPr>
                          <m:t>𝑎𝑟𝑔𝑚𝑖𝑛</m:t>
                        </m:r>
                      </m:fName>
                      <m:e>
                        <m:r>
                          <a:rPr lang="en-GB" sz="2300" i="1">
                            <a:latin typeface="Cambria Math" panose="02040503050406030204" pitchFamily="18" charset="0"/>
                          </a:rPr>
                          <m:t>{</m:t>
                        </m:r>
                        <m:nary>
                          <m:naryPr>
                            <m:chr m:val="∑"/>
                            <m:limLoc m:val="undOvr"/>
                            <m:ctrlPr>
                              <a:rPr lang="en-GB" sz="23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en-GB" sz="23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GB" sz="2300" i="1"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en-GB" sz="2300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</m:sup>
                          <m:e>
                            <m:nary>
                              <m:naryPr>
                                <m:chr m:val="∑"/>
                                <m:limLoc m:val="undOvr"/>
                                <m:ctrlPr>
                                  <a:rPr lang="en-GB" sz="2300" i="1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a:rPr lang="en-GB" sz="23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GB" sz="2300" i="1"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</m:sub>
                              <m:sup>
                                <m:r>
                                  <a:rPr lang="en-GB" sz="2300" i="1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sup>
                              <m:e>
                                <m:sSup>
                                  <m:sSupPr>
                                    <m:ctrlPr>
                                      <a:rPr lang="en-GB" sz="23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GB" sz="23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sSubSup>
                                          <m:sSubSupPr>
                                            <m:ctrlPr>
                                              <a:rPr lang="en-GB" sz="23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SupPr>
                                          <m:e>
                                            <m:r>
                                              <a:rPr lang="en-GB" sz="2300" i="1">
                                                <a:latin typeface="Cambria Math" panose="02040503050406030204" pitchFamily="18" charset="0"/>
                                              </a:rPr>
                                              <m:t>𝐺𝐷𝑃𝑔</m:t>
                                            </m:r>
                                          </m:e>
                                          <m:sub>
                                            <m:r>
                                              <a:rPr lang="en-GB" sz="2300" i="1">
                                                <a:latin typeface="Cambria Math" panose="02040503050406030204" pitchFamily="18" charset="0"/>
                                              </a:rPr>
                                              <m:t>𝑖𝑡</m:t>
                                            </m:r>
                                            <m:r>
                                              <a:rPr lang="en-GB" sz="2300" i="1">
                                                <a:latin typeface="Cambria Math" panose="02040503050406030204" pitchFamily="18" charset="0"/>
                                              </a:rPr>
                                              <m:t> </m:t>
                                            </m:r>
                                            <m:r>
                                              <a:rPr lang="en-GB" sz="2300" i="1">
                                                <a:latin typeface="Cambria Math" panose="02040503050406030204" pitchFamily="18" charset="0"/>
                                              </a:rPr>
                                              <m:t>𝑎𝑑𝑗</m:t>
                                            </m:r>
                                          </m:sub>
                                          <m:sup>
                                            <m:r>
                                              <a:rPr lang="en-GB" sz="2300" i="1">
                                                <a:latin typeface="Cambria Math" panose="02040503050406030204" pitchFamily="18" charset="0"/>
                                              </a:rPr>
                                              <m:t>𝑜𝑟𝑡h</m:t>
                                            </m:r>
                                          </m:sup>
                                        </m:sSubSup>
                                        <m:r>
                                          <a:rPr lang="en-GB" sz="2300" i="1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en-GB" sz="2300" i="1">
                                            <a:latin typeface="Cambria Math" panose="02040503050406030204" pitchFamily="18" charset="0"/>
                                          </a:rPr>
                                          <m:t>𝛽</m:t>
                                        </m:r>
                                        <m:sSub>
                                          <m:sSubPr>
                                            <m:ctrlPr>
                                              <a:rPr lang="en-GB" sz="23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GB" sz="2300" i="1">
                                                <a:latin typeface="Cambria Math" panose="02040503050406030204" pitchFamily="18" charset="0"/>
                                              </a:rPr>
                                              <m:t>∗</m:t>
                                            </m:r>
                                            <m:sSub>
                                              <m:sSubPr>
                                                <m:ctrlPr>
                                                  <a:rPr lang="en-GB" sz="2300" i="1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sSub>
                                                  <m:sSubPr>
                                                    <m:ctrlPr>
                                                      <a:rPr lang="en-GB" sz="2300" i="1"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Pr>
                                                  <m:e>
                                                    <m:r>
                                                      <a:rPr lang="en-GB" sz="2300" i="1">
                                                        <a:latin typeface="Cambria Math" panose="02040503050406030204" pitchFamily="18" charset="0"/>
                                                      </a:rPr>
                                                      <m:t>𝐷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lang="en-GB" sz="2300" i="1">
                                                        <a:latin typeface="Cambria Math" panose="02040503050406030204" pitchFamily="18" charset="0"/>
                                                      </a:rPr>
                                                      <m:t>𝐸𝑈</m:t>
                                                    </m:r>
                                                  </m:sub>
                                                </m:sSub>
                                              </m:e>
                                              <m:sub>
                                                <m:r>
                                                  <a:rPr lang="en-GB" sz="2300" i="1">
                                                    <a:latin typeface="Cambria Math" panose="02040503050406030204" pitchFamily="18" charset="0"/>
                                                  </a:rPr>
                                                  <m:t>𝑖𝑡</m:t>
                                                </m:r>
                                              </m:sub>
                                            </m:sSub>
                                            <m:r>
                                              <a:rPr lang="en-GB" sz="2300" i="1">
                                                <a:latin typeface="Cambria Math" panose="02040503050406030204" pitchFamily="18" charset="0"/>
                                              </a:rPr>
                                              <m:t>∗</m:t>
                                            </m:r>
                                            <m:sSub>
                                              <m:sSubPr>
                                                <m:ctrlPr>
                                                  <a:rPr lang="en-GB" sz="2300" i="1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GB" sz="2300" i="1">
                                                    <a:latin typeface="Cambria Math" panose="02040503050406030204" pitchFamily="18" charset="0"/>
                                                  </a:rPr>
                                                  <m:t>𝐷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GB" sz="2300" i="1">
                                                    <a:latin typeface="Cambria Math" panose="02040503050406030204" pitchFamily="18" charset="0"/>
                                                  </a:rPr>
                                                  <m:t>𝑆𝑐h𝑒𝑛𝑔𝑒𝑛</m:t>
                                                </m:r>
                                              </m:sub>
                                            </m:sSub>
                                          </m:e>
                                          <m:sub>
                                            <m:r>
                                              <a:rPr lang="en-GB" sz="2300" i="1">
                                                <a:latin typeface="Cambria Math" panose="02040503050406030204" pitchFamily="18" charset="0"/>
                                              </a:rPr>
                                              <m:t>𝑖𝑡</m:t>
                                            </m:r>
                                          </m:sub>
                                        </m:sSub>
                                        <m:r>
                                          <a:rPr lang="en-GB" sz="2300" i="1">
                                            <a:latin typeface="Cambria Math" panose="02040503050406030204" pitchFamily="18" charset="0"/>
                                          </a:rPr>
                                          <m:t>∗(1−</m:t>
                                        </m:r>
                                        <m:sSub>
                                          <m:sSubPr>
                                            <m:ctrlPr>
                                              <a:rPr lang="en-GB" sz="23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sSub>
                                              <m:sSubPr>
                                                <m:ctrlPr>
                                                  <a:rPr lang="en-GB" sz="2300" i="1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GB" sz="2300" i="1">
                                                    <a:latin typeface="Cambria Math" panose="02040503050406030204" pitchFamily="18" charset="0"/>
                                                  </a:rPr>
                                                  <m:t>𝐷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GB" sz="2300" i="1">
                                                    <a:latin typeface="Cambria Math" panose="02040503050406030204" pitchFamily="18" charset="0"/>
                                                  </a:rPr>
                                                  <m:t>𝐸𝑢𝑟𝑜𝐴𝑟𝑒𝑎</m:t>
                                                </m:r>
                                              </m:sub>
                                            </m:sSub>
                                          </m:e>
                                          <m:sub>
                                            <m:r>
                                              <a:rPr lang="en-GB" sz="2300" i="1">
                                                <a:latin typeface="Cambria Math" panose="02040503050406030204" pitchFamily="18" charset="0"/>
                                              </a:rPr>
                                              <m:t>𝑖𝑡</m:t>
                                            </m:r>
                                          </m:sub>
                                        </m:sSub>
                                        <m:r>
                                          <a:rPr lang="en-GB" sz="2300" i="1">
                                            <a:latin typeface="Cambria Math" panose="02040503050406030204" pitchFamily="18" charset="0"/>
                                          </a:rPr>
                                          <m:t>)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GB" sz="23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nary>
                          </m:e>
                        </m:nary>
                        <m:sSup>
                          <m:sSupPr>
                            <m:ctrlPr>
                              <a:rPr lang="en-GB" sz="23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300" i="1">
                                <a:latin typeface="Cambria Math" panose="02040503050406030204" pitchFamily="18" charset="0"/>
                              </a:rPr>
                              <m:t>𝜔</m:t>
                            </m:r>
                          </m:e>
                          <m:sup>
                            <m:r>
                              <a:rPr lang="en-GB" sz="2300" i="1">
                                <a:latin typeface="Cambria Math" panose="02040503050406030204" pitchFamily="18" charset="0"/>
                              </a:rPr>
                              <m:t>𝑠𝑑𝑖𝑑</m:t>
                            </m:r>
                          </m:sup>
                        </m:sSup>
                        <m:r>
                          <a:rPr lang="en-GB" sz="2300" i="1">
                            <a:latin typeface="Cambria Math" panose="02040503050406030204" pitchFamily="18" charset="0"/>
                          </a:rPr>
                          <m:t>}</m:t>
                        </m:r>
                      </m:e>
                    </m:func>
                  </m:oMath>
                </a14:m>
                <a:r>
                  <a:rPr lang="en-GB" sz="2300" dirty="0"/>
                  <a:t>           </a:t>
                </a:r>
              </a:p>
              <a:p>
                <a:endParaRPr lang="en-US" altLang="en-US" dirty="0"/>
              </a:p>
            </p:txBody>
          </p:sp>
        </mc:Choice>
        <mc:Fallback xmlns="">
          <p:sp>
            <p:nvSpPr>
              <p:cNvPr id="8195" name="Content Placeholder 2">
                <a:extLst>
                  <a:ext uri="{FF2B5EF4-FFF2-40B4-BE49-F238E27FC236}">
                    <a16:creationId xmlns:a16="http://schemas.microsoft.com/office/drawing/2014/main" id="{AF362EEB-9662-5BDE-A840-DCC2E60CF63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699051" y="1751903"/>
                <a:ext cx="11128513" cy="4876461"/>
              </a:xfrm>
              <a:blipFill>
                <a:blip r:embed="rId3"/>
                <a:stretch>
                  <a:fillRect l="-548" t="-25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D498491-52B7-C064-8BD3-EF1267079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1BD1A-D5B7-43A9-B6DE-30D9E5A322E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8281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F6B5E8-F0D6-9043-E994-A863DB4547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68C4DC7F-C80F-B10B-712D-81CA2BD4B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0384" y="586871"/>
            <a:ext cx="9412356" cy="857251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5000" dirty="0">
                <a:solidFill>
                  <a:srgbClr val="0039A6"/>
                </a:solidFill>
              </a:rPr>
              <a:t>7. Model (cont.)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708D63A6-42B0-39FC-2804-D7D71D3EE6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9051" y="1652155"/>
            <a:ext cx="11128513" cy="4976209"/>
          </a:xfrm>
        </p:spPr>
        <p:txBody>
          <a:bodyPr>
            <a:normAutofit fontScale="92500" lnSpcReduction="20000"/>
          </a:bodyPr>
          <a:lstStyle/>
          <a:p>
            <a:pPr marL="363538" indent="-363538">
              <a:lnSpc>
                <a:spcPct val="120000"/>
              </a:lnSpc>
              <a:spcAft>
                <a:spcPts val="600"/>
              </a:spcAft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US" altLang="en-US" dirty="0">
                <a:solidFill>
                  <a:srgbClr val="6D6E71"/>
                </a:solidFill>
              </a:rPr>
              <a:t>The model compares GDP growth in the CEE countries, before and after joining the Schengen Area, controlled for other growth determinants</a:t>
            </a:r>
          </a:p>
          <a:p>
            <a:pPr marL="363538" indent="-363538">
              <a:lnSpc>
                <a:spcPct val="120000"/>
              </a:lnSpc>
              <a:spcAft>
                <a:spcPts val="600"/>
              </a:spcAft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US" altLang="en-US" dirty="0">
                <a:solidFill>
                  <a:srgbClr val="6D6E71"/>
                </a:solidFill>
              </a:rPr>
              <a:t>The parallel trend assumption creates counterfactual scenario for “treated” countries (if they hadn’t acceded to the Schengen Area)</a:t>
            </a:r>
          </a:p>
          <a:p>
            <a:pPr marL="363538" indent="-363538">
              <a:lnSpc>
                <a:spcPct val="120000"/>
              </a:lnSpc>
              <a:spcAft>
                <a:spcPts val="600"/>
              </a:spcAft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US" altLang="en-US" dirty="0">
                <a:solidFill>
                  <a:srgbClr val="6D6E71"/>
                </a:solidFill>
              </a:rPr>
              <a:t>The effect of Schengen Area membership represents the deviation of GDP growth in the “treated” countries from the constructed parallel trend in the “control” countries</a:t>
            </a:r>
          </a:p>
          <a:p>
            <a:pPr marL="363538" indent="-363538">
              <a:lnSpc>
                <a:spcPct val="120000"/>
              </a:lnSpc>
              <a:spcAft>
                <a:spcPts val="600"/>
              </a:spcAft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US" altLang="en-US" dirty="0">
                <a:solidFill>
                  <a:srgbClr val="6D6E71"/>
                </a:solidFill>
              </a:rPr>
              <a:t>This is not a forecasting model; the model assumes that the estimated additional GDP growth in the CEE countries that joined the Schengen Area in 2007 will occur in the new Schengen Area members as well</a:t>
            </a:r>
          </a:p>
          <a:p>
            <a:pPr>
              <a:spcAft>
                <a:spcPts val="1800"/>
              </a:spcAft>
            </a:pPr>
            <a:endParaRPr lang="en-US" altLang="en-US" sz="3000" dirty="0">
              <a:solidFill>
                <a:srgbClr val="6D6E71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C810BF0-419A-F900-0EE7-E1716219C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1BD1A-D5B7-43A9-B6DE-30D9E5A322E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013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22F536-E14E-3A22-88D6-CB3E089002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38025F28-1F0D-355B-D11C-9DCB83C432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4489" y="470928"/>
            <a:ext cx="10232954" cy="857251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5000" dirty="0">
                <a:solidFill>
                  <a:srgbClr val="0039A6"/>
                </a:solidFill>
              </a:rPr>
              <a:t>8. Results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6F8F04-0CB1-F061-93C6-D1B5CC3CB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1BD1A-D5B7-43A9-B6DE-30D9E5A322EA}" type="slidenum">
              <a:rPr lang="en-US" smtClean="0"/>
              <a:t>15</a:t>
            </a:fld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6D9E3C3-769B-E6EB-00FB-9E9453FFAE2E}"/>
              </a:ext>
            </a:extLst>
          </p:cNvPr>
          <p:cNvSpPr txBox="1"/>
          <p:nvPr/>
        </p:nvSpPr>
        <p:spPr>
          <a:xfrm>
            <a:off x="334618" y="6261913"/>
            <a:ext cx="32467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Source: Authors’ calculations.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FD8CD14-DA03-F490-E1B1-3EEC4061CD4F}"/>
              </a:ext>
            </a:extLst>
          </p:cNvPr>
          <p:cNvSpPr txBox="1"/>
          <p:nvPr/>
        </p:nvSpPr>
        <p:spPr>
          <a:xfrm>
            <a:off x="334618" y="1576160"/>
            <a:ext cx="48246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Impact of Schengen Area membership on GDP growth in the CEE countries (annualized data)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7CDD98C-D138-D2BE-1451-A08B0FE29B55}"/>
              </a:ext>
            </a:extLst>
          </p:cNvPr>
          <p:cNvSpPr txBox="1"/>
          <p:nvPr/>
        </p:nvSpPr>
        <p:spPr>
          <a:xfrm>
            <a:off x="5464865" y="1576160"/>
            <a:ext cx="6291470" cy="5093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3538" indent="-363538" defTabSz="914400">
              <a:spcBef>
                <a:spcPts val="1000"/>
              </a:spcBef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GB" sz="2500" dirty="0"/>
              <a:t>Schengen Area membership added, on average, 0.24 percent to the real GDP growth each year in the CEE countries, controlled for euro currency adoption</a:t>
            </a:r>
          </a:p>
          <a:p>
            <a:pPr marL="363538" indent="-363538" defTabSz="914400">
              <a:spcBef>
                <a:spcPts val="1000"/>
              </a:spcBef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GB" sz="2500" dirty="0"/>
              <a:t>The benefits can be even larger if CEE countries improve their integration in the European value chains and develop adequate infrastructure</a:t>
            </a:r>
          </a:p>
          <a:p>
            <a:pPr marL="363538" indent="-363538" defTabSz="914400">
              <a:spcBef>
                <a:spcPts val="1000"/>
              </a:spcBef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GB" sz="2500" dirty="0"/>
              <a:t>During economic turmoil, participating in the Schengen Area enhances resilience and supports economic recovery </a:t>
            </a:r>
          </a:p>
          <a:p>
            <a:pPr marL="363538" indent="-363538" defTabSz="914400">
              <a:spcBef>
                <a:spcPts val="1000"/>
              </a:spcBef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endParaRPr lang="en-GB" sz="25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5AE6E63-576E-25FF-8AC3-22051753B4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865" y="2222492"/>
            <a:ext cx="5334000" cy="4039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7640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CE5CFB-24A8-1BFD-5BA0-52C1231E56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877B2101-166A-DFDF-F0C6-FB95851358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9591" y="470928"/>
            <a:ext cx="10147852" cy="857251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5000" dirty="0">
                <a:solidFill>
                  <a:srgbClr val="0039A6"/>
                </a:solidFill>
              </a:rPr>
              <a:t>8. Results (cont.)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0A30B81-C62A-08C1-3E70-EF766C675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1BD1A-D5B7-43A9-B6DE-30D9E5A322EA}" type="slidenum">
              <a:rPr lang="en-US" smtClean="0"/>
              <a:t>16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9D460A0-07B9-E0A9-4144-26D643FEA590}"/>
              </a:ext>
            </a:extLst>
          </p:cNvPr>
          <p:cNvSpPr txBox="1"/>
          <p:nvPr/>
        </p:nvSpPr>
        <p:spPr>
          <a:xfrm>
            <a:off x="485775" y="1502688"/>
            <a:ext cx="11214389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3538" indent="-363538" defTabSz="914400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US" sz="2600" dirty="0">
                <a:solidFill>
                  <a:srgbClr val="6D6E71"/>
                </a:solidFill>
              </a:rPr>
              <a:t>Although the methodology controls for country heterogeneity, the estimated impact of Schengen Area membership on GDP growth exhibits certain variation, between -0.04% and 0.48% annually</a:t>
            </a:r>
          </a:p>
          <a:p>
            <a:pPr marL="363538" indent="-363538" defTabSz="914400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US" sz="2600" dirty="0">
                <a:solidFill>
                  <a:srgbClr val="6D6E71"/>
                </a:solidFill>
              </a:rPr>
              <a:t>The estimated interval of additional GDP growth could be explained by the different dates when CEE countries adopted the euro currency</a:t>
            </a:r>
          </a:p>
          <a:p>
            <a:pPr marL="363538" indent="-363538" defTabSz="914400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US" sz="2600" dirty="0">
                <a:solidFill>
                  <a:srgbClr val="6D6E71"/>
                </a:solidFill>
              </a:rPr>
              <a:t>Controlling the results for Euro Area membership determined variation in the number of CEE countries considered for each period </a:t>
            </a:r>
          </a:p>
          <a:p>
            <a:pPr marL="363538" indent="-363538" defTabSz="914400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US" sz="2600" dirty="0">
                <a:solidFill>
                  <a:srgbClr val="6D6E71"/>
                </a:solidFill>
              </a:rPr>
              <a:t>The CEE countries may experience higher growth rates than the median estimated impact if they succeed to deepen their EU integration and to scale up trade</a:t>
            </a:r>
            <a:endParaRPr lang="en-GB" sz="2600" dirty="0">
              <a:solidFill>
                <a:srgbClr val="6D6E7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8110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31D822-6F32-5DD2-20CB-7DF7867304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5313A0EA-F80F-6C7A-98A9-FE516DE32D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9591" y="470928"/>
            <a:ext cx="10147852" cy="857251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5000" dirty="0">
                <a:solidFill>
                  <a:srgbClr val="0039A6"/>
                </a:solidFill>
              </a:rPr>
              <a:t>8. Results (cont.)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2E8B54A-04E2-82C6-F70B-A789FCDBB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1BD1A-D5B7-43A9-B6DE-30D9E5A322EA}" type="slidenum">
              <a:rPr lang="en-US" smtClean="0"/>
              <a:t>17</a:t>
            </a:fld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1E83627-E777-B29C-96F0-385A4F3679DF}"/>
              </a:ext>
            </a:extLst>
          </p:cNvPr>
          <p:cNvSpPr txBox="1"/>
          <p:nvPr/>
        </p:nvSpPr>
        <p:spPr>
          <a:xfrm>
            <a:off x="334618" y="6349906"/>
            <a:ext cx="32467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Source: Authors’ calculations.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9129F74-8875-8F88-E8C3-99CB39C4619B}"/>
              </a:ext>
            </a:extLst>
          </p:cNvPr>
          <p:cNvSpPr txBox="1"/>
          <p:nvPr/>
        </p:nvSpPr>
        <p:spPr>
          <a:xfrm>
            <a:off x="441710" y="1651344"/>
            <a:ext cx="48246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Impact of Schengen Area membership on GDP growth in the CEE countries (annualized data)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A0DB2D5-5EE2-BF77-FA07-C77A88D77FE9}"/>
              </a:ext>
            </a:extLst>
          </p:cNvPr>
          <p:cNvSpPr txBox="1"/>
          <p:nvPr/>
        </p:nvSpPr>
        <p:spPr>
          <a:xfrm>
            <a:off x="5414341" y="1769165"/>
            <a:ext cx="6392517" cy="45807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3538" indent="-363538" defTabSz="914400">
              <a:spcBef>
                <a:spcPts val="1000"/>
              </a:spcBef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GB" sz="2500" dirty="0"/>
              <a:t>On average, the global financial crisis and the euro debt crisis (2009-2010) were more costly for the CEE countries outside the Schengen Area, in terms of GDP growth</a:t>
            </a:r>
          </a:p>
          <a:p>
            <a:pPr marL="363538" indent="-363538" defTabSz="914400">
              <a:spcBef>
                <a:spcPts val="1000"/>
              </a:spcBef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US" sz="2500" dirty="0"/>
              <a:t>The mobility restrictions imposed during pandemic temporarily cancelled almost all the benefits of Schengen Area membership</a:t>
            </a:r>
          </a:p>
          <a:p>
            <a:pPr marL="363538" indent="-363538" defTabSz="914400">
              <a:spcBef>
                <a:spcPts val="1000"/>
              </a:spcBef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US" sz="2500" dirty="0"/>
              <a:t>The onset of the war in Ukraine triggered a severe inflationary shock in the region, which was only marginally mitigated by the Schengen Area’s cost efficiencies</a:t>
            </a:r>
            <a:endParaRPr lang="en-GB" sz="2500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95C07C9D-6A60-6B45-2BEF-C147C7A4FF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7036" y="2297675"/>
            <a:ext cx="5334000" cy="4118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76114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9F13E0-72E6-1810-E4D2-5677655B2E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8A7D9973-7913-C72E-8B06-8AD37DAFA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243" y="557054"/>
            <a:ext cx="10959548" cy="857251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5000" dirty="0">
                <a:solidFill>
                  <a:srgbClr val="0039A6"/>
                </a:solidFill>
              </a:rPr>
              <a:t>9. Further integration of the Single Market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FED77B90-DC74-F570-301D-8478C289D7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9052" y="1662451"/>
            <a:ext cx="10793896" cy="4876461"/>
          </a:xfrm>
        </p:spPr>
        <p:txBody>
          <a:bodyPr>
            <a:normAutofit fontScale="85000" lnSpcReduction="20000"/>
          </a:bodyPr>
          <a:lstStyle/>
          <a:p>
            <a:pPr marL="363538" indent="-363538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US" altLang="en-US" dirty="0">
                <a:solidFill>
                  <a:srgbClr val="6D6E71"/>
                </a:solidFill>
              </a:rPr>
              <a:t>Enrico Letta (2024), </a:t>
            </a:r>
            <a:r>
              <a:rPr lang="en-US" altLang="en-US" i="1" dirty="0">
                <a:solidFill>
                  <a:srgbClr val="6D6E71"/>
                </a:solidFill>
              </a:rPr>
              <a:t>Much more than a market</a:t>
            </a:r>
          </a:p>
          <a:p>
            <a:pPr lvl="1">
              <a:lnSpc>
                <a:spcPct val="120000"/>
              </a:lnSpc>
              <a:spcAft>
                <a:spcPts val="1200"/>
              </a:spcAft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US" altLang="en-US" sz="2600" dirty="0"/>
              <a:t>Important legal and administrative cross-border obstacles remain in the Single Market and Schengen Area; the barriers hamper people living in border regions to find jobs or provide services in </a:t>
            </a:r>
            <a:r>
              <a:rPr lang="en-US" altLang="en-US" sz="2600" dirty="0" err="1"/>
              <a:t>neighbouring</a:t>
            </a:r>
            <a:r>
              <a:rPr lang="en-US" altLang="en-US" sz="2600" dirty="0"/>
              <a:t> regions</a:t>
            </a:r>
          </a:p>
          <a:p>
            <a:pPr marL="363538" indent="-363538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US" altLang="en-US" dirty="0">
                <a:solidFill>
                  <a:srgbClr val="6D6E71"/>
                </a:solidFill>
              </a:rPr>
              <a:t>IMF (2024), </a:t>
            </a:r>
            <a:r>
              <a:rPr lang="en-US" altLang="en-US" i="1" dirty="0">
                <a:solidFill>
                  <a:srgbClr val="6D6E71"/>
                </a:solidFill>
              </a:rPr>
              <a:t>Regional Economic Outlook – Europe</a:t>
            </a:r>
          </a:p>
          <a:p>
            <a:pPr lvl="1">
              <a:lnSpc>
                <a:spcPct val="120000"/>
              </a:lnSpc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US" altLang="en-US" sz="2600" dirty="0"/>
              <a:t>As of 2020, the trade barriers and the barriers to enter markets within the EU were equivalent to 44% tariffs on manufacturing sector (compared with 15% in US) and to 110% tariffs on services sectors</a:t>
            </a:r>
          </a:p>
          <a:p>
            <a:pPr lvl="1">
              <a:lnSpc>
                <a:spcPct val="120000"/>
              </a:lnSpc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US" altLang="en-US" sz="2600" dirty="0"/>
              <a:t>Emerging European countries reduced the pace of reforms post-2004 EU accession, affecting convergence</a:t>
            </a:r>
          </a:p>
          <a:p>
            <a:pPr lvl="1">
              <a:lnSpc>
                <a:spcPct val="120000"/>
              </a:lnSpc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US" altLang="en-US" sz="2600" dirty="0"/>
              <a:t>European regions better integrated through value chains and transport networks benefited more form trade</a:t>
            </a:r>
          </a:p>
          <a:p>
            <a:endParaRPr lang="en-US" altLang="en-US" sz="3000" dirty="0">
              <a:solidFill>
                <a:srgbClr val="6D6E71"/>
              </a:solidFill>
            </a:endParaRPr>
          </a:p>
          <a:p>
            <a:endParaRPr lang="en-US" alt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1FCF0BE-2219-EF96-B788-2E8598975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1BD1A-D5B7-43A9-B6DE-30D9E5A322EA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6660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E08606-25D1-F612-5F09-E624937A67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1624E4C7-C081-C7D3-6720-4583C2EDE7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0384" y="586871"/>
            <a:ext cx="9412356" cy="857251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5000" dirty="0">
                <a:solidFill>
                  <a:srgbClr val="0039A6"/>
                </a:solidFill>
              </a:rPr>
              <a:t>10. Conclusions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91900FEF-BD46-459C-BD22-E29BDE8CA7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9052" y="1751903"/>
            <a:ext cx="10793896" cy="4876461"/>
          </a:xfrm>
        </p:spPr>
        <p:txBody>
          <a:bodyPr>
            <a:normAutofit/>
          </a:bodyPr>
          <a:lstStyle/>
          <a:p>
            <a:pPr marL="363538" indent="-363538">
              <a:lnSpc>
                <a:spcPct val="100000"/>
              </a:lnSpc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US" altLang="en-US" dirty="0">
                <a:solidFill>
                  <a:srgbClr val="6D6E71"/>
                </a:solidFill>
              </a:rPr>
              <a:t>Acceding to the Schengen Area at a later stage, CEE countries are net beneficiaries; according to our estimates, GDP growth rate increased on average by 0.24% each year</a:t>
            </a:r>
          </a:p>
          <a:p>
            <a:pPr marL="363538" indent="-363538">
              <a:lnSpc>
                <a:spcPct val="100000"/>
              </a:lnSpc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GB" dirty="0">
                <a:solidFill>
                  <a:srgbClr val="6D6E71"/>
                </a:solidFill>
              </a:rPr>
              <a:t>The absence of border checks facilitates mobility, encourages trade and investments, stimulates competition and reduces costs</a:t>
            </a:r>
            <a:endParaRPr lang="en-US" altLang="en-US" dirty="0">
              <a:solidFill>
                <a:srgbClr val="6D6E71"/>
              </a:solidFill>
            </a:endParaRPr>
          </a:p>
          <a:p>
            <a:pPr marL="363538" indent="-363538">
              <a:lnSpc>
                <a:spcPct val="100000"/>
              </a:lnSpc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US" altLang="en-US" dirty="0">
                <a:solidFill>
                  <a:srgbClr val="6D6E71"/>
                </a:solidFill>
              </a:rPr>
              <a:t>Participating in the European value chains is even more valuable nowadays, in a global context marked by trade frictions</a:t>
            </a:r>
          </a:p>
          <a:p>
            <a:pPr marL="363538" indent="-363538">
              <a:lnSpc>
                <a:spcPct val="100000"/>
              </a:lnSpc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US" altLang="en-US" dirty="0">
                <a:solidFill>
                  <a:srgbClr val="6D6E71"/>
                </a:solidFill>
              </a:rPr>
              <a:t>The removal of remaining internal barriers will deepen integration in the Schengen Area</a:t>
            </a:r>
            <a:endParaRPr lang="en-US" alt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98188D9-9D82-4E82-1E36-7D664A84F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1BD1A-D5B7-43A9-B6DE-30D9E5A322EA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585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719470" y="534786"/>
            <a:ext cx="9372599" cy="857251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5000" dirty="0">
                <a:solidFill>
                  <a:srgbClr val="0039A6"/>
                </a:solidFill>
              </a:rPr>
              <a:t>1. Context and motivation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27232" y="1593544"/>
            <a:ext cx="11532704" cy="4270352"/>
          </a:xfrm>
        </p:spPr>
        <p:txBody>
          <a:bodyPr>
            <a:noAutofit/>
          </a:bodyPr>
          <a:lstStyle/>
          <a:p>
            <a:pPr marL="363538" indent="-363538">
              <a:lnSpc>
                <a:spcPct val="100000"/>
              </a:lnSpc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6D6E71"/>
                </a:solidFill>
              </a:rPr>
              <a:t>Geopolitical risk has intensified in the EU since 2022, particularly in the countries situated in the vicinity of Ukraine</a:t>
            </a:r>
          </a:p>
          <a:p>
            <a:pPr marL="363538" indent="-363538">
              <a:lnSpc>
                <a:spcPct val="100000"/>
              </a:lnSpc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6D6E71"/>
                </a:solidFill>
              </a:rPr>
              <a:t>Mounting barriers against global trade jeopardize the economic outlook in the EU</a:t>
            </a:r>
          </a:p>
          <a:p>
            <a:pPr marL="363538" indent="-363538">
              <a:lnSpc>
                <a:spcPct val="100000"/>
              </a:lnSpc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6D6E71"/>
                </a:solidFill>
              </a:rPr>
              <a:t>During 2023-2025, the Schengen Area enlarged with three new members from CEE (Croatia, Bulgaria and Romania) </a:t>
            </a:r>
          </a:p>
          <a:p>
            <a:pPr marL="363538" indent="-363538">
              <a:lnSpc>
                <a:spcPct val="100000"/>
              </a:lnSpc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6D6E71"/>
                </a:solidFill>
              </a:rPr>
              <a:t>Cross-border integration and free mobility bring undeniable economic benefits</a:t>
            </a:r>
          </a:p>
          <a:p>
            <a:pPr marL="363538" indent="-363538">
              <a:lnSpc>
                <a:spcPct val="100000"/>
              </a:lnSpc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6D6E71"/>
                </a:solidFill>
              </a:rPr>
              <a:t>Some Schengen Area members introduced temporary border controls in a period when other EU countries made efforts to join the Area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65653FB-6492-0E62-6923-8D8F0DBD8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1BD1A-D5B7-43A9-B6DE-30D9E5A322E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2116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AC2C00-21D1-3884-F2B2-604BADB521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29034357-229E-4903-BC4C-F0A31EAB6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0384" y="586871"/>
            <a:ext cx="9412356" cy="857251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5000" dirty="0">
                <a:solidFill>
                  <a:srgbClr val="0039A6"/>
                </a:solidFill>
              </a:rPr>
              <a:t>References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F9A20B4F-87CF-925C-94F5-75D63E89AE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9052" y="1579419"/>
            <a:ext cx="10793896" cy="5048946"/>
          </a:xfrm>
        </p:spPr>
        <p:txBody>
          <a:bodyPr>
            <a:normAutofit fontScale="92500" lnSpcReduction="20000"/>
          </a:bodyPr>
          <a:lstStyle/>
          <a:p>
            <a:pPr marL="363538" indent="-363538">
              <a:lnSpc>
                <a:spcPct val="110000"/>
              </a:lnSpc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GB" sz="2200" dirty="0"/>
              <a:t>Angrist, J. and Pischke, J.S. (2009). Mostly harmless econometrics: an empiricist's companion, Princeton University Press.</a:t>
            </a:r>
          </a:p>
          <a:p>
            <a:pPr marL="363538" indent="-363538">
              <a:lnSpc>
                <a:spcPct val="110000"/>
              </a:lnSpc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GB" sz="2200" dirty="0"/>
              <a:t>Arkhangelsky, D., Athey, S., Hirshberg, D.A., </a:t>
            </a:r>
            <a:r>
              <a:rPr lang="en-GB" sz="2200" dirty="0" err="1"/>
              <a:t>Imbens</a:t>
            </a:r>
            <a:r>
              <a:rPr lang="en-GB" sz="2200" dirty="0"/>
              <a:t>, G.W. and Wager, S. (2021). Synthetic Difference in Differences, arXiv:1812.09970v4.</a:t>
            </a:r>
          </a:p>
          <a:p>
            <a:pPr marL="363538" indent="-363538">
              <a:lnSpc>
                <a:spcPct val="110000"/>
              </a:lnSpc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GB" sz="2200" dirty="0" err="1"/>
              <a:t>Aussilloux</a:t>
            </a:r>
            <a:r>
              <a:rPr lang="en-GB" sz="2200" dirty="0"/>
              <a:t>, V. and Le Hir, B. (2016). The Economic Cost of Rolling Back Schengen. Paris: France </a:t>
            </a:r>
            <a:r>
              <a:rPr lang="en-GB" sz="2200" dirty="0" err="1"/>
              <a:t>Stratégie</a:t>
            </a:r>
            <a:r>
              <a:rPr lang="en-GB" sz="2200" dirty="0"/>
              <a:t>. </a:t>
            </a:r>
          </a:p>
          <a:p>
            <a:pPr marL="363538" indent="-363538">
              <a:lnSpc>
                <a:spcPct val="110000"/>
              </a:lnSpc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GB" sz="2200" dirty="0"/>
              <a:t>Bai, J. (2009). Panel data models with interactive fixed effects. </a:t>
            </a:r>
            <a:r>
              <a:rPr lang="en-GB" sz="2200" i="1" dirty="0" err="1"/>
              <a:t>Econometrica</a:t>
            </a:r>
            <a:r>
              <a:rPr lang="en-GB" sz="2200" dirty="0"/>
              <a:t>, vol. 77, No. 4 (July 2009), 1229-1279.</a:t>
            </a:r>
          </a:p>
          <a:p>
            <a:pPr marL="363538" indent="-363538">
              <a:lnSpc>
                <a:spcPct val="110000"/>
              </a:lnSpc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GB" sz="2200" dirty="0"/>
              <a:t>Bai, J. and Ng, S. (2017). Principal components and regularized estimation of factor models. arXiv:1708.08137v2.</a:t>
            </a:r>
          </a:p>
          <a:p>
            <a:pPr marL="363538" indent="-363538">
              <a:lnSpc>
                <a:spcPct val="110000"/>
              </a:lnSpc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GB" sz="2200" dirty="0"/>
              <a:t>Böhmer, M., Limbers, J., </a:t>
            </a:r>
            <a:r>
              <a:rPr lang="en-GB" sz="2200" dirty="0" err="1"/>
              <a:t>Pivac</a:t>
            </a:r>
            <a:r>
              <a:rPr lang="en-GB" sz="2200" dirty="0"/>
              <a:t>, A. and </a:t>
            </a:r>
            <a:r>
              <a:rPr lang="en-GB" sz="2200" dirty="0" err="1"/>
              <a:t>Weinelt</a:t>
            </a:r>
            <a:r>
              <a:rPr lang="en-GB" sz="2200" dirty="0"/>
              <a:t>, H. (2016). Departure from the Schengen Agreement. Macroeconomic impacts on Germany and the countries of the European Union. Bertelsmann Stiftung. </a:t>
            </a:r>
          </a:p>
          <a:p>
            <a:pPr marL="363538" indent="-363538">
              <a:lnSpc>
                <a:spcPct val="110000"/>
              </a:lnSpc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GB" sz="2200" dirty="0"/>
              <a:t>Clarke, D., </a:t>
            </a:r>
            <a:r>
              <a:rPr lang="en-GB" sz="2200" dirty="0" err="1"/>
              <a:t>Pailanir</a:t>
            </a:r>
            <a:r>
              <a:rPr lang="en-GB" sz="2200" dirty="0"/>
              <a:t>, D., Athey, S. and </a:t>
            </a:r>
            <a:r>
              <a:rPr lang="en-GB" sz="2200" dirty="0" err="1"/>
              <a:t>Imbens</a:t>
            </a:r>
            <a:r>
              <a:rPr lang="en-GB" sz="2200" dirty="0"/>
              <a:t>, G.W. (2023). Synthetic Difference-in-Differences Estimation. IZA Discussion Paper No. 15907.</a:t>
            </a:r>
          </a:p>
          <a:p>
            <a:pPr marL="363538" indent="-363538">
              <a:lnSpc>
                <a:spcPct val="100000"/>
              </a:lnSpc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endParaRPr lang="en-US" altLang="en-US" dirty="0">
              <a:solidFill>
                <a:srgbClr val="6D6E71"/>
              </a:solidFill>
            </a:endParaRPr>
          </a:p>
          <a:p>
            <a:endParaRPr lang="en-US" altLang="en-US" sz="3000" dirty="0">
              <a:solidFill>
                <a:srgbClr val="6D6E71"/>
              </a:solidFill>
            </a:endParaRPr>
          </a:p>
          <a:p>
            <a:endParaRPr lang="en-US" alt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86825EE-C962-C824-30F4-D8219407E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1BD1A-D5B7-43A9-B6DE-30D9E5A322EA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5083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D39955-4A26-6346-8550-B074047A51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8962AA84-C9FE-FD80-F84E-6C372FD60C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0384" y="586871"/>
            <a:ext cx="9412356" cy="857251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5000" dirty="0">
                <a:solidFill>
                  <a:srgbClr val="0039A6"/>
                </a:solidFill>
              </a:rPr>
              <a:t>References (cont.)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018A769E-46DB-7F7A-FAFE-75FCB4AE81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9052" y="1620983"/>
            <a:ext cx="10793896" cy="5007382"/>
          </a:xfrm>
        </p:spPr>
        <p:txBody>
          <a:bodyPr>
            <a:normAutofit/>
          </a:bodyPr>
          <a:lstStyle/>
          <a:p>
            <a:pPr marL="363538" indent="-363538">
              <a:lnSpc>
                <a:spcPct val="100000"/>
              </a:lnSpc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GB" sz="2000" dirty="0"/>
              <a:t>Davis, D. and Gift, T. (2014). The Positive Effects of the Schengen Agreement on European Trade. The World Economy, 1-17.</a:t>
            </a:r>
          </a:p>
          <a:p>
            <a:pPr marL="363538" indent="-363538">
              <a:lnSpc>
                <a:spcPct val="100000"/>
              </a:lnSpc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GB" sz="2000" dirty="0"/>
              <a:t>European Commission. (2016). Back to Schengen - A Roadmap.</a:t>
            </a:r>
          </a:p>
          <a:p>
            <a:pPr marL="363538" indent="-363538">
              <a:lnSpc>
                <a:spcPct val="100000"/>
              </a:lnSpc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US" sz="2000" dirty="0"/>
              <a:t>European Parliament. (2016a). The economic impact of suspending Schengen. March</a:t>
            </a:r>
          </a:p>
          <a:p>
            <a:pPr marL="363538" indent="-363538">
              <a:lnSpc>
                <a:spcPct val="100000"/>
              </a:lnSpc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GB" sz="2000" dirty="0"/>
              <a:t>European Parliament. (2016b). Cost of non-Schengen: the impact of border controls within Schengen and the Single Market. May. 10.2861/932617.</a:t>
            </a:r>
          </a:p>
          <a:p>
            <a:pPr marL="363538" indent="-363538">
              <a:lnSpc>
                <a:spcPct val="100000"/>
              </a:lnSpc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GB" sz="2000" dirty="0" err="1"/>
              <a:t>Felbermayr</a:t>
            </a:r>
            <a:r>
              <a:rPr lang="en-GB" sz="2000" dirty="0"/>
              <a:t>, G., </a:t>
            </a:r>
            <a:r>
              <a:rPr lang="en-GB" sz="2000" dirty="0" err="1"/>
              <a:t>Groschl</a:t>
            </a:r>
            <a:r>
              <a:rPr lang="en-GB" sz="2000" dirty="0"/>
              <a:t>, J. and Steinwachs, T. (2017). The Trade Effects of Border Controls: Evidence from the European Schengen Agreement. </a:t>
            </a:r>
            <a:r>
              <a:rPr lang="en-GB" sz="2000" i="1" dirty="0"/>
              <a:t>Journal of Common Market Studies</a:t>
            </a:r>
            <a:r>
              <a:rPr lang="en-GB" sz="2000" dirty="0"/>
              <a:t>, 1-17. 10.1111/jcms.12603.</a:t>
            </a:r>
          </a:p>
          <a:p>
            <a:pPr marL="363538" indent="-363538">
              <a:lnSpc>
                <a:spcPct val="100000"/>
              </a:lnSpc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GB" sz="2000" dirty="0"/>
              <a:t>IMF. (2024). Regional Economic Outlook – Europe, October 2024, International Monetary Fund.</a:t>
            </a:r>
          </a:p>
          <a:p>
            <a:pPr marL="363538" indent="-363538">
              <a:lnSpc>
                <a:spcPct val="100000"/>
              </a:lnSpc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GB" sz="2000" dirty="0"/>
              <a:t>Letta, E. (2024). Much more than a market.</a:t>
            </a:r>
            <a:endParaRPr lang="en-US" altLang="en-US" sz="3000" dirty="0">
              <a:solidFill>
                <a:srgbClr val="6D6E71"/>
              </a:solidFill>
            </a:endParaRPr>
          </a:p>
          <a:p>
            <a:pPr marL="363538" indent="-363538">
              <a:lnSpc>
                <a:spcPct val="100000"/>
              </a:lnSpc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GB" sz="2000" dirty="0"/>
              <a:t>Parenti, A. and </a:t>
            </a:r>
            <a:r>
              <a:rPr lang="en-GB" sz="2000" dirty="0" err="1"/>
              <a:t>Tealdi</a:t>
            </a:r>
            <a:r>
              <a:rPr lang="en-GB" sz="2000" dirty="0"/>
              <a:t>, C. (2019). Does the Implementation of the Schengen Agreement Boost Cross-Border Commuting? Evidence from Switzerland. IZA. </a:t>
            </a:r>
          </a:p>
          <a:p>
            <a:endParaRPr lang="en-US" alt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CF33FC8-4715-2045-4A47-3847FA0AC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1BD1A-D5B7-43A9-B6DE-30D9E5A322EA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024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59218" y="2187574"/>
            <a:ext cx="5181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4500" dirty="0"/>
          </a:p>
          <a:p>
            <a:pPr marL="0" indent="0">
              <a:buNone/>
            </a:pPr>
            <a:endParaRPr lang="en-US" sz="4500" dirty="0"/>
          </a:p>
          <a:p>
            <a:pPr marL="0" indent="0">
              <a:buNone/>
            </a:pPr>
            <a:endParaRPr lang="en-US" sz="4500" dirty="0"/>
          </a:p>
          <a:p>
            <a:pPr marL="0" indent="0">
              <a:buNone/>
            </a:pPr>
            <a:r>
              <a:rPr lang="en-US" sz="4500" dirty="0"/>
              <a:t>	</a:t>
            </a:r>
            <a:r>
              <a:rPr lang="en-US" sz="4500" dirty="0">
                <a:solidFill>
                  <a:schemeClr val="bg1"/>
                </a:solidFill>
                <a:latin typeface="+mj-lt"/>
              </a:rPr>
              <a:t>Thank you!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698C1C-5704-2379-4AC6-E841921EA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1BD1A-D5B7-43A9-B6DE-30D9E5A322EA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605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EA04C5-E31C-F955-748D-AC6A82C916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218BA8C9-1E87-7566-F28C-2094631CF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9470" y="534786"/>
            <a:ext cx="9372599" cy="857251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5000" dirty="0">
                <a:solidFill>
                  <a:srgbClr val="0039A6"/>
                </a:solidFill>
              </a:rPr>
              <a:t>2. Schengen Area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CF53FB5-5B3E-D868-61E2-765DB1A030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496" y="1898374"/>
            <a:ext cx="7398987" cy="4270352"/>
          </a:xfrm>
        </p:spPr>
        <p:txBody>
          <a:bodyPr>
            <a:noAutofit/>
          </a:bodyPr>
          <a:lstStyle/>
          <a:p>
            <a:pPr marL="363538" indent="-363538">
              <a:lnSpc>
                <a:spcPct val="100000"/>
              </a:lnSpc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US" sz="2500" dirty="0"/>
              <a:t>1985: Schengen Area was formally born; 10 members from the European Economic Community (gradual abolition of border checks)</a:t>
            </a:r>
          </a:p>
          <a:p>
            <a:pPr marL="363538" indent="-363538">
              <a:lnSpc>
                <a:spcPct val="100000"/>
              </a:lnSpc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US" sz="2500" dirty="0"/>
              <a:t>1990: Implementation of Schengen convention (freedom of movement of people, goods and services)</a:t>
            </a:r>
          </a:p>
          <a:p>
            <a:pPr marL="363538" indent="-363538">
              <a:lnSpc>
                <a:spcPct val="100000"/>
              </a:lnSpc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US" sz="2500" dirty="0"/>
              <a:t>1997: Adoption of the Treaty of Amsterdam and the Schengen acquis (integration into the framework of the EU)</a:t>
            </a:r>
          </a:p>
          <a:p>
            <a:pPr marL="363538" indent="-363538">
              <a:lnSpc>
                <a:spcPct val="100000"/>
              </a:lnSpc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US" sz="2500" dirty="0"/>
              <a:t>2025: 29 members (25 EU MS and 4 EFTA countries)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D9AEA5B-0F26-DF2D-8E34-26ECC0DFE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1BD1A-D5B7-43A9-B6DE-30D9E5A322EA}" type="slidenum">
              <a:rPr lang="en-US" smtClean="0"/>
              <a:t>3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B6CB75D-903C-D22F-B6D5-0F46C10A20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46247" y="1879539"/>
            <a:ext cx="4259614" cy="375852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8AB9D19-83BD-90E1-23C1-2E0530195858}"/>
              </a:ext>
            </a:extLst>
          </p:cNvPr>
          <p:cNvSpPr txBox="1"/>
          <p:nvPr/>
        </p:nvSpPr>
        <p:spPr>
          <a:xfrm>
            <a:off x="7753482" y="5638066"/>
            <a:ext cx="408402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sz="1400" i="1" dirty="0"/>
              <a:t>Source: Council of the European Union, 2025, </a:t>
            </a:r>
            <a:r>
              <a:rPr lang="en-US" sz="1400" i="1" dirty="0">
                <a:hlinkClick r:id="rId4"/>
              </a:rPr>
              <a:t>https://www.consilium.europa.eu/en/policies/schengen-area/</a:t>
            </a:r>
            <a:r>
              <a:rPr lang="en-US" sz="1400" i="1" dirty="0"/>
              <a:t> </a:t>
            </a:r>
            <a:endParaRPr lang="en-GB" sz="1400" i="1" dirty="0"/>
          </a:p>
        </p:txBody>
      </p:sp>
    </p:spTree>
    <p:extLst>
      <p:ext uri="{BB962C8B-B14F-4D97-AF65-F5344CB8AC3E}">
        <p14:creationId xmlns:p14="http://schemas.microsoft.com/office/powerpoint/2010/main" val="2516705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955964" y="470491"/>
            <a:ext cx="11236036" cy="857251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5000" dirty="0">
                <a:solidFill>
                  <a:srgbClr val="0039A6"/>
                </a:solidFill>
              </a:rPr>
              <a:t>3. Benefits of Schengen Area membership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sz="half" idx="1"/>
          </p:nvPr>
        </p:nvSpPr>
        <p:spPr>
          <a:xfrm>
            <a:off x="705678" y="1749287"/>
            <a:ext cx="5333173" cy="4369866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10000"/>
              </a:lnSpc>
              <a:spcBef>
                <a:spcPct val="0"/>
              </a:spcBef>
              <a:buNone/>
            </a:pPr>
            <a:r>
              <a:rPr lang="en-US" altLang="en-US" sz="3900" dirty="0">
                <a:solidFill>
                  <a:srgbClr val="6D6E71"/>
                </a:solidFill>
              </a:rPr>
              <a:t>Direct benefits</a:t>
            </a:r>
          </a:p>
          <a:p>
            <a:pPr marL="269875" indent="-269875">
              <a:lnSpc>
                <a:spcPct val="110000"/>
              </a:lnSpc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  <a:tabLst>
                <a:tab pos="363538" algn="l"/>
              </a:tabLst>
            </a:pPr>
            <a:r>
              <a:rPr lang="en-US" altLang="en-US" sz="3200" dirty="0"/>
              <a:t>Lower transportation costs</a:t>
            </a:r>
          </a:p>
          <a:p>
            <a:pPr marL="269875" indent="-269875">
              <a:lnSpc>
                <a:spcPct val="110000"/>
              </a:lnSpc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  <a:tabLst>
                <a:tab pos="363538" algn="l"/>
              </a:tabLst>
            </a:pPr>
            <a:r>
              <a:rPr lang="en-US" altLang="en-US" sz="3200" dirty="0"/>
              <a:t>Better consumer prices due to higher competition and less trade frictions</a:t>
            </a:r>
          </a:p>
          <a:p>
            <a:pPr marL="269875" indent="-269875">
              <a:lnSpc>
                <a:spcPct val="110000"/>
              </a:lnSpc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  <a:tabLst>
                <a:tab pos="363538" algn="l"/>
              </a:tabLst>
            </a:pPr>
            <a:r>
              <a:rPr lang="en-US" altLang="en-US" sz="3200" dirty="0"/>
              <a:t>Increased economic activity near borders</a:t>
            </a:r>
          </a:p>
          <a:p>
            <a:pPr marL="269875" indent="-269875">
              <a:lnSpc>
                <a:spcPct val="110000"/>
              </a:lnSpc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  <a:tabLst>
                <a:tab pos="363538" algn="l"/>
              </a:tabLst>
            </a:pPr>
            <a:r>
              <a:rPr lang="en-US" altLang="en-US" sz="3200" dirty="0"/>
              <a:t>Spillovers effects for tourism</a:t>
            </a:r>
          </a:p>
          <a:p>
            <a:pPr marL="269875" indent="-269875">
              <a:lnSpc>
                <a:spcPct val="110000"/>
              </a:lnSpc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  <a:tabLst>
                <a:tab pos="363538" algn="l"/>
              </a:tabLst>
            </a:pPr>
            <a:r>
              <a:rPr lang="en-US" altLang="en-US" sz="3200" dirty="0"/>
              <a:t>Lower budgetary spending on internal border control</a:t>
            </a:r>
          </a:p>
          <a:p>
            <a:endParaRPr lang="en-US" altLang="en-US" dirty="0"/>
          </a:p>
        </p:txBody>
      </p:sp>
      <p:sp>
        <p:nvSpPr>
          <p:cNvPr id="8196" name="Content Placeholder 3"/>
          <p:cNvSpPr>
            <a:spLocks noGrp="1"/>
          </p:cNvSpPr>
          <p:nvPr>
            <p:ph sz="half" idx="2"/>
          </p:nvPr>
        </p:nvSpPr>
        <p:spPr>
          <a:xfrm>
            <a:off x="6153151" y="1749287"/>
            <a:ext cx="5604840" cy="4369865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10000"/>
              </a:lnSpc>
              <a:spcBef>
                <a:spcPct val="0"/>
              </a:spcBef>
              <a:buNone/>
            </a:pPr>
            <a:r>
              <a:rPr lang="en-US" altLang="en-US" sz="3900" dirty="0">
                <a:solidFill>
                  <a:srgbClr val="6D6E71"/>
                </a:solidFill>
              </a:rPr>
              <a:t>Indirect benefits</a:t>
            </a:r>
          </a:p>
          <a:p>
            <a:pPr marL="269875" indent="-269875">
              <a:lnSpc>
                <a:spcPct val="110000"/>
              </a:lnSpc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  <a:tabLst>
                <a:tab pos="363538" algn="l"/>
              </a:tabLst>
            </a:pPr>
            <a:r>
              <a:rPr lang="en-US" altLang="en-US" sz="3200" dirty="0"/>
              <a:t>Cross-border supply chain optimization</a:t>
            </a:r>
          </a:p>
          <a:p>
            <a:pPr marL="269875" indent="-269875">
              <a:lnSpc>
                <a:spcPct val="110000"/>
              </a:lnSpc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  <a:tabLst>
                <a:tab pos="363538" algn="l"/>
              </a:tabLst>
            </a:pPr>
            <a:r>
              <a:rPr lang="en-US" altLang="en-US" sz="3200" dirty="0"/>
              <a:t>Economic, trade and </a:t>
            </a:r>
            <a:r>
              <a:rPr lang="en-US" altLang="en-US" sz="3200" dirty="0" err="1"/>
              <a:t>labour</a:t>
            </a:r>
            <a:r>
              <a:rPr lang="en-US" altLang="en-US" sz="3200" dirty="0"/>
              <a:t> market integration</a:t>
            </a:r>
          </a:p>
          <a:p>
            <a:pPr marL="269875" indent="-269875">
              <a:lnSpc>
                <a:spcPct val="110000"/>
              </a:lnSpc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  <a:tabLst>
                <a:tab pos="363538" algn="l"/>
              </a:tabLst>
            </a:pPr>
            <a:r>
              <a:rPr lang="en-US" altLang="en-US" sz="3200" dirty="0"/>
              <a:t>Reduction of internal market fragmentation</a:t>
            </a:r>
          </a:p>
          <a:p>
            <a:pPr marL="269875" indent="-269875">
              <a:lnSpc>
                <a:spcPct val="110000"/>
              </a:lnSpc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  <a:tabLst>
                <a:tab pos="363538" algn="l"/>
              </a:tabLst>
            </a:pPr>
            <a:r>
              <a:rPr lang="en-US" altLang="en-US" sz="3200" dirty="0"/>
              <a:t>Better use of trade connectivity networks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7985B5-B976-47FB-B26E-021FD98C0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1BD1A-D5B7-43A9-B6DE-30D9E5A322EA}" type="slidenum">
              <a:rPr lang="en-US" smtClean="0"/>
              <a:t>4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CD280B7-137F-CE22-E1F2-6A4E812E8158}"/>
              </a:ext>
            </a:extLst>
          </p:cNvPr>
          <p:cNvSpPr txBox="1"/>
          <p:nvPr/>
        </p:nvSpPr>
        <p:spPr>
          <a:xfrm>
            <a:off x="630928" y="5963434"/>
            <a:ext cx="108158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Sources: </a:t>
            </a:r>
            <a:r>
              <a:rPr lang="en-GB" sz="1600" dirty="0" err="1"/>
              <a:t>Aussilloux</a:t>
            </a:r>
            <a:r>
              <a:rPr lang="en-GB" sz="1600" dirty="0"/>
              <a:t> and Le Hir, 2016; Böhmer et al., 2016; Davis and Gift, 2014; </a:t>
            </a:r>
            <a:r>
              <a:rPr lang="en-GB" sz="1600" dirty="0" err="1"/>
              <a:t>Felbermayr</a:t>
            </a:r>
            <a:r>
              <a:rPr lang="en-GB" sz="1600" dirty="0"/>
              <a:t> et al., 2017; Parenti and </a:t>
            </a:r>
            <a:r>
              <a:rPr lang="en-GB" sz="1600" dirty="0" err="1"/>
              <a:t>Tealdi</a:t>
            </a:r>
            <a:r>
              <a:rPr lang="en-GB" sz="1600" dirty="0"/>
              <a:t>, 2019	</a:t>
            </a:r>
          </a:p>
          <a:p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3201065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38DBF2-C222-659E-C718-E8FD821155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6D65F9F9-09F7-831A-2E48-AB9F825BC3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773" y="574148"/>
            <a:ext cx="11932228" cy="857251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4600" dirty="0">
                <a:solidFill>
                  <a:srgbClr val="0039A6"/>
                </a:solidFill>
              </a:rPr>
              <a:t>3. Benefits of Schengen Area membership (cont.)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B9995779-0EE7-75AC-2032-D77D2C6299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55374" y="1641764"/>
            <a:ext cx="10598425" cy="4858427"/>
          </a:xfrm>
        </p:spPr>
        <p:txBody>
          <a:bodyPr>
            <a:normAutofit fontScale="92500"/>
          </a:bodyPr>
          <a:lstStyle/>
          <a:p>
            <a:pPr marL="457200" lvl="2" indent="-363538">
              <a:lnSpc>
                <a:spcPct val="100000"/>
              </a:lnSpc>
              <a:spcBef>
                <a:spcPct val="0"/>
              </a:spcBef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US" altLang="en-US" sz="3000" dirty="0">
                <a:solidFill>
                  <a:srgbClr val="6D6E71"/>
                </a:solidFill>
              </a:rPr>
              <a:t>Trade expansion</a:t>
            </a:r>
          </a:p>
          <a:p>
            <a:pPr marL="969963" lvl="3" indent="-252413">
              <a:lnSpc>
                <a:spcPct val="100000"/>
              </a:lnSpc>
              <a:spcBef>
                <a:spcPts val="751"/>
              </a:spcBef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US" altLang="en-US" sz="2200" dirty="0"/>
              <a:t>Trade increase by 2.81%, on top of the EU’s trade effect - </a:t>
            </a:r>
            <a:r>
              <a:rPr lang="en-US" altLang="en-US" sz="2200" dirty="0" err="1"/>
              <a:t>Felbermayr</a:t>
            </a:r>
            <a:r>
              <a:rPr lang="en-US" altLang="en-US" sz="2200" dirty="0"/>
              <a:t> et al. (2017)</a:t>
            </a:r>
          </a:p>
          <a:p>
            <a:pPr marL="969963" lvl="3" indent="-252413">
              <a:lnSpc>
                <a:spcPct val="100000"/>
              </a:lnSpc>
              <a:spcBef>
                <a:spcPts val="751"/>
              </a:spcBef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US" altLang="en-US" sz="2200" dirty="0"/>
              <a:t>Trade growth by 13%-20% over the long run - </a:t>
            </a:r>
            <a:r>
              <a:rPr lang="en-GB" sz="2200" dirty="0"/>
              <a:t>Mayer and Umana-</a:t>
            </a:r>
            <a:r>
              <a:rPr lang="en-GB" sz="2200" dirty="0" err="1"/>
              <a:t>Dajud</a:t>
            </a:r>
            <a:r>
              <a:rPr lang="en-GB" sz="2200" dirty="0"/>
              <a:t> apud. </a:t>
            </a:r>
            <a:r>
              <a:rPr lang="en-GB" sz="2200" dirty="0" err="1"/>
              <a:t>Aussilloux</a:t>
            </a:r>
            <a:r>
              <a:rPr lang="en-GB" sz="2200" dirty="0"/>
              <a:t> and Le Hir (2016) 	</a:t>
            </a:r>
          </a:p>
          <a:p>
            <a:pPr marL="969963" lvl="3" indent="-252413">
              <a:lnSpc>
                <a:spcPct val="100000"/>
              </a:lnSpc>
              <a:spcBef>
                <a:spcPts val="751"/>
              </a:spcBef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US" altLang="en-US" sz="2200" dirty="0"/>
              <a:t>Decrease of trade by 10.5%-12.5% if rolling back Schengen Area – </a:t>
            </a:r>
            <a:r>
              <a:rPr lang="fr-FR" sz="2200" dirty="0"/>
              <a:t>CEPII (Centre d'Études Prospectives et d'Informations Internationales) </a:t>
            </a:r>
            <a:r>
              <a:rPr lang="fr-FR" sz="2200" dirty="0" err="1"/>
              <a:t>apud</a:t>
            </a:r>
            <a:r>
              <a:rPr lang="fr-FR" sz="2200" dirty="0"/>
              <a:t>. </a:t>
            </a:r>
            <a:r>
              <a:rPr lang="fr-FR" sz="2200" dirty="0" err="1"/>
              <a:t>Aussilloux</a:t>
            </a:r>
            <a:r>
              <a:rPr lang="fr-FR" sz="2200" dirty="0"/>
              <a:t> and Le Hir (2016) </a:t>
            </a:r>
            <a:r>
              <a:rPr lang="fr-FR" dirty="0"/>
              <a:t>	</a:t>
            </a:r>
            <a:endParaRPr lang="en-US" altLang="en-US" sz="1951" dirty="0"/>
          </a:p>
          <a:p>
            <a:pPr marL="457200" lvl="2" indent="-363538">
              <a:lnSpc>
                <a:spcPct val="100000"/>
              </a:lnSpc>
              <a:spcBef>
                <a:spcPts val="1200"/>
              </a:spcBef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US" altLang="en-US" sz="3000" dirty="0">
                <a:solidFill>
                  <a:srgbClr val="6D6E71"/>
                </a:solidFill>
              </a:rPr>
              <a:t>Lower prices</a:t>
            </a:r>
          </a:p>
          <a:p>
            <a:pPr marL="969963" lvl="3" indent="-252413">
              <a:lnSpc>
                <a:spcPct val="100000"/>
              </a:lnSpc>
              <a:spcBef>
                <a:spcPts val="751"/>
              </a:spcBef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US" altLang="en-US" sz="2200" dirty="0"/>
              <a:t>Trade effect equivalent with a tariff decline of 0.46%-1.02% - </a:t>
            </a:r>
            <a:r>
              <a:rPr lang="en-US" altLang="en-US" sz="2200" dirty="0" err="1"/>
              <a:t>Felbermayr</a:t>
            </a:r>
            <a:r>
              <a:rPr lang="en-US" altLang="en-US" sz="2200" dirty="0"/>
              <a:t> et al. (2017)</a:t>
            </a:r>
          </a:p>
          <a:p>
            <a:pPr marL="969963" lvl="3" indent="-252413">
              <a:lnSpc>
                <a:spcPct val="100000"/>
              </a:lnSpc>
              <a:spcBef>
                <a:spcPts val="751"/>
              </a:spcBef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US" altLang="en-US" sz="2200" dirty="0"/>
              <a:t>Shadow tax of 3% on traded goods if border controls are introduced -</a:t>
            </a:r>
            <a:r>
              <a:rPr lang="en-GB" sz="2200" dirty="0"/>
              <a:t>Umana-</a:t>
            </a:r>
            <a:r>
              <a:rPr lang="en-GB" sz="2200" dirty="0" err="1"/>
              <a:t>Dajub</a:t>
            </a:r>
            <a:r>
              <a:rPr lang="en-GB" sz="2200" dirty="0"/>
              <a:t> and Mayer, apud. </a:t>
            </a:r>
            <a:r>
              <a:rPr lang="en-GB" sz="2200" dirty="0" err="1"/>
              <a:t>Aussilloux</a:t>
            </a:r>
            <a:r>
              <a:rPr lang="en-GB" sz="2200" dirty="0"/>
              <a:t> and Le Hir (2016) </a:t>
            </a:r>
          </a:p>
          <a:p>
            <a:pPr marL="969963" lvl="3" indent="-252413">
              <a:lnSpc>
                <a:spcPct val="100000"/>
              </a:lnSpc>
              <a:spcBef>
                <a:spcPts val="751"/>
              </a:spcBef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US" altLang="en-US" sz="2200" dirty="0"/>
              <a:t>Increase of import prices between 1% and 3% if Schengen border controls are reintroduced - </a:t>
            </a:r>
            <a:r>
              <a:rPr lang="en-GB" sz="2200" dirty="0"/>
              <a:t>Böhmer et al. (2016)</a:t>
            </a:r>
            <a:endParaRPr lang="en-US" altLang="en-US" sz="2200" dirty="0"/>
          </a:p>
          <a:p>
            <a:pPr marL="685766" lvl="3" indent="0">
              <a:spcBef>
                <a:spcPts val="751"/>
              </a:spcBef>
              <a:buNone/>
            </a:pPr>
            <a:endParaRPr lang="en-US" altLang="en-US" sz="1951" dirty="0"/>
          </a:p>
          <a:p>
            <a:endParaRPr lang="en-US" altLang="en-US" dirty="0"/>
          </a:p>
          <a:p>
            <a:endParaRPr lang="en-US" alt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7C87F9-B7B0-2822-6173-361C3A7BF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1BD1A-D5B7-43A9-B6DE-30D9E5A322E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2589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81A75B-47CE-7268-6D05-75A0608880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D87DF293-DF87-8321-7D16-6B3B60E672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9052" y="1662451"/>
            <a:ext cx="10793896" cy="5059024"/>
          </a:xfrm>
        </p:spPr>
        <p:txBody>
          <a:bodyPr>
            <a:normAutofit/>
          </a:bodyPr>
          <a:lstStyle/>
          <a:p>
            <a:pPr marL="457200" lvl="2" indent="-363538">
              <a:lnSpc>
                <a:spcPct val="100000"/>
              </a:lnSpc>
              <a:spcBef>
                <a:spcPct val="0"/>
              </a:spcBef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US" altLang="en-US" sz="2800" dirty="0">
                <a:solidFill>
                  <a:srgbClr val="6D6E71"/>
                </a:solidFill>
              </a:rPr>
              <a:t>Increased revenues for freight companies and tourism industry</a:t>
            </a:r>
          </a:p>
          <a:p>
            <a:pPr marL="969963" lvl="3" indent="-252413">
              <a:lnSpc>
                <a:spcPct val="100000"/>
              </a:lnSpc>
              <a:spcBef>
                <a:spcPts val="751"/>
              </a:spcBef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US" altLang="en-US" sz="2200" dirty="0"/>
              <a:t>Potential losses for tourism between 10 and 20 billion EUR per year, 7.5 billion EUR extra-costs for road transporters if “Non-Schengen”– European Parliament (2016a)</a:t>
            </a:r>
          </a:p>
          <a:p>
            <a:pPr marL="457200" lvl="2" indent="-363538">
              <a:lnSpc>
                <a:spcPct val="100000"/>
              </a:lnSpc>
              <a:spcBef>
                <a:spcPts val="1200"/>
              </a:spcBef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US" altLang="en-US" sz="2800" dirty="0">
                <a:solidFill>
                  <a:srgbClr val="6D6E71"/>
                </a:solidFill>
              </a:rPr>
              <a:t>Reduced public costs of border controls</a:t>
            </a:r>
          </a:p>
          <a:p>
            <a:pPr marL="969963" lvl="3" indent="-252413">
              <a:lnSpc>
                <a:spcPct val="100000"/>
              </a:lnSpc>
              <a:spcBef>
                <a:spcPts val="751"/>
              </a:spcBef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US" altLang="en-US" sz="2200" dirty="0"/>
              <a:t>Additional costs between 5 and 18 billion EUR if border controls are reintroduced in the Schengen Area – European Commission (2016)</a:t>
            </a:r>
          </a:p>
          <a:p>
            <a:pPr marL="457200" lvl="2" indent="-363538">
              <a:lnSpc>
                <a:spcPct val="100000"/>
              </a:lnSpc>
              <a:spcBef>
                <a:spcPts val="1200"/>
              </a:spcBef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US" altLang="en-US" sz="2800" dirty="0">
                <a:solidFill>
                  <a:srgbClr val="6D6E71"/>
                </a:solidFill>
              </a:rPr>
              <a:t>Higher GDP</a:t>
            </a:r>
          </a:p>
          <a:p>
            <a:pPr marL="969963" lvl="3" indent="-252413">
              <a:lnSpc>
                <a:spcPct val="100000"/>
              </a:lnSpc>
              <a:spcBef>
                <a:spcPts val="751"/>
              </a:spcBef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US" altLang="en-US" sz="2200" dirty="0"/>
              <a:t>EU GDP loss of 0.14% annually if Schengen Area suspended – European Parliament (2016b)</a:t>
            </a:r>
          </a:p>
          <a:p>
            <a:pPr marL="969963" lvl="3" indent="-252413">
              <a:lnSpc>
                <a:spcPct val="100000"/>
              </a:lnSpc>
              <a:spcBef>
                <a:spcPts val="751"/>
              </a:spcBef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US" altLang="en-US" sz="2200" dirty="0"/>
              <a:t>GDP decline by 0.86% in case border controls are reintroduced (-0.50% in France and -0.80% in the EFTA countries) – </a:t>
            </a:r>
            <a:r>
              <a:rPr lang="en-US" altLang="en-US" sz="2200" dirty="0" err="1"/>
              <a:t>Aussilloux</a:t>
            </a:r>
            <a:r>
              <a:rPr lang="en-US" altLang="en-US" sz="2200" dirty="0"/>
              <a:t> and Le Hir (2016)</a:t>
            </a:r>
          </a:p>
          <a:p>
            <a:pPr marL="857208" lvl="3">
              <a:spcBef>
                <a:spcPts val="751"/>
              </a:spcBef>
            </a:pPr>
            <a:endParaRPr lang="en-US" alt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6187AF5-9351-8765-2893-982E9A286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1BD1A-D5B7-43A9-B6DE-30D9E5A322EA}" type="slidenum">
              <a:rPr lang="en-US" smtClean="0"/>
              <a:t>6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CF158E3-B9E6-AE4B-02E3-647D02A550FC}"/>
              </a:ext>
            </a:extLst>
          </p:cNvPr>
          <p:cNvSpPr txBox="1">
            <a:spLocks/>
          </p:cNvSpPr>
          <p:nvPr/>
        </p:nvSpPr>
        <p:spPr>
          <a:xfrm>
            <a:off x="259773" y="574148"/>
            <a:ext cx="11932228" cy="85725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4600">
                <a:solidFill>
                  <a:srgbClr val="0039A6"/>
                </a:solidFill>
              </a:rPr>
              <a:t>3. Benefits of Schengen Area membership (cont.)</a:t>
            </a:r>
            <a:endParaRPr lang="en-US" altLang="en-US" sz="4600" dirty="0">
              <a:solidFill>
                <a:srgbClr val="0039A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26724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406B9C-016D-255A-0297-3EB13B8284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61791EE2-5F71-9D81-98C8-A7CDF1459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7471" y="492630"/>
            <a:ext cx="10545418" cy="857251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5000" dirty="0">
                <a:solidFill>
                  <a:srgbClr val="0039A6"/>
                </a:solidFill>
              </a:rPr>
              <a:t>4. Real convergence of the CEE countries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7020A0D-F0A8-BBDB-425C-27BED3171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1BD1A-D5B7-43A9-B6DE-30D9E5A322EA}" type="slidenum">
              <a:rPr lang="en-US" smtClean="0"/>
              <a:t>7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2D3BD59-8CA5-2121-7555-597D4FA0DC7C}"/>
              </a:ext>
            </a:extLst>
          </p:cNvPr>
          <p:cNvSpPr txBox="1"/>
          <p:nvPr/>
        </p:nvSpPr>
        <p:spPr>
          <a:xfrm>
            <a:off x="460137" y="1873586"/>
            <a:ext cx="63312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GDP per capita at PPS in the CEE countries (% of EU average)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B90B6A-5C2F-7F03-5C6B-FA40BD547585}"/>
              </a:ext>
            </a:extLst>
          </p:cNvPr>
          <p:cNvSpPr txBox="1"/>
          <p:nvPr/>
        </p:nvSpPr>
        <p:spPr>
          <a:xfrm>
            <a:off x="363682" y="5826440"/>
            <a:ext cx="66194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Note: CEE countries that are only EU and Schengen Area members (since December 2007): Czech Republic, Hungary and Poland; CEE countries which are EU, Schengen Area and Euro Area members: Croatia, Slovak Republic, Slovenia, Estonia, Latvia and Lithuania.</a:t>
            </a:r>
          </a:p>
          <a:p>
            <a:r>
              <a:rPr lang="en-GB" sz="1200" dirty="0"/>
              <a:t>Source: Eurostat, authors’ calculations.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E22DDD-EFC7-890F-667D-78F18AE611D6}"/>
              </a:ext>
            </a:extLst>
          </p:cNvPr>
          <p:cNvSpPr txBox="1"/>
          <p:nvPr/>
        </p:nvSpPr>
        <p:spPr>
          <a:xfrm>
            <a:off x="6872156" y="1756013"/>
            <a:ext cx="5087780" cy="47807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3538" indent="-363538" defTabSz="914400">
              <a:spcBef>
                <a:spcPts val="1000"/>
              </a:spcBef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US" sz="2400" dirty="0"/>
              <a:t>More than two decades of economic convergence to the EU standards of the CEE countries, currently at approx. 80% of EU average</a:t>
            </a:r>
          </a:p>
          <a:p>
            <a:pPr marL="363538" indent="-363538" defTabSz="914400">
              <a:spcBef>
                <a:spcPts val="1000"/>
              </a:spcBef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US" sz="2400" dirty="0"/>
              <a:t>The development gap between 2004 and 2007 EU accession country groups has narrowed significantly</a:t>
            </a:r>
          </a:p>
          <a:p>
            <a:pPr marL="363538" indent="-363538" defTabSz="914400">
              <a:spcBef>
                <a:spcPts val="1000"/>
              </a:spcBef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US" sz="2400" dirty="0"/>
              <a:t>The EU membership has been the main growth driver in the CEE countries, but the participation in the Schengen and Euro Areas contributed, as well</a:t>
            </a:r>
            <a:endParaRPr lang="en-GB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26BA45D-6F56-F35D-9A4F-B4B223515F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026" y="2242918"/>
            <a:ext cx="6508474" cy="3583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34008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B78DD2-43F9-CFBF-4A95-3BC37CF238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3FEED2C8-1EF0-8F8F-56CB-C3D24008F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2695" y="470928"/>
            <a:ext cx="10654748" cy="857251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5000" dirty="0">
                <a:solidFill>
                  <a:srgbClr val="0039A6"/>
                </a:solidFill>
              </a:rPr>
              <a:t>5. Trade integration of the CEE countries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E4C4F2C-6713-73E8-B2B1-0C3C2B329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1BD1A-D5B7-43A9-B6DE-30D9E5A322EA}" type="slidenum">
              <a:rPr lang="en-US" smtClean="0"/>
              <a:t>8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E2DA5A6-78D3-913E-32F1-5E339775273A}"/>
              </a:ext>
            </a:extLst>
          </p:cNvPr>
          <p:cNvSpPr txBox="1"/>
          <p:nvPr/>
        </p:nvSpPr>
        <p:spPr>
          <a:xfrm>
            <a:off x="7361507" y="2707971"/>
            <a:ext cx="33568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Imports/GDP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5BEE76B-1B6F-7FF2-04E9-A47923371243}"/>
              </a:ext>
            </a:extLst>
          </p:cNvPr>
          <p:cNvSpPr txBox="1"/>
          <p:nvPr/>
        </p:nvSpPr>
        <p:spPr>
          <a:xfrm>
            <a:off x="838200" y="6089597"/>
            <a:ext cx="103035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Note: CEE countries that are only EU and Schengen Area members (since December 2007): Czech Republic, Hungary and Poland; CEE countries which are EU, Schengen Area and Euro Area members: Croatia, Slovak Republic, Slovenia, Estonia, Latvia and Lithuania.</a:t>
            </a:r>
          </a:p>
          <a:p>
            <a:r>
              <a:rPr lang="en-GB" sz="1200" dirty="0"/>
              <a:t>Source: Eurostat, authors’ calculations.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01F42DF-B8A9-0D33-1993-A54D7D170132}"/>
              </a:ext>
            </a:extLst>
          </p:cNvPr>
          <p:cNvSpPr txBox="1"/>
          <p:nvPr/>
        </p:nvSpPr>
        <p:spPr>
          <a:xfrm>
            <a:off x="2054794" y="2743528"/>
            <a:ext cx="2625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Exports/GDP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6EB9265-5E38-3689-7D3A-AA291B023560}"/>
              </a:ext>
            </a:extLst>
          </p:cNvPr>
          <p:cNvSpPr txBox="1"/>
          <p:nvPr/>
        </p:nvSpPr>
        <p:spPr>
          <a:xfrm>
            <a:off x="89452" y="1425555"/>
            <a:ext cx="11839312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280988" defTabSz="914400">
              <a:spcBef>
                <a:spcPts val="1000"/>
              </a:spcBef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US" sz="2300" dirty="0"/>
              <a:t>The CEE countries that joined the Schengen Area in 2007 have more open economies, but all countries in the region fallowed a similar trade path; the EU membership has driven the trend, whereas the Schengen Area membership may have supported deeper trade integration</a:t>
            </a:r>
            <a:endParaRPr lang="en-GB" sz="23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CD3BF0F-1679-4CA1-3943-07EDADC5DB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599" y="2857500"/>
            <a:ext cx="5619655" cy="323209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D13E8B1-1384-9F88-0901-770EBA0712F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8109" y="2857500"/>
            <a:ext cx="5619655" cy="3266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05764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02DEE0-3AE2-CFAD-B6F5-9F21ED3BDF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C3E5BBBB-DB02-9641-EF71-5FDBE3727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0384" y="586871"/>
            <a:ext cx="9412356" cy="857251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5000" dirty="0">
                <a:solidFill>
                  <a:srgbClr val="0039A6"/>
                </a:solidFill>
              </a:rPr>
              <a:t>6. Data sample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9458404F-D114-C322-19D6-501503480D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6957" y="1751903"/>
            <a:ext cx="11141765" cy="4876461"/>
          </a:xfrm>
        </p:spPr>
        <p:txBody>
          <a:bodyPr>
            <a:normAutofit/>
          </a:bodyPr>
          <a:lstStyle/>
          <a:p>
            <a:pPr>
              <a:buClr>
                <a:srgbClr val="0070C0"/>
              </a:buClr>
              <a:buSzPct val="70000"/>
              <a:buFont typeface="Wingdings" panose="05000000000000000000" pitchFamily="2" charset="2"/>
              <a:buChar char="Ø"/>
            </a:pPr>
            <a:r>
              <a:rPr lang="en-US" altLang="en-US" sz="3000" dirty="0">
                <a:solidFill>
                  <a:srgbClr val="6D6E71"/>
                </a:solidFill>
              </a:rPr>
              <a:t> Accession of the CEE countries to the European integration areas</a:t>
            </a:r>
            <a:endParaRPr lang="en-US" alt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803FC05-3080-1A4F-9313-6F3921D0F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1BD1A-D5B7-43A9-B6DE-30D9E5A322EA}" type="slidenum">
              <a:rPr lang="en-US" smtClean="0"/>
              <a:t>9</a:t>
            </a:fld>
            <a:endParaRPr lang="en-US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43FA691-B1C4-D124-981B-8C782E3119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9867776"/>
              </p:ext>
            </p:extLst>
          </p:nvPr>
        </p:nvGraphicFramePr>
        <p:xfrm>
          <a:off x="1854200" y="2561816"/>
          <a:ext cx="8128000" cy="36406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66959061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14287879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89842743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97868584"/>
                    </a:ext>
                  </a:extLst>
                </a:gridCol>
              </a:tblGrid>
              <a:tr h="30338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dirty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GB" sz="1600" b="1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European Union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b="1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Schengen Area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b="1" dirty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Euro Area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45712923"/>
                  </a:ext>
                </a:extLst>
              </a:tr>
              <a:tr h="30338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dirty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Romania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January 2007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January 2025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dirty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50144047"/>
                  </a:ext>
                </a:extLst>
              </a:tr>
              <a:tr h="30338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Bulgaria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January 2007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January 2025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dirty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January</a:t>
                      </a:r>
                      <a:r>
                        <a:rPr lang="en-GB" sz="160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2026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51967844"/>
                  </a:ext>
                </a:extLst>
              </a:tr>
              <a:tr h="30338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Croatia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July 2013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dirty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January 2023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dirty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January 2023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98820810"/>
                  </a:ext>
                </a:extLst>
              </a:tr>
              <a:tr h="30338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Czech Republic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May 2004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December 2007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dirty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23399920"/>
                  </a:ext>
                </a:extLst>
              </a:tr>
              <a:tr h="30338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Hungary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May 2004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dirty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December 2007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dirty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29838822"/>
                  </a:ext>
                </a:extLst>
              </a:tr>
              <a:tr h="30338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Poland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May 2004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December 2007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88313"/>
                  </a:ext>
                </a:extLst>
              </a:tr>
              <a:tr h="30338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Slovakia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May 2004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December 2007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dirty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January 2009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49603941"/>
                  </a:ext>
                </a:extLst>
              </a:tr>
              <a:tr h="30338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Slovenia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May 2004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December 2007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dirty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January 2007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61860199"/>
                  </a:ext>
                </a:extLst>
              </a:tr>
              <a:tr h="30338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Estonia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May 2004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December 2007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dirty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January 2011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00158578"/>
                  </a:ext>
                </a:extLst>
              </a:tr>
              <a:tr h="30338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Latvia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May 2004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December 2007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dirty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January 2014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94247983"/>
                  </a:ext>
                </a:extLst>
              </a:tr>
              <a:tr h="30338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Lithuania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May 2004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December 2007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dirty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January 2015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54909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18741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5242</TotalTime>
  <Words>2477</Words>
  <Application>Microsoft Office PowerPoint</Application>
  <PresentationFormat>Panorámica</PresentationFormat>
  <Paragraphs>241</Paragraphs>
  <Slides>22</Slides>
  <Notes>19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8" baseType="lpstr">
      <vt:lpstr>Arial</vt:lpstr>
      <vt:lpstr>Calibri</vt:lpstr>
      <vt:lpstr>Calibri Light</vt:lpstr>
      <vt:lpstr>Cambria Math</vt:lpstr>
      <vt:lpstr>Wingdings</vt:lpstr>
      <vt:lpstr>Office 2013 - 2022 Theme</vt:lpstr>
      <vt:lpstr>Presentación de PowerPoint</vt:lpstr>
      <vt:lpstr>1. Context and motivation</vt:lpstr>
      <vt:lpstr>2. Schengen Area</vt:lpstr>
      <vt:lpstr>3. Benefits of Schengen Area membership</vt:lpstr>
      <vt:lpstr>3. Benefits of Schengen Area membership (cont.)</vt:lpstr>
      <vt:lpstr>Presentación de PowerPoint</vt:lpstr>
      <vt:lpstr>4. Real convergence of the CEE countries</vt:lpstr>
      <vt:lpstr>5. Trade integration of the CEE countries</vt:lpstr>
      <vt:lpstr>6. Data sample</vt:lpstr>
      <vt:lpstr>7. Model</vt:lpstr>
      <vt:lpstr>7. Model (cont.)</vt:lpstr>
      <vt:lpstr>7. Model (cont.)</vt:lpstr>
      <vt:lpstr>7. Model (cont.)</vt:lpstr>
      <vt:lpstr>7. Model (cont.)</vt:lpstr>
      <vt:lpstr>8. Results</vt:lpstr>
      <vt:lpstr>8. Results (cont.)</vt:lpstr>
      <vt:lpstr>8. Results (cont.)</vt:lpstr>
      <vt:lpstr>9. Further integration of the Single Market</vt:lpstr>
      <vt:lpstr>10. Conclusions</vt:lpstr>
      <vt:lpstr>References</vt:lpstr>
      <vt:lpstr>References (cont.)</vt:lpstr>
      <vt:lpstr>Presentación de PowerPoint</vt:lpstr>
    </vt:vector>
  </TitlesOfParts>
  <Company>BNR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DRI</dc:creator>
  <cp:lastModifiedBy>PEREZ FERNANDEZ-PACHECO, GEMA</cp:lastModifiedBy>
  <cp:revision>468</cp:revision>
  <cp:lastPrinted>2025-11-24T08:57:00Z</cp:lastPrinted>
  <dcterms:created xsi:type="dcterms:W3CDTF">2022-06-28T14:56:10Z</dcterms:created>
  <dcterms:modified xsi:type="dcterms:W3CDTF">2025-12-03T13:22:16Z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4854e4d-cbd9-4add-afce-3efecf8cc4fb_Enabled">
    <vt:lpwstr>True</vt:lpwstr>
  </property>
  <property fmtid="{D5CDD505-2E9C-101B-9397-08002B2CF9AE}" pid="3" name="MSIP_Label_d4854e4d-cbd9-4add-afce-3efecf8cc4fb_SiteId">
    <vt:lpwstr>c4f8f904-47e9-4e03-8a3a-90619d4a24a0</vt:lpwstr>
  </property>
  <property fmtid="{D5CDD505-2E9C-101B-9397-08002B2CF9AE}" pid="4" name="MSIP_Label_d4854e4d-cbd9-4add-afce-3efecf8cc4fb_Owner">
    <vt:lpwstr>Horatiu.Lovin@bnr.ro</vt:lpwstr>
  </property>
  <property fmtid="{D5CDD505-2E9C-101B-9397-08002B2CF9AE}" pid="5" name="MSIP_Label_d4854e4d-cbd9-4add-afce-3efecf8cc4fb_SetDate">
    <vt:lpwstr>2022-06-28T14:58:18.2283296Z</vt:lpwstr>
  </property>
  <property fmtid="{D5CDD505-2E9C-101B-9397-08002B2CF9AE}" pid="6" name="MSIP_Label_d4854e4d-cbd9-4add-afce-3efecf8cc4fb_Name">
    <vt:lpwstr>Extern</vt:lpwstr>
  </property>
  <property fmtid="{D5CDD505-2E9C-101B-9397-08002B2CF9AE}" pid="7" name="MSIP_Label_d4854e4d-cbd9-4add-afce-3efecf8cc4fb_Application">
    <vt:lpwstr>Microsoft Azure Information Protection</vt:lpwstr>
  </property>
  <property fmtid="{D5CDD505-2E9C-101B-9397-08002B2CF9AE}" pid="8" name="MSIP_Label_d4854e4d-cbd9-4add-afce-3efecf8cc4fb_ActionId">
    <vt:lpwstr>dd756fab-afd8-4662-8ce1-106c26b382bf</vt:lpwstr>
  </property>
  <property fmtid="{D5CDD505-2E9C-101B-9397-08002B2CF9AE}" pid="9" name="MSIP_Label_d4854e4d-cbd9-4add-afce-3efecf8cc4fb_Extended_MSFT_Method">
    <vt:lpwstr>Manual</vt:lpwstr>
  </property>
  <property fmtid="{D5CDD505-2E9C-101B-9397-08002B2CF9AE}" pid="10" name="Sensitivity">
    <vt:lpwstr>Extern</vt:lpwstr>
  </property>
</Properties>
</file>