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2" r:id="rId2"/>
  </p:sldMasterIdLst>
  <p:sldIdLst>
    <p:sldId id="256" r:id="rId3"/>
    <p:sldId id="280" r:id="rId4"/>
    <p:sldId id="258" r:id="rId5"/>
    <p:sldId id="283" r:id="rId6"/>
    <p:sldId id="264" r:id="rId7"/>
    <p:sldId id="282" r:id="rId8"/>
    <p:sldId id="286" r:id="rId9"/>
    <p:sldId id="271" r:id="rId10"/>
    <p:sldId id="272" r:id="rId11"/>
    <p:sldId id="27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2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2.png"/></Relationships>
</file>

<file path=ppt/slideLayouts/_rels/slideLayout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2.png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zöveg helye 13">
            <a:extLst>
              <a:ext uri="{FF2B5EF4-FFF2-40B4-BE49-F238E27FC236}">
                <a16:creationId xmlns:a16="http://schemas.microsoft.com/office/drawing/2014/main" id="{E1E54AF7-9CFA-45CB-9750-29AB45291CF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326029" y="400113"/>
            <a:ext cx="3533158" cy="300082"/>
          </a:xfrm>
          <a:noFill/>
        </p:spPr>
        <p:txBody>
          <a:bodyPr wrap="square" rtlCol="0">
            <a:spAutoFit/>
          </a:bodyPr>
          <a:lstStyle>
            <a:lvl1pPr algn="r">
              <a:defRPr lang="hu-HU" sz="1500" spc="113" baseline="0" dirty="0" smtClean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 defTabSz="342900"/>
            <a:r>
              <a:rPr lang="hu-HU" dirty="0"/>
              <a:t>Konferencia | 2018</a:t>
            </a:r>
          </a:p>
        </p:txBody>
      </p:sp>
      <p:sp>
        <p:nvSpPr>
          <p:cNvPr id="4" name="Téglalap 3">
            <a:extLst>
              <a:ext uri="{FF2B5EF4-FFF2-40B4-BE49-F238E27FC236}">
                <a16:creationId xmlns:a16="http://schemas.microsoft.com/office/drawing/2014/main" id="{1EFD92E4-2321-49E5-AEED-0D4F061F923D}"/>
              </a:ext>
            </a:extLst>
          </p:cNvPr>
          <p:cNvSpPr/>
          <p:nvPr/>
        </p:nvSpPr>
        <p:spPr>
          <a:xfrm>
            <a:off x="0" y="1079505"/>
            <a:ext cx="9144000" cy="5778499"/>
          </a:xfrm>
          <a:prstGeom prst="rect">
            <a:avLst/>
          </a:prstGeom>
          <a:gradFill flip="none" rotWithShape="1">
            <a:gsLst>
              <a:gs pos="6000">
                <a:schemeClr val="tx2"/>
              </a:gs>
              <a:gs pos="100000">
                <a:schemeClr val="tx2">
                  <a:lumMod val="75000"/>
                  <a:lumOff val="2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398923B4-BAF4-482B-8B9E-42943A59C2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5637" y="2211574"/>
            <a:ext cx="8312727" cy="2098808"/>
          </a:xfrm>
          <a:noFill/>
        </p:spPr>
        <p:txBody>
          <a:bodyPr wrap="square" bIns="108000" rtlCol="0" anchor="b">
            <a:noAutofit/>
          </a:bodyPr>
          <a:lstStyle>
            <a:lvl1pPr algn="ctr">
              <a:lnSpc>
                <a:spcPct val="100000"/>
              </a:lnSpc>
              <a:defRPr lang="hu-HU" sz="3600" cap="all" spc="225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algn="ctr" defTabSz="342900"/>
            <a:r>
              <a:rPr lang="hu-HU" dirty="0" err="1"/>
              <a:t>MintacíM</a:t>
            </a:r>
            <a:r>
              <a:rPr lang="hu-HU" dirty="0"/>
              <a:t> szerkesztése</a:t>
            </a:r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AA4D6964-545F-4255-BA13-25E11882AE9B}"/>
              </a:ext>
            </a:extLst>
          </p:cNvPr>
          <p:cNvPicPr>
            <a:picLocks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256"/>
          <a:stretch/>
        </p:blipFill>
        <p:spPr>
          <a:xfrm rot="5400000">
            <a:off x="3748962" y="2612183"/>
            <a:ext cx="1594800" cy="5052565"/>
          </a:xfrm>
          <a:prstGeom prst="rect">
            <a:avLst/>
          </a:prstGeom>
        </p:spPr>
      </p:pic>
      <p:cxnSp>
        <p:nvCxnSpPr>
          <p:cNvPr id="11" name="Egyenes összekötő 10">
            <a:extLst>
              <a:ext uri="{FF2B5EF4-FFF2-40B4-BE49-F238E27FC236}">
                <a16:creationId xmlns:a16="http://schemas.microsoft.com/office/drawing/2014/main" id="{8F540EF5-DEC4-4616-91D5-F7ED154C603B}"/>
              </a:ext>
            </a:extLst>
          </p:cNvPr>
          <p:cNvCxnSpPr>
            <a:cxnSpLocks/>
          </p:cNvCxnSpPr>
          <p:nvPr/>
        </p:nvCxnSpPr>
        <p:spPr>
          <a:xfrm>
            <a:off x="1110346" y="4325373"/>
            <a:ext cx="6770915" cy="0"/>
          </a:xfrm>
          <a:prstGeom prst="line">
            <a:avLst/>
          </a:prstGeom>
          <a:ln>
            <a:gradFill>
              <a:gsLst>
                <a:gs pos="27000">
                  <a:schemeClr val="bg1"/>
                </a:gs>
                <a:gs pos="0">
                  <a:schemeClr val="bg1">
                    <a:alpha val="0"/>
                  </a:schemeClr>
                </a:gs>
                <a:gs pos="7700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zöveg helye 13">
            <a:extLst>
              <a:ext uri="{FF2B5EF4-FFF2-40B4-BE49-F238E27FC236}">
                <a16:creationId xmlns:a16="http://schemas.microsoft.com/office/drawing/2014/main" id="{F6EF56F0-9022-4FBA-AE45-DAF024E4576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44365" y="400113"/>
            <a:ext cx="3533158" cy="300082"/>
          </a:xfrm>
          <a:noFill/>
        </p:spPr>
        <p:txBody>
          <a:bodyPr wrap="square" rtlCol="0">
            <a:spAutoFit/>
          </a:bodyPr>
          <a:lstStyle>
            <a:lvl1pPr>
              <a:defRPr lang="hu-HU" sz="1500" spc="113" baseline="0" dirty="0" smtClean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 defTabSz="342900"/>
            <a:r>
              <a:rPr lang="hu-HU" dirty="0"/>
              <a:t>Előadó Neve | titulusa</a:t>
            </a:r>
          </a:p>
        </p:txBody>
      </p:sp>
      <p:grpSp>
        <p:nvGrpSpPr>
          <p:cNvPr id="3" name="Csoportba foglalás 2">
            <a:extLst>
              <a:ext uri="{FF2B5EF4-FFF2-40B4-BE49-F238E27FC236}">
                <a16:creationId xmlns:a16="http://schemas.microsoft.com/office/drawing/2014/main" id="{9B285920-0F2F-4913-A146-A627FA1F22EF}"/>
              </a:ext>
            </a:extLst>
          </p:cNvPr>
          <p:cNvGrpSpPr>
            <a:grpSpLocks noChangeAspect="1"/>
          </p:cNvGrpSpPr>
          <p:nvPr/>
        </p:nvGrpSpPr>
        <p:grpSpPr>
          <a:xfrm>
            <a:off x="3900743" y="407902"/>
            <a:ext cx="1342514" cy="1342514"/>
            <a:chOff x="5357620" y="340777"/>
            <a:chExt cx="1476765" cy="1476765"/>
          </a:xfrm>
        </p:grpSpPr>
        <p:sp>
          <p:nvSpPr>
            <p:cNvPr id="12" name="Ellipszis 11">
              <a:extLst>
                <a:ext uri="{FF2B5EF4-FFF2-40B4-BE49-F238E27FC236}">
                  <a16:creationId xmlns:a16="http://schemas.microsoft.com/office/drawing/2014/main" id="{720D2D16-3C73-4B29-BF0A-5C0CD4A3568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357620" y="340777"/>
              <a:ext cx="1476765" cy="147676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13" name="Kép 12">
              <a:extLst>
                <a:ext uri="{FF2B5EF4-FFF2-40B4-BE49-F238E27FC236}">
                  <a16:creationId xmlns:a16="http://schemas.microsoft.com/office/drawing/2014/main" id="{64B7CD62-C5AE-49B3-A3F1-CCDBFFCCD9E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5463779" y="445740"/>
              <a:ext cx="1264444" cy="12668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84573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>
            <a:extLst>
              <a:ext uri="{FF2B5EF4-FFF2-40B4-BE49-F238E27FC236}">
                <a16:creationId xmlns:a16="http://schemas.microsoft.com/office/drawing/2014/main" id="{EB9F1D99-C601-4291-9D39-04D45263AC3B}"/>
              </a:ext>
            </a:extLst>
          </p:cNvPr>
          <p:cNvPicPr>
            <a:picLocks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9066"/>
          <a:stretch/>
        </p:blipFill>
        <p:spPr>
          <a:xfrm rot="16200000">
            <a:off x="3817311" y="2640145"/>
            <a:ext cx="1594839" cy="5054400"/>
          </a:xfrm>
          <a:prstGeom prst="rect">
            <a:avLst/>
          </a:prstGeom>
        </p:spPr>
      </p:pic>
      <p:sp>
        <p:nvSpPr>
          <p:cNvPr id="13" name="Téglalap 12">
            <a:extLst>
              <a:ext uri="{FF2B5EF4-FFF2-40B4-BE49-F238E27FC236}">
                <a16:creationId xmlns:a16="http://schemas.microsoft.com/office/drawing/2014/main" id="{2A2EB4D7-427D-41DD-AE99-B6B9194DE3AC}"/>
              </a:ext>
            </a:extLst>
          </p:cNvPr>
          <p:cNvSpPr/>
          <p:nvPr/>
        </p:nvSpPr>
        <p:spPr>
          <a:xfrm>
            <a:off x="-1" y="893235"/>
            <a:ext cx="9144001" cy="360000"/>
          </a:xfrm>
          <a:prstGeom prst="rect">
            <a:avLst/>
          </a:prstGeom>
          <a:pattFill prst="ltUpDiag">
            <a:fgClr>
              <a:schemeClr val="tx2">
                <a:lumMod val="10000"/>
                <a:lumOff val="9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5" name="Szöveg helye 13">
            <a:extLst>
              <a:ext uri="{FF2B5EF4-FFF2-40B4-BE49-F238E27FC236}">
                <a16:creationId xmlns:a16="http://schemas.microsoft.com/office/drawing/2014/main" id="{E1E54AF7-9CFA-45CB-9750-29AB45291CF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326029" y="400113"/>
            <a:ext cx="3533158" cy="300082"/>
          </a:xfrm>
          <a:noFill/>
        </p:spPr>
        <p:txBody>
          <a:bodyPr wrap="square" rtlCol="0">
            <a:spAutoFit/>
          </a:bodyPr>
          <a:lstStyle>
            <a:lvl1pPr algn="r">
              <a:defRPr lang="hu-HU" sz="1500" spc="113" baseline="0" dirty="0" smtClean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 defTabSz="342900"/>
            <a:r>
              <a:rPr lang="hu-HU" dirty="0"/>
              <a:t>Konferencia | 2018</a:t>
            </a:r>
          </a:p>
        </p:txBody>
      </p:sp>
      <p:grpSp>
        <p:nvGrpSpPr>
          <p:cNvPr id="12" name="Csoportba foglalás 11">
            <a:extLst>
              <a:ext uri="{FF2B5EF4-FFF2-40B4-BE49-F238E27FC236}">
                <a16:creationId xmlns:a16="http://schemas.microsoft.com/office/drawing/2014/main" id="{D1EEAEB3-CFC8-4394-B774-6AA1C08E9A04}"/>
              </a:ext>
            </a:extLst>
          </p:cNvPr>
          <p:cNvGrpSpPr>
            <a:grpSpLocks noChangeAspect="1"/>
          </p:cNvGrpSpPr>
          <p:nvPr/>
        </p:nvGrpSpPr>
        <p:grpSpPr>
          <a:xfrm>
            <a:off x="3900743" y="407902"/>
            <a:ext cx="1342514" cy="1342514"/>
            <a:chOff x="5357620" y="340777"/>
            <a:chExt cx="1476765" cy="1476765"/>
          </a:xfrm>
        </p:grpSpPr>
        <p:sp>
          <p:nvSpPr>
            <p:cNvPr id="17" name="Ellipszis 16">
              <a:extLst>
                <a:ext uri="{FF2B5EF4-FFF2-40B4-BE49-F238E27FC236}">
                  <a16:creationId xmlns:a16="http://schemas.microsoft.com/office/drawing/2014/main" id="{8A739B8A-ACBE-49F4-9B88-71B3EE960FB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357620" y="340777"/>
              <a:ext cx="1476765" cy="147676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18" name="Kép 17">
              <a:extLst>
                <a:ext uri="{FF2B5EF4-FFF2-40B4-BE49-F238E27FC236}">
                  <a16:creationId xmlns:a16="http://schemas.microsoft.com/office/drawing/2014/main" id="{FA027976-C715-4431-8E04-1893195DD5D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5463779" y="445740"/>
              <a:ext cx="1264444" cy="1266826"/>
            </a:xfrm>
            <a:prstGeom prst="rect">
              <a:avLst/>
            </a:prstGeom>
          </p:spPr>
        </p:pic>
      </p:grpSp>
      <p:cxnSp>
        <p:nvCxnSpPr>
          <p:cNvPr id="11" name="Egyenes összekötő 10">
            <a:extLst>
              <a:ext uri="{FF2B5EF4-FFF2-40B4-BE49-F238E27FC236}">
                <a16:creationId xmlns:a16="http://schemas.microsoft.com/office/drawing/2014/main" id="{8F540EF5-DEC4-4616-91D5-F7ED154C603B}"/>
              </a:ext>
            </a:extLst>
          </p:cNvPr>
          <p:cNvCxnSpPr>
            <a:cxnSpLocks/>
          </p:cNvCxnSpPr>
          <p:nvPr/>
        </p:nvCxnSpPr>
        <p:spPr>
          <a:xfrm>
            <a:off x="1110346" y="4336002"/>
            <a:ext cx="6770915" cy="0"/>
          </a:xfrm>
          <a:prstGeom prst="line">
            <a:avLst/>
          </a:prstGeom>
          <a:ln>
            <a:gradFill>
              <a:gsLst>
                <a:gs pos="27000">
                  <a:schemeClr val="tx2">
                    <a:lumMod val="10000"/>
                    <a:lumOff val="90000"/>
                  </a:schemeClr>
                </a:gs>
                <a:gs pos="0">
                  <a:schemeClr val="bg1">
                    <a:alpha val="0"/>
                  </a:schemeClr>
                </a:gs>
                <a:gs pos="77000">
                  <a:schemeClr val="tx2">
                    <a:lumMod val="10000"/>
                    <a:lumOff val="9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zöveg helye 13">
            <a:extLst>
              <a:ext uri="{FF2B5EF4-FFF2-40B4-BE49-F238E27FC236}">
                <a16:creationId xmlns:a16="http://schemas.microsoft.com/office/drawing/2014/main" id="{F6EF56F0-9022-4FBA-AE45-DAF024E4576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44365" y="400113"/>
            <a:ext cx="3533158" cy="300082"/>
          </a:xfrm>
          <a:noFill/>
        </p:spPr>
        <p:txBody>
          <a:bodyPr wrap="square" rtlCol="0">
            <a:spAutoFit/>
          </a:bodyPr>
          <a:lstStyle>
            <a:lvl1pPr>
              <a:defRPr lang="hu-HU" sz="1500" spc="113" baseline="0" dirty="0" smtClean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 defTabSz="342900"/>
            <a:r>
              <a:rPr lang="hu-HU" dirty="0"/>
              <a:t>Előadó Neve | titulusa</a:t>
            </a:r>
          </a:p>
        </p:txBody>
      </p:sp>
      <p:sp>
        <p:nvSpPr>
          <p:cNvPr id="16" name="Cím 1">
            <a:extLst>
              <a:ext uri="{FF2B5EF4-FFF2-40B4-BE49-F238E27FC236}">
                <a16:creationId xmlns:a16="http://schemas.microsoft.com/office/drawing/2014/main" id="{60B16E0B-3720-4EB9-98E5-A7CFC7210E1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5637" y="2211574"/>
            <a:ext cx="8312727" cy="2098808"/>
          </a:xfrm>
          <a:noFill/>
        </p:spPr>
        <p:txBody>
          <a:bodyPr wrap="square" bIns="108000" rtlCol="0" anchor="b">
            <a:noAutofit/>
          </a:bodyPr>
          <a:lstStyle>
            <a:lvl1pPr algn="ctr">
              <a:lnSpc>
                <a:spcPct val="100000"/>
              </a:lnSpc>
              <a:defRPr lang="hu-HU" sz="3600" cap="all" spc="225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algn="ctr" defTabSz="342900"/>
            <a:r>
              <a:rPr lang="hu-HU" dirty="0" err="1"/>
              <a:t>MintacíM</a:t>
            </a:r>
            <a:r>
              <a:rPr lang="hu-HU" dirty="0"/>
              <a:t> szerkesztése</a:t>
            </a:r>
          </a:p>
        </p:txBody>
      </p:sp>
    </p:spTree>
    <p:extLst>
      <p:ext uri="{BB962C8B-B14F-4D97-AF65-F5344CB8AC3E}">
        <p14:creationId xmlns:p14="http://schemas.microsoft.com/office/powerpoint/2010/main" val="785481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ejezet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ép 6">
            <a:extLst>
              <a:ext uri="{FF2B5EF4-FFF2-40B4-BE49-F238E27FC236}">
                <a16:creationId xmlns:a16="http://schemas.microsoft.com/office/drawing/2014/main" id="{69E10144-FD81-4BC1-A765-3E1125135280}"/>
              </a:ext>
            </a:extLst>
          </p:cNvPr>
          <p:cNvPicPr>
            <a:picLocks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9066"/>
          <a:stretch/>
        </p:blipFill>
        <p:spPr>
          <a:xfrm rot="10800000">
            <a:off x="0" y="1035000"/>
            <a:ext cx="1763100" cy="4788000"/>
          </a:xfrm>
          <a:prstGeom prst="rect">
            <a:avLst/>
          </a:prstGeom>
        </p:spPr>
      </p:pic>
      <p:sp>
        <p:nvSpPr>
          <p:cNvPr id="3" name="Cím 2">
            <a:extLst>
              <a:ext uri="{FF2B5EF4-FFF2-40B4-BE49-F238E27FC236}">
                <a16:creationId xmlns:a16="http://schemas.microsoft.com/office/drawing/2014/main" id="{35A37BE2-9DE4-465D-8D3E-B086EDC1E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5774" y="2794239"/>
            <a:ext cx="4983366" cy="1209562"/>
          </a:xfrm>
          <a:noFill/>
        </p:spPr>
        <p:txBody>
          <a:bodyPr wrap="square" rtlCol="0" anchor="ctr">
            <a:spAutoFit/>
          </a:bodyPr>
          <a:lstStyle>
            <a:lvl1pPr>
              <a:lnSpc>
                <a:spcPct val="110000"/>
              </a:lnSpc>
              <a:defRPr lang="hu-HU" sz="3300" cap="all" spc="225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defTabSz="342900"/>
            <a:r>
              <a:rPr lang="hu-HU" dirty="0"/>
              <a:t>Mintacím szerkesztése</a:t>
            </a:r>
          </a:p>
        </p:txBody>
      </p:sp>
      <p:grpSp>
        <p:nvGrpSpPr>
          <p:cNvPr id="8" name="Csoportba foglalás 7">
            <a:extLst>
              <a:ext uri="{FF2B5EF4-FFF2-40B4-BE49-F238E27FC236}">
                <a16:creationId xmlns:a16="http://schemas.microsoft.com/office/drawing/2014/main" id="{CD015DD8-BBBF-4B3F-98C5-3B6027871DC5}"/>
              </a:ext>
            </a:extLst>
          </p:cNvPr>
          <p:cNvGrpSpPr/>
          <p:nvPr/>
        </p:nvGrpSpPr>
        <p:grpSpPr>
          <a:xfrm>
            <a:off x="790749" y="2757743"/>
            <a:ext cx="1342514" cy="1342514"/>
            <a:chOff x="2398603" y="3656545"/>
            <a:chExt cx="1476765" cy="1476765"/>
          </a:xfrm>
        </p:grpSpPr>
        <p:sp>
          <p:nvSpPr>
            <p:cNvPr id="9" name="Ellipszis 8">
              <a:extLst>
                <a:ext uri="{FF2B5EF4-FFF2-40B4-BE49-F238E27FC236}">
                  <a16:creationId xmlns:a16="http://schemas.microsoft.com/office/drawing/2014/main" id="{1D98A545-DE95-4A45-9DEF-A3E72DEBE31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398603" y="3656545"/>
              <a:ext cx="1476765" cy="147676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10" name="Kép 9">
              <a:extLst>
                <a:ext uri="{FF2B5EF4-FFF2-40B4-BE49-F238E27FC236}">
                  <a16:creationId xmlns:a16="http://schemas.microsoft.com/office/drawing/2014/main" id="{424597F1-186A-4114-A071-57BDDF43A6E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2504762" y="3761508"/>
              <a:ext cx="1264444" cy="12668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164027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örzsdi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églalap 11">
            <a:extLst>
              <a:ext uri="{FF2B5EF4-FFF2-40B4-BE49-F238E27FC236}">
                <a16:creationId xmlns:a16="http://schemas.microsoft.com/office/drawing/2014/main" id="{95FE9D6D-B265-4369-BA63-B46716865F75}"/>
              </a:ext>
            </a:extLst>
          </p:cNvPr>
          <p:cNvSpPr/>
          <p:nvPr/>
        </p:nvSpPr>
        <p:spPr>
          <a:xfrm flipV="1">
            <a:off x="5256000" y="-7372"/>
            <a:ext cx="3888000" cy="6048235"/>
          </a:xfrm>
          <a:prstGeom prst="rect">
            <a:avLst/>
          </a:prstGeom>
          <a:pattFill prst="ltUpDiag">
            <a:fgClr>
              <a:schemeClr val="tx2">
                <a:lumMod val="10000"/>
                <a:lumOff val="9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grpSp>
        <p:nvGrpSpPr>
          <p:cNvPr id="16" name="Csoportba foglalás 15">
            <a:extLst>
              <a:ext uri="{FF2B5EF4-FFF2-40B4-BE49-F238E27FC236}">
                <a16:creationId xmlns:a16="http://schemas.microsoft.com/office/drawing/2014/main" id="{C6169C81-0BA3-45EB-936B-A3663F68EABC}"/>
              </a:ext>
            </a:extLst>
          </p:cNvPr>
          <p:cNvGrpSpPr>
            <a:grpSpLocks noChangeAspect="1"/>
          </p:cNvGrpSpPr>
          <p:nvPr/>
        </p:nvGrpSpPr>
        <p:grpSpPr>
          <a:xfrm>
            <a:off x="8025779" y="5600914"/>
            <a:ext cx="916955" cy="916955"/>
            <a:chOff x="7979931" y="5555066"/>
            <a:chExt cx="1008650" cy="1008650"/>
          </a:xfrm>
        </p:grpSpPr>
        <p:sp>
          <p:nvSpPr>
            <p:cNvPr id="17" name="Ellipszis 16">
              <a:extLst>
                <a:ext uri="{FF2B5EF4-FFF2-40B4-BE49-F238E27FC236}">
                  <a16:creationId xmlns:a16="http://schemas.microsoft.com/office/drawing/2014/main" id="{9EFD7621-71CF-437C-B3D4-E1A48BAFC18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979931" y="5555066"/>
              <a:ext cx="1008650" cy="10086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19" name="Kép 18">
              <a:extLst>
                <a:ext uri="{FF2B5EF4-FFF2-40B4-BE49-F238E27FC236}">
                  <a16:creationId xmlns:a16="http://schemas.microsoft.com/office/drawing/2014/main" id="{0AF630AB-9F6B-4D24-B8B6-92584799BA1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8052439" y="5626756"/>
              <a:ext cx="863632" cy="865259"/>
            </a:xfrm>
            <a:prstGeom prst="rect">
              <a:avLst/>
            </a:prstGeom>
          </p:spPr>
        </p:pic>
      </p:grpSp>
      <p:sp>
        <p:nvSpPr>
          <p:cNvPr id="21" name="Szöveg helye 7">
            <a:extLst>
              <a:ext uri="{FF2B5EF4-FFF2-40B4-BE49-F238E27FC236}">
                <a16:creationId xmlns:a16="http://schemas.microsoft.com/office/drawing/2014/main" id="{B3343780-31AA-4D24-8F2C-5BB0F16FE66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00000" y="1880323"/>
            <a:ext cx="3600000" cy="3717670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hu-HU" dirty="0"/>
              <a:t>Az ábrához tartozó magyarázat hosszabb kifejtése, egy vagy több mondatban, hivatkozások, megjegyzések helye…</a:t>
            </a:r>
          </a:p>
        </p:txBody>
      </p:sp>
      <p:sp>
        <p:nvSpPr>
          <p:cNvPr id="22" name="Cím 8">
            <a:extLst>
              <a:ext uri="{FF2B5EF4-FFF2-40B4-BE49-F238E27FC236}">
                <a16:creationId xmlns:a16="http://schemas.microsoft.com/office/drawing/2014/main" id="{28121AF0-8220-4AE5-9CE4-C958BB7BEA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0" y="365129"/>
            <a:ext cx="3600000" cy="1325563"/>
          </a:xfrm>
          <a:ln>
            <a:gradFill flip="none" rotWithShape="1">
              <a:gsLst>
                <a:gs pos="1000">
                  <a:schemeClr val="accent1">
                    <a:lumMod val="5000"/>
                    <a:lumOff val="95000"/>
                  </a:schemeClr>
                </a:gs>
                <a:gs pos="1000">
                  <a:schemeClr val="bg1">
                    <a:alpha val="0"/>
                  </a:schemeClr>
                </a:gs>
              </a:gsLst>
              <a:lin ang="16200000" scaled="0"/>
              <a:tileRect/>
            </a:gradFill>
          </a:ln>
        </p:spPr>
        <p:txBody>
          <a:bodyPr bIns="144000" anchor="b">
            <a:noAutofit/>
          </a:bodyPr>
          <a:lstStyle>
            <a:lvl1pPr>
              <a:lnSpc>
                <a:spcPct val="120000"/>
              </a:lnSpc>
              <a:defRPr sz="3000" cap="all" spc="75" baseline="0">
                <a:solidFill>
                  <a:schemeClr val="tx2"/>
                </a:solidFill>
              </a:defRPr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23" name="Szöveg helye 2">
            <a:extLst>
              <a:ext uri="{FF2B5EF4-FFF2-40B4-BE49-F238E27FC236}">
                <a16:creationId xmlns:a16="http://schemas.microsoft.com/office/drawing/2014/main" id="{7AD3AEF0-EEC9-497F-8B15-C8297DB6A97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99999" y="6316643"/>
            <a:ext cx="3600001" cy="369333"/>
          </a:xfrm>
        </p:spPr>
        <p:txBody>
          <a:bodyPr anchor="ctr">
            <a:noAutofit/>
          </a:bodyPr>
          <a:lstStyle>
            <a:lvl1pPr algn="l">
              <a:spcBef>
                <a:spcPts val="0"/>
              </a:spcBef>
              <a:defRPr sz="1350"/>
            </a:lvl1pPr>
          </a:lstStyle>
          <a:p>
            <a:pPr lvl="0"/>
            <a:r>
              <a:rPr lang="hu-HU" dirty="0"/>
              <a:t>Forrás | MNB</a:t>
            </a:r>
          </a:p>
        </p:txBody>
      </p:sp>
      <p:sp>
        <p:nvSpPr>
          <p:cNvPr id="24" name="Tartalom helye 3">
            <a:extLst>
              <a:ext uri="{FF2B5EF4-FFF2-40B4-BE49-F238E27FC236}">
                <a16:creationId xmlns:a16="http://schemas.microsoft.com/office/drawing/2014/main" id="{443B9895-50E0-4F70-9538-A82F0E772266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17475" y="365129"/>
            <a:ext cx="4534946" cy="5193842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hu-HU" dirty="0"/>
              <a:t>Ábra / diagram</a:t>
            </a:r>
          </a:p>
        </p:txBody>
      </p:sp>
      <p:sp>
        <p:nvSpPr>
          <p:cNvPr id="25" name="Szöveg helye 5">
            <a:extLst>
              <a:ext uri="{FF2B5EF4-FFF2-40B4-BE49-F238E27FC236}">
                <a16:creationId xmlns:a16="http://schemas.microsoft.com/office/drawing/2014/main" id="{62358A1B-165E-4F6B-81B3-3E8B391590A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17329" y="5815713"/>
            <a:ext cx="4535091" cy="444979"/>
          </a:xfrm>
        </p:spPr>
        <p:txBody>
          <a:bodyPr anchor="ctr">
            <a:normAutofit/>
          </a:bodyPr>
          <a:lstStyle>
            <a:lvl1pPr algn="ctr">
              <a:defRPr sz="1800" cap="all" spc="113" baseline="0"/>
            </a:lvl1pPr>
          </a:lstStyle>
          <a:p>
            <a:pPr lvl="0"/>
            <a:r>
              <a:rPr lang="hu-HU" dirty="0"/>
              <a:t>Ábra / Diagram címe </a:t>
            </a:r>
          </a:p>
        </p:txBody>
      </p:sp>
      <p:sp>
        <p:nvSpPr>
          <p:cNvPr id="26" name="Szöveg helye 5">
            <a:extLst>
              <a:ext uri="{FF2B5EF4-FFF2-40B4-BE49-F238E27FC236}">
                <a16:creationId xmlns:a16="http://schemas.microsoft.com/office/drawing/2014/main" id="{FD60B878-9459-4CFB-9A06-B09114F8CA8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7329" y="6282023"/>
            <a:ext cx="4535091" cy="444979"/>
          </a:xfrm>
        </p:spPr>
        <p:txBody>
          <a:bodyPr anchor="ctr">
            <a:normAutofit/>
          </a:bodyPr>
          <a:lstStyle>
            <a:lvl1pPr algn="ctr">
              <a:defRPr sz="1350" cap="none" spc="113" baseline="0"/>
            </a:lvl1pPr>
          </a:lstStyle>
          <a:p>
            <a:pPr lvl="0"/>
            <a:r>
              <a:rPr lang="hu-HU" dirty="0"/>
              <a:t>Az ábra alcíme, évszám, korcsoport, egyéb</a:t>
            </a:r>
          </a:p>
        </p:txBody>
      </p:sp>
    </p:spTree>
    <p:extLst>
      <p:ext uri="{BB962C8B-B14F-4D97-AF65-F5344CB8AC3E}">
        <p14:creationId xmlns:p14="http://schemas.microsoft.com/office/powerpoint/2010/main" val="18736244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örzs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églalap 11">
            <a:extLst>
              <a:ext uri="{FF2B5EF4-FFF2-40B4-BE49-F238E27FC236}">
                <a16:creationId xmlns:a16="http://schemas.microsoft.com/office/drawing/2014/main" id="{232416D1-8352-4C9D-AB69-E103306AD2A5}"/>
              </a:ext>
            </a:extLst>
          </p:cNvPr>
          <p:cNvSpPr/>
          <p:nvPr/>
        </p:nvSpPr>
        <p:spPr>
          <a:xfrm flipV="1">
            <a:off x="0" y="-7370"/>
            <a:ext cx="3888000" cy="6048235"/>
          </a:xfrm>
          <a:prstGeom prst="rect">
            <a:avLst/>
          </a:prstGeom>
          <a:pattFill prst="ltUpDiag">
            <a:fgClr>
              <a:schemeClr val="tx2">
                <a:lumMod val="10000"/>
                <a:lumOff val="9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sp>
        <p:nvSpPr>
          <p:cNvPr id="17" name="Szöveg helye 2">
            <a:extLst>
              <a:ext uri="{FF2B5EF4-FFF2-40B4-BE49-F238E27FC236}">
                <a16:creationId xmlns:a16="http://schemas.microsoft.com/office/drawing/2014/main" id="{A2D54897-97BC-4AB6-A043-75DF451CB4B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82066" y="6316865"/>
            <a:ext cx="2827684" cy="361835"/>
          </a:xfrm>
        </p:spPr>
        <p:txBody>
          <a:bodyPr anchor="ctr">
            <a:noAutofit/>
          </a:bodyPr>
          <a:lstStyle>
            <a:lvl1pPr algn="r">
              <a:defRPr sz="1350"/>
            </a:lvl1pPr>
          </a:lstStyle>
          <a:p>
            <a:pPr lvl="0"/>
            <a:r>
              <a:rPr lang="hu-HU" dirty="0"/>
              <a:t>Forrás | MNB</a:t>
            </a:r>
          </a:p>
        </p:txBody>
      </p:sp>
      <p:sp>
        <p:nvSpPr>
          <p:cNvPr id="19" name="Szöveg helye 7">
            <a:extLst>
              <a:ext uri="{FF2B5EF4-FFF2-40B4-BE49-F238E27FC236}">
                <a16:creationId xmlns:a16="http://schemas.microsoft.com/office/drawing/2014/main" id="{507977F6-41ED-4021-9514-403C913B5B6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09749" y="1887824"/>
            <a:ext cx="3600000" cy="3710173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hu-HU" dirty="0"/>
              <a:t>Az ábrához tartozó magyarázat hosszabb kifejtése, egy vagy több mondatban, hivatkozások, megjegyzések helye…</a:t>
            </a:r>
          </a:p>
        </p:txBody>
      </p:sp>
      <p:sp>
        <p:nvSpPr>
          <p:cNvPr id="23" name="Cím 8">
            <a:extLst>
              <a:ext uri="{FF2B5EF4-FFF2-40B4-BE49-F238E27FC236}">
                <a16:creationId xmlns:a16="http://schemas.microsoft.com/office/drawing/2014/main" id="{E4FB3E16-AC8D-45AA-B9BF-06A9E74E6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749" y="365129"/>
            <a:ext cx="3600000" cy="1325563"/>
          </a:xfrm>
          <a:ln>
            <a:gradFill flip="none" rotWithShape="1">
              <a:gsLst>
                <a:gs pos="1000">
                  <a:schemeClr val="accent1">
                    <a:lumMod val="5000"/>
                    <a:lumOff val="95000"/>
                  </a:schemeClr>
                </a:gs>
                <a:gs pos="1000">
                  <a:schemeClr val="bg1">
                    <a:alpha val="0"/>
                  </a:schemeClr>
                </a:gs>
              </a:gsLst>
              <a:lin ang="16200000" scaled="0"/>
              <a:tileRect/>
            </a:gradFill>
          </a:ln>
        </p:spPr>
        <p:txBody>
          <a:bodyPr bIns="144000" anchor="b">
            <a:normAutofit/>
          </a:bodyPr>
          <a:lstStyle>
            <a:lvl1pPr>
              <a:lnSpc>
                <a:spcPct val="120000"/>
              </a:lnSpc>
              <a:defRPr sz="3000" cap="all" spc="75" baseline="0">
                <a:solidFill>
                  <a:schemeClr val="tx2"/>
                </a:solidFill>
              </a:defRPr>
            </a:lvl1pPr>
          </a:lstStyle>
          <a:p>
            <a:r>
              <a:rPr lang="hu-HU" dirty="0"/>
              <a:t>Mintacím szerkesztése</a:t>
            </a:r>
          </a:p>
        </p:txBody>
      </p:sp>
      <p:grpSp>
        <p:nvGrpSpPr>
          <p:cNvPr id="24" name="Csoportba foglalás 23">
            <a:extLst>
              <a:ext uri="{FF2B5EF4-FFF2-40B4-BE49-F238E27FC236}">
                <a16:creationId xmlns:a16="http://schemas.microsoft.com/office/drawing/2014/main" id="{E11484FF-1675-41C3-818B-AB2F6DAAE4F2}"/>
              </a:ext>
            </a:extLst>
          </p:cNvPr>
          <p:cNvGrpSpPr>
            <a:grpSpLocks noChangeAspect="1"/>
          </p:cNvGrpSpPr>
          <p:nvPr/>
        </p:nvGrpSpPr>
        <p:grpSpPr>
          <a:xfrm>
            <a:off x="209232" y="5600914"/>
            <a:ext cx="916955" cy="916955"/>
            <a:chOff x="7979931" y="5555066"/>
            <a:chExt cx="1008650" cy="1008650"/>
          </a:xfrm>
        </p:grpSpPr>
        <p:sp>
          <p:nvSpPr>
            <p:cNvPr id="25" name="Ellipszis 24">
              <a:extLst>
                <a:ext uri="{FF2B5EF4-FFF2-40B4-BE49-F238E27FC236}">
                  <a16:creationId xmlns:a16="http://schemas.microsoft.com/office/drawing/2014/main" id="{80BD8AF3-1867-48AE-B2EB-9BB371E59B0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979931" y="5555066"/>
              <a:ext cx="1008650" cy="10086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26" name="Kép 25">
              <a:extLst>
                <a:ext uri="{FF2B5EF4-FFF2-40B4-BE49-F238E27FC236}">
                  <a16:creationId xmlns:a16="http://schemas.microsoft.com/office/drawing/2014/main" id="{FAE3769D-ED75-4170-9866-10C93F4A419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8052439" y="5626756"/>
              <a:ext cx="863632" cy="865259"/>
            </a:xfrm>
            <a:prstGeom prst="rect">
              <a:avLst/>
            </a:prstGeom>
          </p:spPr>
        </p:pic>
      </p:grpSp>
      <p:sp>
        <p:nvSpPr>
          <p:cNvPr id="27" name="Szöveg helye 5">
            <a:extLst>
              <a:ext uri="{FF2B5EF4-FFF2-40B4-BE49-F238E27FC236}">
                <a16:creationId xmlns:a16="http://schemas.microsoft.com/office/drawing/2014/main" id="{DB20685B-301B-40ED-8D58-1BC4C293D33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225525" y="5841351"/>
            <a:ext cx="4536000" cy="444979"/>
          </a:xfrm>
        </p:spPr>
        <p:txBody>
          <a:bodyPr anchor="ctr">
            <a:normAutofit/>
          </a:bodyPr>
          <a:lstStyle>
            <a:lvl1pPr algn="ctr">
              <a:defRPr sz="1800" cap="all" spc="113" baseline="0"/>
            </a:lvl1pPr>
          </a:lstStyle>
          <a:p>
            <a:pPr lvl="0"/>
            <a:r>
              <a:rPr lang="hu-HU" dirty="0"/>
              <a:t>Ábra / Diagram címe </a:t>
            </a:r>
          </a:p>
        </p:txBody>
      </p:sp>
      <p:sp>
        <p:nvSpPr>
          <p:cNvPr id="28" name="Szöveg helye 5">
            <a:extLst>
              <a:ext uri="{FF2B5EF4-FFF2-40B4-BE49-F238E27FC236}">
                <a16:creationId xmlns:a16="http://schemas.microsoft.com/office/drawing/2014/main" id="{13D9A0A3-0A6C-4362-87DE-59B7198C713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25525" y="6315176"/>
            <a:ext cx="4536000" cy="370800"/>
          </a:xfrm>
        </p:spPr>
        <p:txBody>
          <a:bodyPr anchor="ctr">
            <a:normAutofit/>
          </a:bodyPr>
          <a:lstStyle>
            <a:lvl1pPr algn="ctr">
              <a:defRPr sz="1350" cap="none" spc="113" baseline="0"/>
            </a:lvl1pPr>
          </a:lstStyle>
          <a:p>
            <a:pPr lvl="0"/>
            <a:r>
              <a:rPr lang="hu-HU" dirty="0"/>
              <a:t>Az ábra alcíme, évszám, korcsoport, egyéb</a:t>
            </a:r>
          </a:p>
        </p:txBody>
      </p:sp>
      <p:sp>
        <p:nvSpPr>
          <p:cNvPr id="29" name="Tartalom helye 3">
            <a:extLst>
              <a:ext uri="{FF2B5EF4-FFF2-40B4-BE49-F238E27FC236}">
                <a16:creationId xmlns:a16="http://schemas.microsoft.com/office/drawing/2014/main" id="{2930C90B-1E3C-41E7-9F75-83F7F2287384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225670" y="571670"/>
            <a:ext cx="4536000" cy="5055085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hu-HU" dirty="0"/>
              <a:t>Ábra / diagram</a:t>
            </a:r>
          </a:p>
        </p:txBody>
      </p:sp>
    </p:spTree>
    <p:extLst>
      <p:ext uri="{BB962C8B-B14F-4D97-AF65-F5344CB8AC3E}">
        <p14:creationId xmlns:p14="http://schemas.microsoft.com/office/powerpoint/2010/main" val="5137600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örzsdi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églalap 11">
            <a:extLst>
              <a:ext uri="{FF2B5EF4-FFF2-40B4-BE49-F238E27FC236}">
                <a16:creationId xmlns:a16="http://schemas.microsoft.com/office/drawing/2014/main" id="{72A46DC0-580F-4857-8317-082AAE9E86DC}"/>
              </a:ext>
            </a:extLst>
          </p:cNvPr>
          <p:cNvSpPr/>
          <p:nvPr/>
        </p:nvSpPr>
        <p:spPr>
          <a:xfrm flipV="1">
            <a:off x="5255664" y="-4"/>
            <a:ext cx="3888336" cy="3384000"/>
          </a:xfrm>
          <a:prstGeom prst="rect">
            <a:avLst/>
          </a:prstGeom>
          <a:pattFill prst="ltUpDiag">
            <a:fgClr>
              <a:schemeClr val="tx2">
                <a:lumMod val="10000"/>
                <a:lumOff val="9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sp>
        <p:nvSpPr>
          <p:cNvPr id="13" name="Cím 4">
            <a:extLst>
              <a:ext uri="{FF2B5EF4-FFF2-40B4-BE49-F238E27FC236}">
                <a16:creationId xmlns:a16="http://schemas.microsoft.com/office/drawing/2014/main" id="{5678F594-92B3-40FB-8F4D-BF90B71FEE8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99832" y="365129"/>
            <a:ext cx="3600000" cy="2892066"/>
          </a:xfrm>
          <a:ln>
            <a:noFill/>
          </a:ln>
        </p:spPr>
        <p:txBody>
          <a:bodyPr anchor="b">
            <a:normAutofit/>
          </a:bodyPr>
          <a:lstStyle>
            <a:lvl1pPr>
              <a:lnSpc>
                <a:spcPct val="120000"/>
              </a:lnSpc>
              <a:defRPr lang="hu-HU" sz="3000" cap="all" spc="75" baseline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marL="0" lvl="0">
              <a:lnSpc>
                <a:spcPct val="100000"/>
              </a:lnSpc>
            </a:pPr>
            <a:r>
              <a:rPr lang="hu-HU" dirty="0"/>
              <a:t>Több soros Mintacím szerkesztése</a:t>
            </a:r>
          </a:p>
        </p:txBody>
      </p:sp>
      <p:sp>
        <p:nvSpPr>
          <p:cNvPr id="19" name="Szöveg helye 2">
            <a:extLst>
              <a:ext uri="{FF2B5EF4-FFF2-40B4-BE49-F238E27FC236}">
                <a16:creationId xmlns:a16="http://schemas.microsoft.com/office/drawing/2014/main" id="{8233694C-4943-4A7D-BE48-B2660ABF295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399832" y="3579212"/>
            <a:ext cx="3600000" cy="2550849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2000"/>
            </a:lvl1pPr>
          </a:lstStyle>
          <a:p>
            <a:pPr lvl="0"/>
            <a:r>
              <a:rPr lang="hu-HU" dirty="0"/>
              <a:t>Az ábrához tartozó </a:t>
            </a:r>
            <a:br>
              <a:rPr lang="hu-HU" dirty="0"/>
            </a:br>
            <a:r>
              <a:rPr lang="hu-HU" dirty="0"/>
              <a:t>magyarázat egy vagy több mondatban. Hivatkozások, megjegyzések és egy tartalmak helye.</a:t>
            </a:r>
          </a:p>
        </p:txBody>
      </p:sp>
      <p:sp>
        <p:nvSpPr>
          <p:cNvPr id="20" name="Tartalom helye 3">
            <a:extLst>
              <a:ext uri="{FF2B5EF4-FFF2-40B4-BE49-F238E27FC236}">
                <a16:creationId xmlns:a16="http://schemas.microsoft.com/office/drawing/2014/main" id="{23F20983-B6FB-42DD-91ED-468B9EAAA058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17475" y="365129"/>
            <a:ext cx="4534946" cy="5193842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hu-HU" dirty="0"/>
              <a:t>Ábra / diagram</a:t>
            </a:r>
          </a:p>
        </p:txBody>
      </p:sp>
      <p:sp>
        <p:nvSpPr>
          <p:cNvPr id="21" name="Szöveg helye 2">
            <a:extLst>
              <a:ext uri="{FF2B5EF4-FFF2-40B4-BE49-F238E27FC236}">
                <a16:creationId xmlns:a16="http://schemas.microsoft.com/office/drawing/2014/main" id="{596EA518-1AF5-4030-BCE6-6AFA7A1D09A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99832" y="6316643"/>
            <a:ext cx="3600000" cy="369333"/>
          </a:xfrm>
        </p:spPr>
        <p:txBody>
          <a:bodyPr anchor="ctr">
            <a:noAutofit/>
          </a:bodyPr>
          <a:lstStyle>
            <a:lvl1pPr algn="r">
              <a:spcBef>
                <a:spcPts val="0"/>
              </a:spcBef>
              <a:defRPr sz="1350"/>
            </a:lvl1pPr>
          </a:lstStyle>
          <a:p>
            <a:pPr lvl="0"/>
            <a:r>
              <a:rPr lang="hu-HU" dirty="0"/>
              <a:t>Forrás | MNB</a:t>
            </a:r>
          </a:p>
        </p:txBody>
      </p:sp>
      <p:sp>
        <p:nvSpPr>
          <p:cNvPr id="23" name="Szöveg helye 5">
            <a:extLst>
              <a:ext uri="{FF2B5EF4-FFF2-40B4-BE49-F238E27FC236}">
                <a16:creationId xmlns:a16="http://schemas.microsoft.com/office/drawing/2014/main" id="{3AF593BC-57A1-4BA1-B8B2-3C3906E5412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17329" y="5815713"/>
            <a:ext cx="4535091" cy="444979"/>
          </a:xfrm>
        </p:spPr>
        <p:txBody>
          <a:bodyPr anchor="ctr">
            <a:normAutofit/>
          </a:bodyPr>
          <a:lstStyle>
            <a:lvl1pPr algn="ctr">
              <a:defRPr sz="1800" cap="all" spc="113" baseline="0"/>
            </a:lvl1pPr>
          </a:lstStyle>
          <a:p>
            <a:pPr lvl="0"/>
            <a:r>
              <a:rPr lang="hu-HU" dirty="0"/>
              <a:t>Ábra / Diagram címe </a:t>
            </a:r>
          </a:p>
        </p:txBody>
      </p:sp>
      <p:sp>
        <p:nvSpPr>
          <p:cNvPr id="24" name="Szöveg helye 5">
            <a:extLst>
              <a:ext uri="{FF2B5EF4-FFF2-40B4-BE49-F238E27FC236}">
                <a16:creationId xmlns:a16="http://schemas.microsoft.com/office/drawing/2014/main" id="{CD922AE4-7C86-483F-8C1F-C571DB7E6D9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7329" y="6282023"/>
            <a:ext cx="4535091" cy="444979"/>
          </a:xfrm>
        </p:spPr>
        <p:txBody>
          <a:bodyPr anchor="ctr">
            <a:normAutofit/>
          </a:bodyPr>
          <a:lstStyle>
            <a:lvl1pPr algn="ctr">
              <a:defRPr sz="1350" cap="none" spc="113" baseline="0"/>
            </a:lvl1pPr>
          </a:lstStyle>
          <a:p>
            <a:pPr lvl="0"/>
            <a:r>
              <a:rPr lang="hu-HU" dirty="0"/>
              <a:t>Az ábra alcíme, évszám, korcsoport, egyéb</a:t>
            </a:r>
          </a:p>
        </p:txBody>
      </p:sp>
      <p:grpSp>
        <p:nvGrpSpPr>
          <p:cNvPr id="27" name="Csoportba foglalás 26">
            <a:extLst>
              <a:ext uri="{FF2B5EF4-FFF2-40B4-BE49-F238E27FC236}">
                <a16:creationId xmlns:a16="http://schemas.microsoft.com/office/drawing/2014/main" id="{F1984F91-C90F-4ADE-AB8F-4BD6428FB7CA}"/>
              </a:ext>
            </a:extLst>
          </p:cNvPr>
          <p:cNvGrpSpPr>
            <a:grpSpLocks noChangeAspect="1"/>
          </p:cNvGrpSpPr>
          <p:nvPr/>
        </p:nvGrpSpPr>
        <p:grpSpPr>
          <a:xfrm>
            <a:off x="8025779" y="2968169"/>
            <a:ext cx="916955" cy="916955"/>
            <a:chOff x="7979931" y="5555066"/>
            <a:chExt cx="1008650" cy="1008650"/>
          </a:xfrm>
        </p:grpSpPr>
        <p:sp>
          <p:nvSpPr>
            <p:cNvPr id="28" name="Ellipszis 27">
              <a:extLst>
                <a:ext uri="{FF2B5EF4-FFF2-40B4-BE49-F238E27FC236}">
                  <a16:creationId xmlns:a16="http://schemas.microsoft.com/office/drawing/2014/main" id="{4BE942ED-20A0-462C-9AA3-98A3D8EB06A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979931" y="5555066"/>
              <a:ext cx="1008650" cy="10086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29" name="Kép 28">
              <a:extLst>
                <a:ext uri="{FF2B5EF4-FFF2-40B4-BE49-F238E27FC236}">
                  <a16:creationId xmlns:a16="http://schemas.microsoft.com/office/drawing/2014/main" id="{9C25A85E-BCED-4D19-8B8D-AEDE48715F5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8052439" y="5626756"/>
              <a:ext cx="863632" cy="86525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029797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örzsdia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églalap 11">
            <a:extLst>
              <a:ext uri="{FF2B5EF4-FFF2-40B4-BE49-F238E27FC236}">
                <a16:creationId xmlns:a16="http://schemas.microsoft.com/office/drawing/2014/main" id="{0AD6B8B2-D23E-4691-9AAC-7EDDD28611E6}"/>
              </a:ext>
            </a:extLst>
          </p:cNvPr>
          <p:cNvSpPr/>
          <p:nvPr/>
        </p:nvSpPr>
        <p:spPr>
          <a:xfrm flipV="1">
            <a:off x="5256000" y="-3"/>
            <a:ext cx="3888000" cy="1663375"/>
          </a:xfrm>
          <a:prstGeom prst="rect">
            <a:avLst/>
          </a:prstGeom>
          <a:pattFill prst="ltUpDiag">
            <a:fgClr>
              <a:schemeClr val="tx2">
                <a:lumMod val="10000"/>
                <a:lumOff val="9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sp>
        <p:nvSpPr>
          <p:cNvPr id="13" name="Cím 4">
            <a:extLst>
              <a:ext uri="{FF2B5EF4-FFF2-40B4-BE49-F238E27FC236}">
                <a16:creationId xmlns:a16="http://schemas.microsoft.com/office/drawing/2014/main" id="{8FFDDC65-6164-4CCB-B333-E1644A4AB0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97424" y="365129"/>
            <a:ext cx="3600000" cy="998976"/>
          </a:xfrm>
          <a:ln>
            <a:noFill/>
          </a:ln>
        </p:spPr>
        <p:txBody>
          <a:bodyPr anchor="b">
            <a:noAutofit/>
          </a:bodyPr>
          <a:lstStyle>
            <a:lvl1pPr>
              <a:lnSpc>
                <a:spcPct val="120000"/>
              </a:lnSpc>
              <a:defRPr lang="hu-HU" sz="3000" cap="all" spc="75" baseline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marL="0" lvl="0">
              <a:lnSpc>
                <a:spcPct val="100000"/>
              </a:lnSpc>
            </a:pPr>
            <a:r>
              <a:rPr lang="hu-HU" dirty="0"/>
              <a:t>Rövid cím szerkesztése</a:t>
            </a:r>
          </a:p>
        </p:txBody>
      </p:sp>
      <p:sp>
        <p:nvSpPr>
          <p:cNvPr id="19" name="Szöveg helye 2">
            <a:extLst>
              <a:ext uri="{FF2B5EF4-FFF2-40B4-BE49-F238E27FC236}">
                <a16:creationId xmlns:a16="http://schemas.microsoft.com/office/drawing/2014/main" id="{5F09AFC3-B5CD-4E41-9D45-5F00B3C242B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386454" y="1835397"/>
            <a:ext cx="3600000" cy="4294658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2000"/>
            </a:lvl1pPr>
          </a:lstStyle>
          <a:p>
            <a:pPr lvl="0"/>
            <a:r>
              <a:rPr lang="hu-HU" dirty="0"/>
              <a:t>Az ábrához tartozó </a:t>
            </a:r>
            <a:br>
              <a:rPr lang="hu-HU" dirty="0"/>
            </a:br>
            <a:r>
              <a:rPr lang="hu-HU" dirty="0"/>
              <a:t>magyarázat egy vagy több mondatban. Hivatkozások, megjegyzések és egyéb tartalmak helye.</a:t>
            </a:r>
          </a:p>
        </p:txBody>
      </p:sp>
      <p:sp>
        <p:nvSpPr>
          <p:cNvPr id="20" name="Szöveg helye 2">
            <a:extLst>
              <a:ext uri="{FF2B5EF4-FFF2-40B4-BE49-F238E27FC236}">
                <a16:creationId xmlns:a16="http://schemas.microsoft.com/office/drawing/2014/main" id="{66DB3B47-E5BD-4D9C-ABC4-FD9EFBDB8EF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86454" y="6316643"/>
            <a:ext cx="3600000" cy="369333"/>
          </a:xfrm>
        </p:spPr>
        <p:txBody>
          <a:bodyPr anchor="ctr">
            <a:noAutofit/>
          </a:bodyPr>
          <a:lstStyle>
            <a:lvl1pPr algn="r">
              <a:spcBef>
                <a:spcPts val="0"/>
              </a:spcBef>
              <a:defRPr sz="1350"/>
            </a:lvl1pPr>
          </a:lstStyle>
          <a:p>
            <a:pPr lvl="0"/>
            <a:r>
              <a:rPr lang="hu-HU" dirty="0"/>
              <a:t>Forrás | MNB</a:t>
            </a:r>
          </a:p>
        </p:txBody>
      </p:sp>
      <p:grpSp>
        <p:nvGrpSpPr>
          <p:cNvPr id="21" name="Csoportba foglalás 20">
            <a:extLst>
              <a:ext uri="{FF2B5EF4-FFF2-40B4-BE49-F238E27FC236}">
                <a16:creationId xmlns:a16="http://schemas.microsoft.com/office/drawing/2014/main" id="{BD258CC9-59BD-4AFF-9FC5-6FC59D53E1B0}"/>
              </a:ext>
            </a:extLst>
          </p:cNvPr>
          <p:cNvGrpSpPr>
            <a:grpSpLocks noChangeAspect="1"/>
          </p:cNvGrpSpPr>
          <p:nvPr/>
        </p:nvGrpSpPr>
        <p:grpSpPr>
          <a:xfrm>
            <a:off x="8025779" y="1241912"/>
            <a:ext cx="916955" cy="916955"/>
            <a:chOff x="7979931" y="5555066"/>
            <a:chExt cx="1008650" cy="1008650"/>
          </a:xfrm>
        </p:grpSpPr>
        <p:sp>
          <p:nvSpPr>
            <p:cNvPr id="22" name="Ellipszis 21">
              <a:extLst>
                <a:ext uri="{FF2B5EF4-FFF2-40B4-BE49-F238E27FC236}">
                  <a16:creationId xmlns:a16="http://schemas.microsoft.com/office/drawing/2014/main" id="{5CF829C1-E4FA-4C2D-BE75-8FC9B14B806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979931" y="5555066"/>
              <a:ext cx="1008650" cy="10086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27" name="Kép 26">
              <a:extLst>
                <a:ext uri="{FF2B5EF4-FFF2-40B4-BE49-F238E27FC236}">
                  <a16:creationId xmlns:a16="http://schemas.microsoft.com/office/drawing/2014/main" id="{CF7E04B7-1E02-4476-A274-2A06E51F7C2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8052439" y="5626756"/>
              <a:ext cx="863632" cy="865259"/>
            </a:xfrm>
            <a:prstGeom prst="rect">
              <a:avLst/>
            </a:prstGeom>
          </p:spPr>
        </p:pic>
      </p:grpSp>
      <p:sp>
        <p:nvSpPr>
          <p:cNvPr id="28" name="Tartalom helye 3">
            <a:extLst>
              <a:ext uri="{FF2B5EF4-FFF2-40B4-BE49-F238E27FC236}">
                <a16:creationId xmlns:a16="http://schemas.microsoft.com/office/drawing/2014/main" id="{02898BE7-775E-458D-B1BC-FD141877356D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17475" y="365129"/>
            <a:ext cx="4534946" cy="5193842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hu-HU" dirty="0"/>
              <a:t>Ábra / diagram</a:t>
            </a:r>
          </a:p>
        </p:txBody>
      </p:sp>
      <p:sp>
        <p:nvSpPr>
          <p:cNvPr id="29" name="Szöveg helye 5">
            <a:extLst>
              <a:ext uri="{FF2B5EF4-FFF2-40B4-BE49-F238E27FC236}">
                <a16:creationId xmlns:a16="http://schemas.microsoft.com/office/drawing/2014/main" id="{ADE4F8FA-4D91-467C-95E1-115577AEB26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17329" y="5815713"/>
            <a:ext cx="4535091" cy="444979"/>
          </a:xfrm>
        </p:spPr>
        <p:txBody>
          <a:bodyPr anchor="ctr">
            <a:normAutofit/>
          </a:bodyPr>
          <a:lstStyle>
            <a:lvl1pPr algn="ctr">
              <a:defRPr sz="1800" cap="all" spc="113" baseline="0"/>
            </a:lvl1pPr>
          </a:lstStyle>
          <a:p>
            <a:pPr lvl="0"/>
            <a:r>
              <a:rPr lang="hu-HU" dirty="0"/>
              <a:t>Ábra / Diagram címe </a:t>
            </a:r>
          </a:p>
        </p:txBody>
      </p:sp>
      <p:sp>
        <p:nvSpPr>
          <p:cNvPr id="30" name="Szöveg helye 5">
            <a:extLst>
              <a:ext uri="{FF2B5EF4-FFF2-40B4-BE49-F238E27FC236}">
                <a16:creationId xmlns:a16="http://schemas.microsoft.com/office/drawing/2014/main" id="{4A364233-E73C-46A3-BB4E-EF995774560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7329" y="6282023"/>
            <a:ext cx="4535091" cy="444979"/>
          </a:xfrm>
        </p:spPr>
        <p:txBody>
          <a:bodyPr anchor="ctr">
            <a:normAutofit/>
          </a:bodyPr>
          <a:lstStyle>
            <a:lvl1pPr algn="ctr">
              <a:defRPr sz="1350" cap="none" spc="113" baseline="0"/>
            </a:lvl1pPr>
          </a:lstStyle>
          <a:p>
            <a:pPr lvl="0"/>
            <a:r>
              <a:rPr lang="hu-HU" dirty="0"/>
              <a:t>Az ábra alcíme, évszám, korcsoport, egyéb</a:t>
            </a:r>
          </a:p>
        </p:txBody>
      </p:sp>
    </p:spTree>
    <p:extLst>
      <p:ext uri="{BB962C8B-B14F-4D97-AF65-F5344CB8AC3E}">
        <p14:creationId xmlns:p14="http://schemas.microsoft.com/office/powerpoint/2010/main" val="3840800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örzsdia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églalap 13">
            <a:extLst>
              <a:ext uri="{FF2B5EF4-FFF2-40B4-BE49-F238E27FC236}">
                <a16:creationId xmlns:a16="http://schemas.microsoft.com/office/drawing/2014/main" id="{F49FE928-4021-49BA-8B20-CA9BBBC6F1F1}"/>
              </a:ext>
            </a:extLst>
          </p:cNvPr>
          <p:cNvSpPr/>
          <p:nvPr/>
        </p:nvSpPr>
        <p:spPr>
          <a:xfrm>
            <a:off x="-1" y="293639"/>
            <a:ext cx="9144001" cy="635999"/>
          </a:xfrm>
          <a:prstGeom prst="rect">
            <a:avLst/>
          </a:prstGeom>
          <a:pattFill prst="ltUpDiag">
            <a:fgClr>
              <a:schemeClr val="tx2">
                <a:lumMod val="10000"/>
                <a:lumOff val="9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5" name="Cím 1">
            <a:extLst>
              <a:ext uri="{FF2B5EF4-FFF2-40B4-BE49-F238E27FC236}">
                <a16:creationId xmlns:a16="http://schemas.microsoft.com/office/drawing/2014/main" id="{8E3F0C2D-FFFB-4442-865A-AFAC54F1B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174" y="310448"/>
            <a:ext cx="7610642" cy="6120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hu-HU" sz="3000" cap="all" spc="80" baseline="0">
                <a:solidFill>
                  <a:schemeClr val="tx2"/>
                </a:solidFill>
              </a:defRPr>
            </a:lvl1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hu-HU" dirty="0"/>
              <a:t>Mintacím szerkesztése</a:t>
            </a:r>
          </a:p>
        </p:txBody>
      </p:sp>
      <p:sp>
        <p:nvSpPr>
          <p:cNvPr id="17" name="Szöveg helye 2">
            <a:extLst>
              <a:ext uri="{FF2B5EF4-FFF2-40B4-BE49-F238E27FC236}">
                <a16:creationId xmlns:a16="http://schemas.microsoft.com/office/drawing/2014/main" id="{9EAD14A0-CF7F-4FF1-BB24-9FD596609EE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374967" y="1200845"/>
            <a:ext cx="3600000" cy="4929210"/>
          </a:xfrm>
        </p:spPr>
        <p:txBody>
          <a:bodyPr anchor="ctr">
            <a:normAutofit/>
          </a:bodyPr>
          <a:lstStyle>
            <a:lvl1pPr>
              <a:lnSpc>
                <a:spcPct val="120000"/>
              </a:lnSpc>
              <a:defRPr sz="2000"/>
            </a:lvl1pPr>
          </a:lstStyle>
          <a:p>
            <a:pPr lvl="0"/>
            <a:r>
              <a:rPr lang="hu-HU" dirty="0"/>
              <a:t>Az ábrához tartozó magyarázat egy vagy több mondatban. Hivatkozások, megjegyzések és egy tartalmak helye.</a:t>
            </a:r>
          </a:p>
        </p:txBody>
      </p:sp>
      <p:sp>
        <p:nvSpPr>
          <p:cNvPr id="18" name="Szöveg helye 2">
            <a:extLst>
              <a:ext uri="{FF2B5EF4-FFF2-40B4-BE49-F238E27FC236}">
                <a16:creationId xmlns:a16="http://schemas.microsoft.com/office/drawing/2014/main" id="{BDFF43FA-559E-4CC2-BA64-4A83B6A39BD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82152" y="6316643"/>
            <a:ext cx="3600000" cy="369333"/>
          </a:xfrm>
        </p:spPr>
        <p:txBody>
          <a:bodyPr anchor="ctr">
            <a:noAutofit/>
          </a:bodyPr>
          <a:lstStyle>
            <a:lvl1pPr algn="r">
              <a:spcBef>
                <a:spcPts val="0"/>
              </a:spcBef>
              <a:defRPr sz="1350"/>
            </a:lvl1pPr>
          </a:lstStyle>
          <a:p>
            <a:pPr lvl="0"/>
            <a:r>
              <a:rPr lang="hu-HU" dirty="0"/>
              <a:t>Forrás | MNB</a:t>
            </a:r>
          </a:p>
        </p:txBody>
      </p:sp>
      <p:grpSp>
        <p:nvGrpSpPr>
          <p:cNvPr id="20" name="Csoportba foglalás 19">
            <a:extLst>
              <a:ext uri="{FF2B5EF4-FFF2-40B4-BE49-F238E27FC236}">
                <a16:creationId xmlns:a16="http://schemas.microsoft.com/office/drawing/2014/main" id="{1DDF96CC-2707-498B-9D47-F656111740F7}"/>
              </a:ext>
            </a:extLst>
          </p:cNvPr>
          <p:cNvGrpSpPr>
            <a:grpSpLocks noChangeAspect="1"/>
          </p:cNvGrpSpPr>
          <p:nvPr/>
        </p:nvGrpSpPr>
        <p:grpSpPr>
          <a:xfrm>
            <a:off x="8025779" y="156593"/>
            <a:ext cx="916955" cy="916955"/>
            <a:chOff x="7979931" y="5555066"/>
            <a:chExt cx="1008650" cy="1008650"/>
          </a:xfrm>
        </p:grpSpPr>
        <p:sp>
          <p:nvSpPr>
            <p:cNvPr id="21" name="Ellipszis 20">
              <a:extLst>
                <a:ext uri="{FF2B5EF4-FFF2-40B4-BE49-F238E27FC236}">
                  <a16:creationId xmlns:a16="http://schemas.microsoft.com/office/drawing/2014/main" id="{C01B383D-BBDA-4686-84F7-4C6CE781159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979931" y="5555066"/>
              <a:ext cx="1008650" cy="10086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22" name="Kép 21">
              <a:extLst>
                <a:ext uri="{FF2B5EF4-FFF2-40B4-BE49-F238E27FC236}">
                  <a16:creationId xmlns:a16="http://schemas.microsoft.com/office/drawing/2014/main" id="{F4A63ADB-B578-435E-BDB6-6E72222B8E7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8052439" y="5626756"/>
              <a:ext cx="863632" cy="865259"/>
            </a:xfrm>
            <a:prstGeom prst="rect">
              <a:avLst/>
            </a:prstGeom>
          </p:spPr>
        </p:pic>
      </p:grpSp>
      <p:sp>
        <p:nvSpPr>
          <p:cNvPr id="26" name="Tartalom helye 3">
            <a:extLst>
              <a:ext uri="{FF2B5EF4-FFF2-40B4-BE49-F238E27FC236}">
                <a16:creationId xmlns:a16="http://schemas.microsoft.com/office/drawing/2014/main" id="{A5D8B0BB-C4C6-48D5-A4BA-AB0AB6F1B5C3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17475" y="1200845"/>
            <a:ext cx="4534946" cy="4358126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hu-HU" dirty="0"/>
              <a:t>Ábra / diagram</a:t>
            </a:r>
          </a:p>
        </p:txBody>
      </p:sp>
      <p:sp>
        <p:nvSpPr>
          <p:cNvPr id="28" name="Szöveg helye 5">
            <a:extLst>
              <a:ext uri="{FF2B5EF4-FFF2-40B4-BE49-F238E27FC236}">
                <a16:creationId xmlns:a16="http://schemas.microsoft.com/office/drawing/2014/main" id="{1CAC9F08-C220-4C2B-80B9-1A6C9C33B69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17329" y="5815713"/>
            <a:ext cx="4535091" cy="444979"/>
          </a:xfrm>
        </p:spPr>
        <p:txBody>
          <a:bodyPr anchor="ctr">
            <a:normAutofit/>
          </a:bodyPr>
          <a:lstStyle>
            <a:lvl1pPr algn="ctr">
              <a:defRPr sz="1800" cap="all" spc="113" baseline="0"/>
            </a:lvl1pPr>
          </a:lstStyle>
          <a:p>
            <a:pPr lvl="0"/>
            <a:r>
              <a:rPr lang="hu-HU" dirty="0"/>
              <a:t>Ábra / Diagram címe </a:t>
            </a:r>
          </a:p>
        </p:txBody>
      </p:sp>
      <p:sp>
        <p:nvSpPr>
          <p:cNvPr id="29" name="Szöveg helye 5">
            <a:extLst>
              <a:ext uri="{FF2B5EF4-FFF2-40B4-BE49-F238E27FC236}">
                <a16:creationId xmlns:a16="http://schemas.microsoft.com/office/drawing/2014/main" id="{0B3EA3D5-59BC-400F-9370-46BF346B116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7329" y="6282023"/>
            <a:ext cx="4535091" cy="444979"/>
          </a:xfrm>
        </p:spPr>
        <p:txBody>
          <a:bodyPr anchor="ctr">
            <a:normAutofit/>
          </a:bodyPr>
          <a:lstStyle>
            <a:lvl1pPr algn="ctr">
              <a:defRPr sz="1350" cap="none" spc="113" baseline="0"/>
            </a:lvl1pPr>
          </a:lstStyle>
          <a:p>
            <a:pPr lvl="0"/>
            <a:r>
              <a:rPr lang="hu-HU" dirty="0"/>
              <a:t>Az ábra alcíme, évszám, korcsoport, egyéb</a:t>
            </a:r>
          </a:p>
        </p:txBody>
      </p:sp>
    </p:spTree>
    <p:extLst>
      <p:ext uri="{BB962C8B-B14F-4D97-AF65-F5344CB8AC3E}">
        <p14:creationId xmlns:p14="http://schemas.microsoft.com/office/powerpoint/2010/main" val="12801746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örzsdia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artalom helye 3">
            <a:extLst>
              <a:ext uri="{FF2B5EF4-FFF2-40B4-BE49-F238E27FC236}">
                <a16:creationId xmlns:a16="http://schemas.microsoft.com/office/drawing/2014/main" id="{4DD4CFD9-DEB4-4FAD-A942-9652D70A5E5C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78176" y="1190675"/>
            <a:ext cx="8059483" cy="5047096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hu-HU" dirty="0"/>
              <a:t>Ábra / diagram</a:t>
            </a:r>
          </a:p>
        </p:txBody>
      </p:sp>
      <p:sp>
        <p:nvSpPr>
          <p:cNvPr id="12" name="Téglalap 11">
            <a:extLst>
              <a:ext uri="{FF2B5EF4-FFF2-40B4-BE49-F238E27FC236}">
                <a16:creationId xmlns:a16="http://schemas.microsoft.com/office/drawing/2014/main" id="{698EDC3C-F61C-4E0A-9B87-65FB0A6394C5}"/>
              </a:ext>
            </a:extLst>
          </p:cNvPr>
          <p:cNvSpPr/>
          <p:nvPr/>
        </p:nvSpPr>
        <p:spPr>
          <a:xfrm>
            <a:off x="-1" y="293639"/>
            <a:ext cx="9144001" cy="635999"/>
          </a:xfrm>
          <a:prstGeom prst="rect">
            <a:avLst/>
          </a:prstGeom>
          <a:pattFill prst="ltUpDiag">
            <a:fgClr>
              <a:schemeClr val="tx2">
                <a:lumMod val="10000"/>
                <a:lumOff val="9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4" name="Cím 1">
            <a:extLst>
              <a:ext uri="{FF2B5EF4-FFF2-40B4-BE49-F238E27FC236}">
                <a16:creationId xmlns:a16="http://schemas.microsoft.com/office/drawing/2014/main" id="{F15B2FEA-02B9-417D-A720-B3FC61919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174" y="310448"/>
            <a:ext cx="7610642" cy="6120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hu-HU" sz="3000" cap="all" spc="80" baseline="0">
                <a:solidFill>
                  <a:schemeClr val="tx2"/>
                </a:solidFill>
              </a:defRPr>
            </a:lvl1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hu-HU" dirty="0"/>
              <a:t>Mintacím szerkesztése</a:t>
            </a:r>
          </a:p>
        </p:txBody>
      </p:sp>
      <p:sp>
        <p:nvSpPr>
          <p:cNvPr id="15" name="Szöveg helye 2">
            <a:extLst>
              <a:ext uri="{FF2B5EF4-FFF2-40B4-BE49-F238E27FC236}">
                <a16:creationId xmlns:a16="http://schemas.microsoft.com/office/drawing/2014/main" id="{5DC307C6-FB29-457B-BF8E-A49D05DE79D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82152" y="6316643"/>
            <a:ext cx="3600000" cy="369333"/>
          </a:xfrm>
        </p:spPr>
        <p:txBody>
          <a:bodyPr anchor="ctr">
            <a:noAutofit/>
          </a:bodyPr>
          <a:lstStyle>
            <a:lvl1pPr algn="r">
              <a:spcBef>
                <a:spcPts val="0"/>
              </a:spcBef>
              <a:defRPr sz="1350"/>
            </a:lvl1pPr>
          </a:lstStyle>
          <a:p>
            <a:pPr lvl="0"/>
            <a:r>
              <a:rPr lang="hu-HU" dirty="0"/>
              <a:t>Forrás | MNB</a:t>
            </a:r>
          </a:p>
        </p:txBody>
      </p:sp>
      <p:grpSp>
        <p:nvGrpSpPr>
          <p:cNvPr id="17" name="Csoportba foglalás 16">
            <a:extLst>
              <a:ext uri="{FF2B5EF4-FFF2-40B4-BE49-F238E27FC236}">
                <a16:creationId xmlns:a16="http://schemas.microsoft.com/office/drawing/2014/main" id="{2294AA46-0A5D-445B-8443-08F3C32D1209}"/>
              </a:ext>
            </a:extLst>
          </p:cNvPr>
          <p:cNvGrpSpPr>
            <a:grpSpLocks noChangeAspect="1"/>
          </p:cNvGrpSpPr>
          <p:nvPr/>
        </p:nvGrpSpPr>
        <p:grpSpPr>
          <a:xfrm>
            <a:off x="8025779" y="156593"/>
            <a:ext cx="916955" cy="916955"/>
            <a:chOff x="7979931" y="5555066"/>
            <a:chExt cx="1008650" cy="1008650"/>
          </a:xfrm>
        </p:grpSpPr>
        <p:sp>
          <p:nvSpPr>
            <p:cNvPr id="18" name="Ellipszis 17">
              <a:extLst>
                <a:ext uri="{FF2B5EF4-FFF2-40B4-BE49-F238E27FC236}">
                  <a16:creationId xmlns:a16="http://schemas.microsoft.com/office/drawing/2014/main" id="{2CB1EFAC-6859-48B0-8A0B-2C13EEC9EF1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979931" y="5555066"/>
              <a:ext cx="1008650" cy="10086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19" name="Kép 18">
              <a:extLst>
                <a:ext uri="{FF2B5EF4-FFF2-40B4-BE49-F238E27FC236}">
                  <a16:creationId xmlns:a16="http://schemas.microsoft.com/office/drawing/2014/main" id="{A961BC90-D2F2-45FB-AF47-AE07F2977D2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8052439" y="5626756"/>
              <a:ext cx="863632" cy="86525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992237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55178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ejezet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églalap 11">
            <a:extLst>
              <a:ext uri="{FF2B5EF4-FFF2-40B4-BE49-F238E27FC236}">
                <a16:creationId xmlns:a16="http://schemas.microsoft.com/office/drawing/2014/main" id="{B9832036-2788-4622-A64B-17EA6B541E33}"/>
              </a:ext>
            </a:extLst>
          </p:cNvPr>
          <p:cNvSpPr/>
          <p:nvPr/>
        </p:nvSpPr>
        <p:spPr>
          <a:xfrm>
            <a:off x="2" y="1"/>
            <a:ext cx="1400175" cy="6858000"/>
          </a:xfrm>
          <a:prstGeom prst="rect">
            <a:avLst/>
          </a:prstGeom>
          <a:gradFill>
            <a:gsLst>
              <a:gs pos="0">
                <a:srgbClr val="143777"/>
              </a:gs>
              <a:gs pos="100000">
                <a:schemeClr val="tx2">
                  <a:lumMod val="75000"/>
                  <a:lumOff val="25000"/>
                </a:schemeClr>
              </a:gs>
            </a:gsLst>
            <a:lin ang="135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pic>
        <p:nvPicPr>
          <p:cNvPr id="13" name="Kép 12">
            <a:extLst>
              <a:ext uri="{FF2B5EF4-FFF2-40B4-BE49-F238E27FC236}">
                <a16:creationId xmlns:a16="http://schemas.microsoft.com/office/drawing/2014/main" id="{5746DDF3-1237-4ABC-BE9B-40E07F65220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" t="13954" r="50075" b="15166"/>
          <a:stretch/>
        </p:blipFill>
        <p:spPr>
          <a:xfrm>
            <a:off x="5637689" y="0"/>
            <a:ext cx="3497733" cy="6858000"/>
          </a:xfrm>
          <a:prstGeom prst="rect">
            <a:avLst/>
          </a:prstGeom>
        </p:spPr>
      </p:pic>
      <p:sp>
        <p:nvSpPr>
          <p:cNvPr id="16" name="Téglalap 15">
            <a:extLst>
              <a:ext uri="{FF2B5EF4-FFF2-40B4-BE49-F238E27FC236}">
                <a16:creationId xmlns:a16="http://schemas.microsoft.com/office/drawing/2014/main" id="{C5E54EA3-5DA1-484C-86ED-D48C079F35EE}"/>
              </a:ext>
            </a:extLst>
          </p:cNvPr>
          <p:cNvSpPr>
            <a:spLocks noChangeAspect="1"/>
          </p:cNvSpPr>
          <p:nvPr/>
        </p:nvSpPr>
        <p:spPr>
          <a:xfrm>
            <a:off x="5637689" y="-1"/>
            <a:ext cx="3506313" cy="6858001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99000">
                <a:schemeClr val="bg1">
                  <a:alpha val="0"/>
                </a:scheme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grpSp>
        <p:nvGrpSpPr>
          <p:cNvPr id="2" name="Csoportba foglalás 1">
            <a:extLst>
              <a:ext uri="{FF2B5EF4-FFF2-40B4-BE49-F238E27FC236}">
                <a16:creationId xmlns:a16="http://schemas.microsoft.com/office/drawing/2014/main" id="{F8A1C6F4-B994-46B7-B604-2637090259BF}"/>
              </a:ext>
            </a:extLst>
          </p:cNvPr>
          <p:cNvGrpSpPr/>
          <p:nvPr/>
        </p:nvGrpSpPr>
        <p:grpSpPr>
          <a:xfrm>
            <a:off x="790749" y="2757743"/>
            <a:ext cx="1342514" cy="1342514"/>
            <a:chOff x="2398603" y="3656545"/>
            <a:chExt cx="1476765" cy="1476765"/>
          </a:xfrm>
        </p:grpSpPr>
        <p:sp>
          <p:nvSpPr>
            <p:cNvPr id="10" name="Ellipszis 9">
              <a:extLst>
                <a:ext uri="{FF2B5EF4-FFF2-40B4-BE49-F238E27FC236}">
                  <a16:creationId xmlns:a16="http://schemas.microsoft.com/office/drawing/2014/main" id="{A6271CBC-C030-43FF-85C3-A12DBA354E3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398603" y="3656545"/>
              <a:ext cx="1476765" cy="147676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11" name="Kép 10">
              <a:extLst>
                <a:ext uri="{FF2B5EF4-FFF2-40B4-BE49-F238E27FC236}">
                  <a16:creationId xmlns:a16="http://schemas.microsoft.com/office/drawing/2014/main" id="{506F0F34-288C-4900-8715-CDD0E3BBBA9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2504762" y="3761508"/>
              <a:ext cx="1264444" cy="1266826"/>
            </a:xfrm>
            <a:prstGeom prst="rect">
              <a:avLst/>
            </a:prstGeom>
          </p:spPr>
        </p:pic>
      </p:grpSp>
      <p:pic>
        <p:nvPicPr>
          <p:cNvPr id="17" name="Kép 16">
            <a:extLst>
              <a:ext uri="{FF2B5EF4-FFF2-40B4-BE49-F238E27FC236}">
                <a16:creationId xmlns:a16="http://schemas.microsoft.com/office/drawing/2014/main" id="{66325AB9-9CA1-4E78-B77C-07464C8D653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256"/>
          <a:stretch/>
        </p:blipFill>
        <p:spPr>
          <a:xfrm>
            <a:off x="8583" y="1129644"/>
            <a:ext cx="1762121" cy="4786769"/>
          </a:xfrm>
          <a:prstGeom prst="rect">
            <a:avLst/>
          </a:prstGeom>
        </p:spPr>
      </p:pic>
      <p:sp>
        <p:nvSpPr>
          <p:cNvPr id="3" name="Cím 2">
            <a:extLst>
              <a:ext uri="{FF2B5EF4-FFF2-40B4-BE49-F238E27FC236}">
                <a16:creationId xmlns:a16="http://schemas.microsoft.com/office/drawing/2014/main" id="{35A37BE2-9DE4-465D-8D3E-B086EDC1E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9771" y="2824213"/>
            <a:ext cx="4983366" cy="1209562"/>
          </a:xfrm>
          <a:noFill/>
        </p:spPr>
        <p:txBody>
          <a:bodyPr wrap="square" rtlCol="0" anchor="ctr">
            <a:spAutoFit/>
          </a:bodyPr>
          <a:lstStyle>
            <a:lvl1pPr>
              <a:lnSpc>
                <a:spcPct val="110000"/>
              </a:lnSpc>
              <a:defRPr lang="hu-HU" sz="3300" cap="all" spc="225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defTabSz="342900"/>
            <a:r>
              <a:rPr lang="en-US"/>
              <a:t>Click to edit Master title style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90955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örzs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églalap 10">
            <a:extLst>
              <a:ext uri="{FF2B5EF4-FFF2-40B4-BE49-F238E27FC236}">
                <a16:creationId xmlns:a16="http://schemas.microsoft.com/office/drawing/2014/main" id="{9BA93E46-E304-457C-B4E5-97307FE0451E}"/>
              </a:ext>
            </a:extLst>
          </p:cNvPr>
          <p:cNvSpPr/>
          <p:nvPr/>
        </p:nvSpPr>
        <p:spPr>
          <a:xfrm flipV="1">
            <a:off x="5256000" y="-7372"/>
            <a:ext cx="3888000" cy="604823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  <a:lumOff val="25000"/>
                </a:schemeClr>
              </a:gs>
              <a:gs pos="100000">
                <a:schemeClr val="tx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sp>
        <p:nvSpPr>
          <p:cNvPr id="10" name="Téglalap 9">
            <a:extLst>
              <a:ext uri="{FF2B5EF4-FFF2-40B4-BE49-F238E27FC236}">
                <a16:creationId xmlns:a16="http://schemas.microsoft.com/office/drawing/2014/main" id="{243A6DB6-4204-4902-B048-54DA76673F9E}"/>
              </a:ext>
            </a:extLst>
          </p:cNvPr>
          <p:cNvSpPr/>
          <p:nvPr/>
        </p:nvSpPr>
        <p:spPr>
          <a:xfrm>
            <a:off x="5256000" y="6119730"/>
            <a:ext cx="3888432" cy="73827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grpSp>
        <p:nvGrpSpPr>
          <p:cNvPr id="2" name="Csoportba foglalás 1">
            <a:extLst>
              <a:ext uri="{FF2B5EF4-FFF2-40B4-BE49-F238E27FC236}">
                <a16:creationId xmlns:a16="http://schemas.microsoft.com/office/drawing/2014/main" id="{7714EFCE-D761-4920-A4FD-C7BB8DCD8C78}"/>
              </a:ext>
            </a:extLst>
          </p:cNvPr>
          <p:cNvGrpSpPr>
            <a:grpSpLocks noChangeAspect="1"/>
          </p:cNvGrpSpPr>
          <p:nvPr/>
        </p:nvGrpSpPr>
        <p:grpSpPr>
          <a:xfrm>
            <a:off x="8025779" y="5600914"/>
            <a:ext cx="916955" cy="916955"/>
            <a:chOff x="7979931" y="5555066"/>
            <a:chExt cx="1008650" cy="1008650"/>
          </a:xfrm>
        </p:grpSpPr>
        <p:sp>
          <p:nvSpPr>
            <p:cNvPr id="16" name="Ellipszis 15">
              <a:extLst>
                <a:ext uri="{FF2B5EF4-FFF2-40B4-BE49-F238E27FC236}">
                  <a16:creationId xmlns:a16="http://schemas.microsoft.com/office/drawing/2014/main" id="{350EBC85-C44A-49C8-B9C4-B37A7335002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979931" y="5555066"/>
              <a:ext cx="1008650" cy="10086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17" name="Kép 16">
              <a:extLst>
                <a:ext uri="{FF2B5EF4-FFF2-40B4-BE49-F238E27FC236}">
                  <a16:creationId xmlns:a16="http://schemas.microsoft.com/office/drawing/2014/main" id="{B1717237-3717-49F6-B135-8CF62385EDE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8052439" y="5626756"/>
              <a:ext cx="863632" cy="865259"/>
            </a:xfrm>
            <a:prstGeom prst="rect">
              <a:avLst/>
            </a:prstGeom>
          </p:spPr>
        </p:pic>
      </p:grpSp>
      <p:pic>
        <p:nvPicPr>
          <p:cNvPr id="27" name="Kép 26">
            <a:extLst>
              <a:ext uri="{FF2B5EF4-FFF2-40B4-BE49-F238E27FC236}">
                <a16:creationId xmlns:a16="http://schemas.microsoft.com/office/drawing/2014/main" id="{C9E3E7CF-F49B-4DF1-899B-52D5E5BE382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" t="7806" r="50075" b="9197"/>
          <a:stretch/>
        </p:blipFill>
        <p:spPr>
          <a:xfrm rot="5400000">
            <a:off x="6809516" y="5815205"/>
            <a:ext cx="781401" cy="1306829"/>
          </a:xfrm>
          <a:prstGeom prst="rect">
            <a:avLst/>
          </a:prstGeom>
        </p:spPr>
      </p:pic>
      <p:sp>
        <p:nvSpPr>
          <p:cNvPr id="37" name="Szöveg helye 7">
            <a:extLst>
              <a:ext uri="{FF2B5EF4-FFF2-40B4-BE49-F238E27FC236}">
                <a16:creationId xmlns:a16="http://schemas.microsoft.com/office/drawing/2014/main" id="{02C34324-1D62-4033-965F-F0EE61C280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00000" y="1880323"/>
            <a:ext cx="3600000" cy="3717670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hu-HU" dirty="0"/>
              <a:t>Az ábrához tartozó magyarázat hosszabb kifejtése, egy vagy több mondatban, hivatkozások, megjegyzések helye…</a:t>
            </a:r>
          </a:p>
        </p:txBody>
      </p:sp>
      <p:sp>
        <p:nvSpPr>
          <p:cNvPr id="38" name="Cím 8">
            <a:extLst>
              <a:ext uri="{FF2B5EF4-FFF2-40B4-BE49-F238E27FC236}">
                <a16:creationId xmlns:a16="http://schemas.microsoft.com/office/drawing/2014/main" id="{5DC3556C-9858-4CD8-AC57-BA798C8A3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0" y="365129"/>
            <a:ext cx="3600000" cy="1325563"/>
          </a:xfrm>
          <a:ln>
            <a:gradFill flip="none" rotWithShape="1">
              <a:gsLst>
                <a:gs pos="1000">
                  <a:schemeClr val="accent1">
                    <a:lumMod val="5000"/>
                    <a:lumOff val="95000"/>
                  </a:schemeClr>
                </a:gs>
                <a:gs pos="1000">
                  <a:schemeClr val="bg1">
                    <a:alpha val="0"/>
                  </a:schemeClr>
                </a:gs>
              </a:gsLst>
              <a:lin ang="16200000" scaled="0"/>
              <a:tileRect/>
            </a:gradFill>
          </a:ln>
        </p:spPr>
        <p:txBody>
          <a:bodyPr bIns="144000" anchor="b">
            <a:noAutofit/>
          </a:bodyPr>
          <a:lstStyle>
            <a:lvl1pPr>
              <a:lnSpc>
                <a:spcPct val="120000"/>
              </a:lnSpc>
              <a:defRPr sz="3000" cap="all" spc="75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hu-HU" dirty="0"/>
          </a:p>
        </p:txBody>
      </p:sp>
      <p:sp>
        <p:nvSpPr>
          <p:cNvPr id="39" name="Szöveg helye 2">
            <a:extLst>
              <a:ext uri="{FF2B5EF4-FFF2-40B4-BE49-F238E27FC236}">
                <a16:creationId xmlns:a16="http://schemas.microsoft.com/office/drawing/2014/main" id="{39C7282D-11A0-4434-A196-D66513CD39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99999" y="6316643"/>
            <a:ext cx="3600001" cy="369333"/>
          </a:xfrm>
        </p:spPr>
        <p:txBody>
          <a:bodyPr anchor="ctr">
            <a:noAutofit/>
          </a:bodyPr>
          <a:lstStyle>
            <a:lvl1pPr algn="l">
              <a:spcBef>
                <a:spcPts val="0"/>
              </a:spcBef>
              <a:defRPr sz="1350"/>
            </a:lvl1pPr>
          </a:lstStyle>
          <a:p>
            <a:pPr lvl="0"/>
            <a:r>
              <a:rPr lang="hu-HU" dirty="0"/>
              <a:t>Forrás | MNB</a:t>
            </a:r>
          </a:p>
        </p:txBody>
      </p:sp>
      <p:sp>
        <p:nvSpPr>
          <p:cNvPr id="19" name="Tartalom helye 3">
            <a:extLst>
              <a:ext uri="{FF2B5EF4-FFF2-40B4-BE49-F238E27FC236}">
                <a16:creationId xmlns:a16="http://schemas.microsoft.com/office/drawing/2014/main" id="{F44D6510-BF2B-4B8D-B8CB-9EBEB238AFE7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17475" y="365129"/>
            <a:ext cx="4534946" cy="5193842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hu-HU" dirty="0"/>
              <a:t>Ábra / diagram</a:t>
            </a:r>
          </a:p>
        </p:txBody>
      </p:sp>
      <p:sp>
        <p:nvSpPr>
          <p:cNvPr id="20" name="Szöveg helye 5">
            <a:extLst>
              <a:ext uri="{FF2B5EF4-FFF2-40B4-BE49-F238E27FC236}">
                <a16:creationId xmlns:a16="http://schemas.microsoft.com/office/drawing/2014/main" id="{1B73FA26-82AB-4322-839E-DCCBF5E35E5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17329" y="5815713"/>
            <a:ext cx="4535091" cy="444979"/>
          </a:xfrm>
        </p:spPr>
        <p:txBody>
          <a:bodyPr anchor="ctr">
            <a:normAutofit/>
          </a:bodyPr>
          <a:lstStyle>
            <a:lvl1pPr algn="ctr">
              <a:defRPr sz="1800" cap="all" spc="113" baseline="0"/>
            </a:lvl1pPr>
          </a:lstStyle>
          <a:p>
            <a:pPr lvl="0"/>
            <a:r>
              <a:rPr lang="hu-HU" dirty="0"/>
              <a:t>Ábra / Diagram címe </a:t>
            </a:r>
          </a:p>
        </p:txBody>
      </p:sp>
      <p:sp>
        <p:nvSpPr>
          <p:cNvPr id="21" name="Szöveg helye 5">
            <a:extLst>
              <a:ext uri="{FF2B5EF4-FFF2-40B4-BE49-F238E27FC236}">
                <a16:creationId xmlns:a16="http://schemas.microsoft.com/office/drawing/2014/main" id="{10434836-BF4A-430A-BDC7-2F0A9F649B3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7329" y="6282023"/>
            <a:ext cx="4535091" cy="444979"/>
          </a:xfrm>
        </p:spPr>
        <p:txBody>
          <a:bodyPr anchor="ctr">
            <a:normAutofit/>
          </a:bodyPr>
          <a:lstStyle>
            <a:lvl1pPr algn="ctr">
              <a:defRPr sz="1350" cap="none" spc="113" baseline="0"/>
            </a:lvl1pPr>
          </a:lstStyle>
          <a:p>
            <a:pPr lvl="0"/>
            <a:r>
              <a:rPr lang="hu-HU" dirty="0"/>
              <a:t>Az ábra alcíme, évszám, korcsoport, egyéb</a:t>
            </a:r>
          </a:p>
        </p:txBody>
      </p:sp>
    </p:spTree>
    <p:extLst>
      <p:ext uri="{BB962C8B-B14F-4D97-AF65-F5344CB8AC3E}">
        <p14:creationId xmlns:p14="http://schemas.microsoft.com/office/powerpoint/2010/main" val="2999082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örzs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églalap 10">
            <a:extLst>
              <a:ext uri="{FF2B5EF4-FFF2-40B4-BE49-F238E27FC236}">
                <a16:creationId xmlns:a16="http://schemas.microsoft.com/office/drawing/2014/main" id="{9BA93E46-E304-457C-B4E5-97307FE0451E}"/>
              </a:ext>
            </a:extLst>
          </p:cNvPr>
          <p:cNvSpPr/>
          <p:nvPr/>
        </p:nvSpPr>
        <p:spPr>
          <a:xfrm flipV="1">
            <a:off x="0" y="-7370"/>
            <a:ext cx="3888000" cy="604823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  <a:lumOff val="25000"/>
                </a:schemeClr>
              </a:gs>
              <a:gs pos="100000">
                <a:schemeClr val="tx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sp>
        <p:nvSpPr>
          <p:cNvPr id="10" name="Téglalap 9">
            <a:extLst>
              <a:ext uri="{FF2B5EF4-FFF2-40B4-BE49-F238E27FC236}">
                <a16:creationId xmlns:a16="http://schemas.microsoft.com/office/drawing/2014/main" id="{243A6DB6-4204-4902-B048-54DA76673F9E}"/>
              </a:ext>
            </a:extLst>
          </p:cNvPr>
          <p:cNvSpPr/>
          <p:nvPr/>
        </p:nvSpPr>
        <p:spPr>
          <a:xfrm>
            <a:off x="2" y="6119730"/>
            <a:ext cx="3888000" cy="73827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pic>
        <p:nvPicPr>
          <p:cNvPr id="27" name="Kép 26">
            <a:extLst>
              <a:ext uri="{FF2B5EF4-FFF2-40B4-BE49-F238E27FC236}">
                <a16:creationId xmlns:a16="http://schemas.microsoft.com/office/drawing/2014/main" id="{C9E3E7CF-F49B-4DF1-899B-52D5E5BE382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" t="7806" r="50075" b="9197"/>
          <a:stretch/>
        </p:blipFill>
        <p:spPr>
          <a:xfrm rot="5400000">
            <a:off x="1553302" y="5815205"/>
            <a:ext cx="781401" cy="1306829"/>
          </a:xfrm>
          <a:prstGeom prst="rect">
            <a:avLst/>
          </a:prstGeom>
        </p:spPr>
      </p:pic>
      <p:sp>
        <p:nvSpPr>
          <p:cNvPr id="3" name="Szöveg helye 2">
            <a:extLst>
              <a:ext uri="{FF2B5EF4-FFF2-40B4-BE49-F238E27FC236}">
                <a16:creationId xmlns:a16="http://schemas.microsoft.com/office/drawing/2014/main" id="{B1C46F0A-1AB8-4BCC-BAFC-1016B87CF06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82066" y="6316865"/>
            <a:ext cx="2827684" cy="361835"/>
          </a:xfrm>
        </p:spPr>
        <p:txBody>
          <a:bodyPr anchor="ctr">
            <a:noAutofit/>
          </a:bodyPr>
          <a:lstStyle>
            <a:lvl1pPr algn="r">
              <a:defRPr sz="1350"/>
            </a:lvl1pPr>
          </a:lstStyle>
          <a:p>
            <a:pPr lvl="0"/>
            <a:r>
              <a:rPr lang="hu-HU" dirty="0"/>
              <a:t>Forrás | MNB</a:t>
            </a:r>
          </a:p>
        </p:txBody>
      </p:sp>
      <p:sp>
        <p:nvSpPr>
          <p:cNvPr id="8" name="Szöveg helye 7">
            <a:extLst>
              <a:ext uri="{FF2B5EF4-FFF2-40B4-BE49-F238E27FC236}">
                <a16:creationId xmlns:a16="http://schemas.microsoft.com/office/drawing/2014/main" id="{CEC0966E-815A-4B33-9F0C-B8A5DD6DD6C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09749" y="1887824"/>
            <a:ext cx="3600000" cy="3710173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hu-HU" dirty="0"/>
              <a:t>Az ábrához tartozó magyarázat hosszabb kifejtése, egy vagy több mondatban, hivatkozások, megjegyzések helye…</a:t>
            </a:r>
          </a:p>
        </p:txBody>
      </p:sp>
      <p:sp>
        <p:nvSpPr>
          <p:cNvPr id="9" name="Cím 8">
            <a:extLst>
              <a:ext uri="{FF2B5EF4-FFF2-40B4-BE49-F238E27FC236}">
                <a16:creationId xmlns:a16="http://schemas.microsoft.com/office/drawing/2014/main" id="{C75D0434-E8E8-440E-8707-77DCFF370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749" y="365129"/>
            <a:ext cx="3600000" cy="1325563"/>
          </a:xfrm>
          <a:ln>
            <a:gradFill flip="none" rotWithShape="1">
              <a:gsLst>
                <a:gs pos="1000">
                  <a:schemeClr val="accent1">
                    <a:lumMod val="5000"/>
                    <a:lumOff val="95000"/>
                  </a:schemeClr>
                </a:gs>
                <a:gs pos="1000">
                  <a:schemeClr val="bg1">
                    <a:alpha val="0"/>
                  </a:schemeClr>
                </a:gs>
              </a:gsLst>
              <a:lin ang="16200000" scaled="0"/>
              <a:tileRect/>
            </a:gradFill>
          </a:ln>
        </p:spPr>
        <p:txBody>
          <a:bodyPr bIns="144000" anchor="b">
            <a:normAutofit/>
          </a:bodyPr>
          <a:lstStyle>
            <a:lvl1pPr>
              <a:lnSpc>
                <a:spcPct val="120000"/>
              </a:lnSpc>
              <a:defRPr sz="3000" cap="all" spc="75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hu-HU" dirty="0"/>
          </a:p>
        </p:txBody>
      </p:sp>
      <p:grpSp>
        <p:nvGrpSpPr>
          <p:cNvPr id="16" name="Csoportba foglalás 15">
            <a:extLst>
              <a:ext uri="{FF2B5EF4-FFF2-40B4-BE49-F238E27FC236}">
                <a16:creationId xmlns:a16="http://schemas.microsoft.com/office/drawing/2014/main" id="{CCB2BA63-84A4-4546-87A0-D9DA49F8D53E}"/>
              </a:ext>
            </a:extLst>
          </p:cNvPr>
          <p:cNvGrpSpPr>
            <a:grpSpLocks noChangeAspect="1"/>
          </p:cNvGrpSpPr>
          <p:nvPr/>
        </p:nvGrpSpPr>
        <p:grpSpPr>
          <a:xfrm>
            <a:off x="209232" y="5600914"/>
            <a:ext cx="916955" cy="916955"/>
            <a:chOff x="7979931" y="5555066"/>
            <a:chExt cx="1008650" cy="1008650"/>
          </a:xfrm>
        </p:grpSpPr>
        <p:sp>
          <p:nvSpPr>
            <p:cNvPr id="17" name="Ellipszis 16">
              <a:extLst>
                <a:ext uri="{FF2B5EF4-FFF2-40B4-BE49-F238E27FC236}">
                  <a16:creationId xmlns:a16="http://schemas.microsoft.com/office/drawing/2014/main" id="{3603E696-F6AE-4DB9-AB6F-CC64995919F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979931" y="5555066"/>
              <a:ext cx="1008650" cy="10086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19" name="Kép 18">
              <a:extLst>
                <a:ext uri="{FF2B5EF4-FFF2-40B4-BE49-F238E27FC236}">
                  <a16:creationId xmlns:a16="http://schemas.microsoft.com/office/drawing/2014/main" id="{71F5F168-646F-4B5E-804F-43C25045159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8052439" y="5626756"/>
              <a:ext cx="863632" cy="865259"/>
            </a:xfrm>
            <a:prstGeom prst="rect">
              <a:avLst/>
            </a:prstGeom>
          </p:spPr>
        </p:pic>
      </p:grpSp>
      <p:sp>
        <p:nvSpPr>
          <p:cNvPr id="23" name="Szöveg helye 5">
            <a:extLst>
              <a:ext uri="{FF2B5EF4-FFF2-40B4-BE49-F238E27FC236}">
                <a16:creationId xmlns:a16="http://schemas.microsoft.com/office/drawing/2014/main" id="{F0C73910-03DB-4031-A496-E4DE431BA81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225525" y="5841351"/>
            <a:ext cx="4536000" cy="444979"/>
          </a:xfrm>
        </p:spPr>
        <p:txBody>
          <a:bodyPr anchor="ctr">
            <a:normAutofit/>
          </a:bodyPr>
          <a:lstStyle>
            <a:lvl1pPr algn="ctr">
              <a:defRPr sz="1800" cap="all" spc="113" baseline="0"/>
            </a:lvl1pPr>
          </a:lstStyle>
          <a:p>
            <a:pPr lvl="0"/>
            <a:r>
              <a:rPr lang="hu-HU" dirty="0"/>
              <a:t>Ábra / Diagram címe </a:t>
            </a:r>
          </a:p>
        </p:txBody>
      </p:sp>
      <p:sp>
        <p:nvSpPr>
          <p:cNvPr id="24" name="Szöveg helye 5">
            <a:extLst>
              <a:ext uri="{FF2B5EF4-FFF2-40B4-BE49-F238E27FC236}">
                <a16:creationId xmlns:a16="http://schemas.microsoft.com/office/drawing/2014/main" id="{C303D8CD-B4C5-4351-A36C-57B8B61283DF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25525" y="6315176"/>
            <a:ext cx="4536000" cy="370800"/>
          </a:xfrm>
        </p:spPr>
        <p:txBody>
          <a:bodyPr anchor="ctr">
            <a:normAutofit/>
          </a:bodyPr>
          <a:lstStyle>
            <a:lvl1pPr algn="ctr">
              <a:defRPr sz="1350" cap="none" spc="113" baseline="0"/>
            </a:lvl1pPr>
          </a:lstStyle>
          <a:p>
            <a:pPr lvl="0"/>
            <a:r>
              <a:rPr lang="hu-HU" dirty="0"/>
              <a:t>Az ábra alcíme, évszám, korcsoport, egyéb</a:t>
            </a:r>
          </a:p>
        </p:txBody>
      </p:sp>
      <p:sp>
        <p:nvSpPr>
          <p:cNvPr id="25" name="Tartalom helye 3">
            <a:extLst>
              <a:ext uri="{FF2B5EF4-FFF2-40B4-BE49-F238E27FC236}">
                <a16:creationId xmlns:a16="http://schemas.microsoft.com/office/drawing/2014/main" id="{EB5270F9-D439-41A4-9A4D-1A79F3557827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225670" y="571670"/>
            <a:ext cx="4536000" cy="5055085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hu-HU" dirty="0"/>
              <a:t>Ábra / diagram</a:t>
            </a:r>
          </a:p>
        </p:txBody>
      </p:sp>
    </p:spTree>
    <p:extLst>
      <p:ext uri="{BB962C8B-B14F-4D97-AF65-F5344CB8AC3E}">
        <p14:creationId xmlns:p14="http://schemas.microsoft.com/office/powerpoint/2010/main" val="4243759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örzsdi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églalap 10">
            <a:extLst>
              <a:ext uri="{FF2B5EF4-FFF2-40B4-BE49-F238E27FC236}">
                <a16:creationId xmlns:a16="http://schemas.microsoft.com/office/drawing/2014/main" id="{9BA93E46-E304-457C-B4E5-97307FE0451E}"/>
              </a:ext>
            </a:extLst>
          </p:cNvPr>
          <p:cNvSpPr/>
          <p:nvPr/>
        </p:nvSpPr>
        <p:spPr>
          <a:xfrm flipV="1">
            <a:off x="5255664" y="-4"/>
            <a:ext cx="3888336" cy="33840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  <a:lumOff val="25000"/>
                </a:schemeClr>
              </a:gs>
              <a:gs pos="100000">
                <a:schemeClr val="tx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sp>
        <p:nvSpPr>
          <p:cNvPr id="5" name="Cím 4">
            <a:extLst>
              <a:ext uri="{FF2B5EF4-FFF2-40B4-BE49-F238E27FC236}">
                <a16:creationId xmlns:a16="http://schemas.microsoft.com/office/drawing/2014/main" id="{BBA96685-E775-4D65-81A4-7D98E230E3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99832" y="365129"/>
            <a:ext cx="3600000" cy="2892066"/>
          </a:xfrm>
          <a:ln>
            <a:noFill/>
          </a:ln>
        </p:spPr>
        <p:txBody>
          <a:bodyPr anchor="b">
            <a:normAutofit/>
          </a:bodyPr>
          <a:lstStyle>
            <a:lvl1pPr>
              <a:lnSpc>
                <a:spcPct val="120000"/>
              </a:lnSpc>
              <a:defRPr lang="hu-HU" sz="3000" cap="all" spc="75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marL="0" lvl="0">
              <a:lnSpc>
                <a:spcPct val="100000"/>
              </a:lnSpc>
            </a:pPr>
            <a:r>
              <a:rPr lang="hu-HU" dirty="0"/>
              <a:t>Több soros Mintacím szerkesztése</a:t>
            </a:r>
          </a:p>
        </p:txBody>
      </p:sp>
      <p:sp>
        <p:nvSpPr>
          <p:cNvPr id="10" name="Téglalap 9">
            <a:extLst>
              <a:ext uri="{FF2B5EF4-FFF2-40B4-BE49-F238E27FC236}">
                <a16:creationId xmlns:a16="http://schemas.microsoft.com/office/drawing/2014/main" id="{243A6DB6-4204-4902-B048-54DA76673F9E}"/>
              </a:ext>
            </a:extLst>
          </p:cNvPr>
          <p:cNvSpPr/>
          <p:nvPr/>
        </p:nvSpPr>
        <p:spPr>
          <a:xfrm>
            <a:off x="5255664" y="3449169"/>
            <a:ext cx="3888767" cy="3408831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pic>
        <p:nvPicPr>
          <p:cNvPr id="27" name="Kép 26">
            <a:extLst>
              <a:ext uri="{FF2B5EF4-FFF2-40B4-BE49-F238E27FC236}">
                <a16:creationId xmlns:a16="http://schemas.microsoft.com/office/drawing/2014/main" id="{C9E3E7CF-F49B-4DF1-899B-52D5E5BE382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" t="7806" r="50075" b="9197"/>
          <a:stretch/>
        </p:blipFill>
        <p:spPr>
          <a:xfrm rot="5400000">
            <a:off x="6809346" y="5815205"/>
            <a:ext cx="781401" cy="1306829"/>
          </a:xfrm>
          <a:prstGeom prst="rect">
            <a:avLst/>
          </a:prstGeom>
        </p:spPr>
      </p:pic>
      <p:sp>
        <p:nvSpPr>
          <p:cNvPr id="3" name="Szöveg helye 2">
            <a:extLst>
              <a:ext uri="{FF2B5EF4-FFF2-40B4-BE49-F238E27FC236}">
                <a16:creationId xmlns:a16="http://schemas.microsoft.com/office/drawing/2014/main" id="{E3946156-F48D-415B-A39E-CE3FF05536B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399832" y="3579212"/>
            <a:ext cx="3600000" cy="2550849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2000"/>
            </a:lvl1pPr>
          </a:lstStyle>
          <a:p>
            <a:pPr lvl="0"/>
            <a:r>
              <a:rPr lang="hu-HU" dirty="0"/>
              <a:t>Az ábrához tartozó </a:t>
            </a:r>
            <a:br>
              <a:rPr lang="hu-HU" dirty="0"/>
            </a:br>
            <a:r>
              <a:rPr lang="hu-HU" dirty="0"/>
              <a:t>magyarázat egy vagy több mondatban. Hivatkozások, megjegyzések és egy tartalmak helye.</a:t>
            </a:r>
          </a:p>
        </p:txBody>
      </p:sp>
      <p:sp>
        <p:nvSpPr>
          <p:cNvPr id="22" name="Tartalom helye 3">
            <a:extLst>
              <a:ext uri="{FF2B5EF4-FFF2-40B4-BE49-F238E27FC236}">
                <a16:creationId xmlns:a16="http://schemas.microsoft.com/office/drawing/2014/main" id="{828B175C-BEBE-4758-9D4B-D75CC083C91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17475" y="365129"/>
            <a:ext cx="4534946" cy="5193842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hu-HU" dirty="0"/>
              <a:t>Ábra / diagram</a:t>
            </a:r>
          </a:p>
        </p:txBody>
      </p:sp>
      <p:sp>
        <p:nvSpPr>
          <p:cNvPr id="25" name="Szöveg helye 2">
            <a:extLst>
              <a:ext uri="{FF2B5EF4-FFF2-40B4-BE49-F238E27FC236}">
                <a16:creationId xmlns:a16="http://schemas.microsoft.com/office/drawing/2014/main" id="{D1B90F64-22FD-46A6-AD66-EACE5DE9A59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99832" y="6316643"/>
            <a:ext cx="3600000" cy="369333"/>
          </a:xfrm>
        </p:spPr>
        <p:txBody>
          <a:bodyPr anchor="ctr">
            <a:noAutofit/>
          </a:bodyPr>
          <a:lstStyle>
            <a:lvl1pPr algn="r">
              <a:spcBef>
                <a:spcPts val="0"/>
              </a:spcBef>
              <a:defRPr sz="1350"/>
            </a:lvl1pPr>
          </a:lstStyle>
          <a:p>
            <a:pPr lvl="0"/>
            <a:r>
              <a:rPr lang="hu-HU" dirty="0"/>
              <a:t>Forrás | MNB</a:t>
            </a:r>
          </a:p>
        </p:txBody>
      </p:sp>
      <p:sp>
        <p:nvSpPr>
          <p:cNvPr id="26" name="Szöveg helye 5">
            <a:extLst>
              <a:ext uri="{FF2B5EF4-FFF2-40B4-BE49-F238E27FC236}">
                <a16:creationId xmlns:a16="http://schemas.microsoft.com/office/drawing/2014/main" id="{62CF5B3C-7531-4D70-9104-C67EBB1CF80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17329" y="5815713"/>
            <a:ext cx="4535091" cy="444979"/>
          </a:xfrm>
        </p:spPr>
        <p:txBody>
          <a:bodyPr anchor="ctr">
            <a:normAutofit/>
          </a:bodyPr>
          <a:lstStyle>
            <a:lvl1pPr algn="ctr">
              <a:defRPr sz="1800" cap="all" spc="113" baseline="0"/>
            </a:lvl1pPr>
          </a:lstStyle>
          <a:p>
            <a:pPr lvl="0"/>
            <a:r>
              <a:rPr lang="hu-HU" dirty="0"/>
              <a:t>Ábra / Diagram címe </a:t>
            </a:r>
          </a:p>
        </p:txBody>
      </p:sp>
      <p:sp>
        <p:nvSpPr>
          <p:cNvPr id="31" name="Szöveg helye 5">
            <a:extLst>
              <a:ext uri="{FF2B5EF4-FFF2-40B4-BE49-F238E27FC236}">
                <a16:creationId xmlns:a16="http://schemas.microsoft.com/office/drawing/2014/main" id="{B67782A7-14FB-488C-ADBF-95EC70AB208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7329" y="6282023"/>
            <a:ext cx="4535091" cy="444979"/>
          </a:xfrm>
        </p:spPr>
        <p:txBody>
          <a:bodyPr anchor="ctr">
            <a:normAutofit/>
          </a:bodyPr>
          <a:lstStyle>
            <a:lvl1pPr algn="ctr">
              <a:defRPr sz="1350" cap="none" spc="113" baseline="0"/>
            </a:lvl1pPr>
          </a:lstStyle>
          <a:p>
            <a:pPr lvl="0"/>
            <a:r>
              <a:rPr lang="hu-HU" dirty="0"/>
              <a:t>Az ábra alcíme, évszám, korcsoport, egyéb</a:t>
            </a:r>
          </a:p>
        </p:txBody>
      </p:sp>
      <p:grpSp>
        <p:nvGrpSpPr>
          <p:cNvPr id="20" name="Csoportba foglalás 19">
            <a:extLst>
              <a:ext uri="{FF2B5EF4-FFF2-40B4-BE49-F238E27FC236}">
                <a16:creationId xmlns:a16="http://schemas.microsoft.com/office/drawing/2014/main" id="{713E5D64-A416-4407-A7A9-09466826ED7E}"/>
              </a:ext>
            </a:extLst>
          </p:cNvPr>
          <p:cNvGrpSpPr>
            <a:grpSpLocks noChangeAspect="1"/>
          </p:cNvGrpSpPr>
          <p:nvPr/>
        </p:nvGrpSpPr>
        <p:grpSpPr>
          <a:xfrm>
            <a:off x="8025779" y="2968169"/>
            <a:ext cx="916955" cy="916955"/>
            <a:chOff x="7979931" y="5555066"/>
            <a:chExt cx="1008650" cy="1008650"/>
          </a:xfrm>
        </p:grpSpPr>
        <p:sp>
          <p:nvSpPr>
            <p:cNvPr id="21" name="Ellipszis 20">
              <a:extLst>
                <a:ext uri="{FF2B5EF4-FFF2-40B4-BE49-F238E27FC236}">
                  <a16:creationId xmlns:a16="http://schemas.microsoft.com/office/drawing/2014/main" id="{D0A6B8B5-ED8C-481E-9B80-314EA5E96C0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979931" y="5555066"/>
              <a:ext cx="1008650" cy="10086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23" name="Kép 22">
              <a:extLst>
                <a:ext uri="{FF2B5EF4-FFF2-40B4-BE49-F238E27FC236}">
                  <a16:creationId xmlns:a16="http://schemas.microsoft.com/office/drawing/2014/main" id="{7D9D7D4A-71F2-4FD6-A2E4-D41AE88DAF8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8052439" y="5626756"/>
              <a:ext cx="863632" cy="86525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03484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örzsdia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églalap 10">
            <a:extLst>
              <a:ext uri="{FF2B5EF4-FFF2-40B4-BE49-F238E27FC236}">
                <a16:creationId xmlns:a16="http://schemas.microsoft.com/office/drawing/2014/main" id="{9BA93E46-E304-457C-B4E5-97307FE0451E}"/>
              </a:ext>
            </a:extLst>
          </p:cNvPr>
          <p:cNvSpPr/>
          <p:nvPr/>
        </p:nvSpPr>
        <p:spPr>
          <a:xfrm flipV="1">
            <a:off x="5256000" y="-3"/>
            <a:ext cx="3888000" cy="166337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  <a:lumOff val="25000"/>
                </a:schemeClr>
              </a:gs>
              <a:gs pos="100000">
                <a:schemeClr val="tx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sp>
        <p:nvSpPr>
          <p:cNvPr id="5" name="Cím 4">
            <a:extLst>
              <a:ext uri="{FF2B5EF4-FFF2-40B4-BE49-F238E27FC236}">
                <a16:creationId xmlns:a16="http://schemas.microsoft.com/office/drawing/2014/main" id="{BBA96685-E775-4D65-81A4-7D98E230E3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97424" y="365129"/>
            <a:ext cx="3600000" cy="998976"/>
          </a:xfrm>
          <a:ln>
            <a:noFill/>
          </a:ln>
        </p:spPr>
        <p:txBody>
          <a:bodyPr anchor="b">
            <a:noAutofit/>
          </a:bodyPr>
          <a:lstStyle>
            <a:lvl1pPr>
              <a:lnSpc>
                <a:spcPct val="120000"/>
              </a:lnSpc>
              <a:defRPr lang="hu-HU" sz="3000" cap="all" spc="75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marL="0" lvl="0">
              <a:lnSpc>
                <a:spcPct val="100000"/>
              </a:lnSpc>
            </a:pPr>
            <a:r>
              <a:rPr lang="hu-HU" dirty="0"/>
              <a:t>Rövid cím szerkesztése</a:t>
            </a:r>
          </a:p>
        </p:txBody>
      </p:sp>
      <p:sp>
        <p:nvSpPr>
          <p:cNvPr id="10" name="Téglalap 9">
            <a:extLst>
              <a:ext uri="{FF2B5EF4-FFF2-40B4-BE49-F238E27FC236}">
                <a16:creationId xmlns:a16="http://schemas.microsoft.com/office/drawing/2014/main" id="{243A6DB6-4204-4902-B048-54DA76673F9E}"/>
              </a:ext>
            </a:extLst>
          </p:cNvPr>
          <p:cNvSpPr/>
          <p:nvPr/>
        </p:nvSpPr>
        <p:spPr>
          <a:xfrm>
            <a:off x="5256000" y="1729236"/>
            <a:ext cx="3888000" cy="5128764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pic>
        <p:nvPicPr>
          <p:cNvPr id="27" name="Kép 26">
            <a:extLst>
              <a:ext uri="{FF2B5EF4-FFF2-40B4-BE49-F238E27FC236}">
                <a16:creationId xmlns:a16="http://schemas.microsoft.com/office/drawing/2014/main" id="{C9E3E7CF-F49B-4DF1-899B-52D5E5BE382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" t="7806" r="50075" b="9197"/>
          <a:stretch/>
        </p:blipFill>
        <p:spPr>
          <a:xfrm rot="5400000">
            <a:off x="6809299" y="5815205"/>
            <a:ext cx="781401" cy="1306829"/>
          </a:xfrm>
          <a:prstGeom prst="rect">
            <a:avLst/>
          </a:prstGeom>
        </p:spPr>
      </p:pic>
      <p:sp>
        <p:nvSpPr>
          <p:cNvPr id="3" name="Szöveg helye 2">
            <a:extLst>
              <a:ext uri="{FF2B5EF4-FFF2-40B4-BE49-F238E27FC236}">
                <a16:creationId xmlns:a16="http://schemas.microsoft.com/office/drawing/2014/main" id="{E3946156-F48D-415B-A39E-CE3FF05536B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386454" y="1835397"/>
            <a:ext cx="3600000" cy="4294658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2000"/>
            </a:lvl1pPr>
          </a:lstStyle>
          <a:p>
            <a:pPr lvl="0"/>
            <a:r>
              <a:rPr lang="hu-HU" dirty="0"/>
              <a:t>Az ábrához tartozó </a:t>
            </a:r>
            <a:br>
              <a:rPr lang="hu-HU" dirty="0"/>
            </a:br>
            <a:r>
              <a:rPr lang="hu-HU" dirty="0"/>
              <a:t>magyarázat egy vagy több mondatban. Hivatkozások, megjegyzések és egyéb tartalmak helye.</a:t>
            </a:r>
          </a:p>
        </p:txBody>
      </p:sp>
      <p:sp>
        <p:nvSpPr>
          <p:cNvPr id="23" name="Szöveg helye 2">
            <a:extLst>
              <a:ext uri="{FF2B5EF4-FFF2-40B4-BE49-F238E27FC236}">
                <a16:creationId xmlns:a16="http://schemas.microsoft.com/office/drawing/2014/main" id="{0B2D9C99-1C4E-4298-A997-389B38EEFC4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86454" y="6316643"/>
            <a:ext cx="3600000" cy="369333"/>
          </a:xfrm>
        </p:spPr>
        <p:txBody>
          <a:bodyPr anchor="ctr">
            <a:noAutofit/>
          </a:bodyPr>
          <a:lstStyle>
            <a:lvl1pPr algn="r">
              <a:spcBef>
                <a:spcPts val="0"/>
              </a:spcBef>
              <a:defRPr sz="1350"/>
            </a:lvl1pPr>
          </a:lstStyle>
          <a:p>
            <a:pPr lvl="0"/>
            <a:r>
              <a:rPr lang="hu-HU" dirty="0"/>
              <a:t>Forrás | MNB</a:t>
            </a:r>
          </a:p>
        </p:txBody>
      </p:sp>
      <p:grpSp>
        <p:nvGrpSpPr>
          <p:cNvPr id="16" name="Csoportba foglalás 15">
            <a:extLst>
              <a:ext uri="{FF2B5EF4-FFF2-40B4-BE49-F238E27FC236}">
                <a16:creationId xmlns:a16="http://schemas.microsoft.com/office/drawing/2014/main" id="{3C8BD7F5-F845-4745-82FD-81504485B0BD}"/>
              </a:ext>
            </a:extLst>
          </p:cNvPr>
          <p:cNvGrpSpPr>
            <a:grpSpLocks noChangeAspect="1"/>
          </p:cNvGrpSpPr>
          <p:nvPr/>
        </p:nvGrpSpPr>
        <p:grpSpPr>
          <a:xfrm>
            <a:off x="8025779" y="1241912"/>
            <a:ext cx="916955" cy="916955"/>
            <a:chOff x="7979931" y="5555066"/>
            <a:chExt cx="1008650" cy="1008650"/>
          </a:xfrm>
        </p:grpSpPr>
        <p:sp>
          <p:nvSpPr>
            <p:cNvPr id="17" name="Ellipszis 16">
              <a:extLst>
                <a:ext uri="{FF2B5EF4-FFF2-40B4-BE49-F238E27FC236}">
                  <a16:creationId xmlns:a16="http://schemas.microsoft.com/office/drawing/2014/main" id="{725A775F-8F32-4260-A9DA-60C1222D4E9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979931" y="5555066"/>
              <a:ext cx="1008650" cy="10086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19" name="Kép 18">
              <a:extLst>
                <a:ext uri="{FF2B5EF4-FFF2-40B4-BE49-F238E27FC236}">
                  <a16:creationId xmlns:a16="http://schemas.microsoft.com/office/drawing/2014/main" id="{D614204D-7C12-4091-98F5-6937A3747D8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8052439" y="5626756"/>
              <a:ext cx="863632" cy="865259"/>
            </a:xfrm>
            <a:prstGeom prst="rect">
              <a:avLst/>
            </a:prstGeom>
          </p:spPr>
        </p:pic>
      </p:grpSp>
      <p:sp>
        <p:nvSpPr>
          <p:cNvPr id="20" name="Tartalom helye 3">
            <a:extLst>
              <a:ext uri="{FF2B5EF4-FFF2-40B4-BE49-F238E27FC236}">
                <a16:creationId xmlns:a16="http://schemas.microsoft.com/office/drawing/2014/main" id="{DC6DF135-3B7D-4956-9743-C8E623DF8DD0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17475" y="365129"/>
            <a:ext cx="4534946" cy="5193842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hu-HU" dirty="0"/>
              <a:t>Ábra / diagram</a:t>
            </a:r>
          </a:p>
        </p:txBody>
      </p:sp>
      <p:sp>
        <p:nvSpPr>
          <p:cNvPr id="21" name="Szöveg helye 5">
            <a:extLst>
              <a:ext uri="{FF2B5EF4-FFF2-40B4-BE49-F238E27FC236}">
                <a16:creationId xmlns:a16="http://schemas.microsoft.com/office/drawing/2014/main" id="{42BB3DE8-1251-4064-8D6B-4B1FA45267A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17329" y="5815713"/>
            <a:ext cx="4535091" cy="444979"/>
          </a:xfrm>
        </p:spPr>
        <p:txBody>
          <a:bodyPr anchor="ctr">
            <a:normAutofit/>
          </a:bodyPr>
          <a:lstStyle>
            <a:lvl1pPr algn="ctr">
              <a:defRPr sz="1800" cap="all" spc="113" baseline="0"/>
            </a:lvl1pPr>
          </a:lstStyle>
          <a:p>
            <a:pPr lvl="0"/>
            <a:r>
              <a:rPr lang="hu-HU" dirty="0"/>
              <a:t>Ábra / Diagram címe </a:t>
            </a:r>
          </a:p>
        </p:txBody>
      </p:sp>
      <p:sp>
        <p:nvSpPr>
          <p:cNvPr id="22" name="Szöveg helye 5">
            <a:extLst>
              <a:ext uri="{FF2B5EF4-FFF2-40B4-BE49-F238E27FC236}">
                <a16:creationId xmlns:a16="http://schemas.microsoft.com/office/drawing/2014/main" id="{A78D3E86-9993-4BC1-99AD-7D429BC36DA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7329" y="6282023"/>
            <a:ext cx="4535091" cy="444979"/>
          </a:xfrm>
        </p:spPr>
        <p:txBody>
          <a:bodyPr anchor="ctr">
            <a:normAutofit/>
          </a:bodyPr>
          <a:lstStyle>
            <a:lvl1pPr algn="ctr">
              <a:defRPr sz="1350" cap="none" spc="113" baseline="0"/>
            </a:lvl1pPr>
          </a:lstStyle>
          <a:p>
            <a:pPr lvl="0"/>
            <a:r>
              <a:rPr lang="hu-HU" dirty="0"/>
              <a:t>Az ábra alcíme, évszám, korcsoport, egyéb</a:t>
            </a:r>
          </a:p>
        </p:txBody>
      </p:sp>
    </p:spTree>
    <p:extLst>
      <p:ext uri="{BB962C8B-B14F-4D97-AF65-F5344CB8AC3E}">
        <p14:creationId xmlns:p14="http://schemas.microsoft.com/office/powerpoint/2010/main" val="3600712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örzsdia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églalap 11">
            <a:extLst>
              <a:ext uri="{FF2B5EF4-FFF2-40B4-BE49-F238E27FC236}">
                <a16:creationId xmlns:a16="http://schemas.microsoft.com/office/drawing/2014/main" id="{894D9129-1CB5-417B-87D6-5893AB314D9E}"/>
              </a:ext>
            </a:extLst>
          </p:cNvPr>
          <p:cNvSpPr/>
          <p:nvPr/>
        </p:nvSpPr>
        <p:spPr>
          <a:xfrm>
            <a:off x="5184000" y="922448"/>
            <a:ext cx="3960000" cy="5935552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sp>
        <p:nvSpPr>
          <p:cNvPr id="13" name="Téglalap 12">
            <a:extLst>
              <a:ext uri="{FF2B5EF4-FFF2-40B4-BE49-F238E27FC236}">
                <a16:creationId xmlns:a16="http://schemas.microsoft.com/office/drawing/2014/main" id="{98C45189-E75A-4873-AC6E-8DB275763272}"/>
              </a:ext>
            </a:extLst>
          </p:cNvPr>
          <p:cNvSpPr/>
          <p:nvPr/>
        </p:nvSpPr>
        <p:spPr>
          <a:xfrm>
            <a:off x="-1" y="293639"/>
            <a:ext cx="9144001" cy="635999"/>
          </a:xfrm>
          <a:prstGeom prst="rect">
            <a:avLst/>
          </a:prstGeom>
          <a:gradFill>
            <a:gsLst>
              <a:gs pos="9000">
                <a:schemeClr val="tx2">
                  <a:lumMod val="75000"/>
                  <a:lumOff val="25000"/>
                </a:schemeClr>
              </a:gs>
              <a:gs pos="95000">
                <a:schemeClr val="tx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6" name="Cím 1">
            <a:extLst>
              <a:ext uri="{FF2B5EF4-FFF2-40B4-BE49-F238E27FC236}">
                <a16:creationId xmlns:a16="http://schemas.microsoft.com/office/drawing/2014/main" id="{112F30A4-08F8-460C-90AB-68491CC367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174" y="310448"/>
            <a:ext cx="7610642" cy="6120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hu-HU" sz="3000" cap="all" spc="80" baseline="0">
                <a:solidFill>
                  <a:schemeClr val="bg1"/>
                </a:solidFill>
              </a:defRPr>
            </a:lvl1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en-US"/>
              <a:t>Click to edit Master title style</a:t>
            </a:r>
            <a:endParaRPr lang="hu-HU" dirty="0"/>
          </a:p>
        </p:txBody>
      </p:sp>
      <p:sp>
        <p:nvSpPr>
          <p:cNvPr id="27" name="Szöveg helye 2">
            <a:extLst>
              <a:ext uri="{FF2B5EF4-FFF2-40B4-BE49-F238E27FC236}">
                <a16:creationId xmlns:a16="http://schemas.microsoft.com/office/drawing/2014/main" id="{4291317A-D0C3-4FE3-A84C-AA2CE6A52AF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374967" y="1200845"/>
            <a:ext cx="3600000" cy="4929210"/>
          </a:xfrm>
        </p:spPr>
        <p:txBody>
          <a:bodyPr anchor="ctr">
            <a:normAutofit/>
          </a:bodyPr>
          <a:lstStyle>
            <a:lvl1pPr>
              <a:lnSpc>
                <a:spcPct val="120000"/>
              </a:lnSpc>
              <a:defRPr sz="2000"/>
            </a:lvl1pPr>
          </a:lstStyle>
          <a:p>
            <a:pPr lvl="0"/>
            <a:r>
              <a:rPr lang="hu-HU" dirty="0"/>
              <a:t>Az ábrához tartozó magyarázat egy vagy több mondatban. Hivatkozások, megjegyzések és egy tartalmak helye.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9EBD72CD-FF20-466C-95CC-B40009752B7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82152" y="6316643"/>
            <a:ext cx="3600000" cy="369333"/>
          </a:xfrm>
        </p:spPr>
        <p:txBody>
          <a:bodyPr anchor="ctr">
            <a:noAutofit/>
          </a:bodyPr>
          <a:lstStyle>
            <a:lvl1pPr algn="r">
              <a:spcBef>
                <a:spcPts val="0"/>
              </a:spcBef>
              <a:defRPr sz="1350"/>
            </a:lvl1pPr>
          </a:lstStyle>
          <a:p>
            <a:pPr lvl="0"/>
            <a:r>
              <a:rPr lang="hu-HU" dirty="0"/>
              <a:t>Forrás | MNB</a:t>
            </a:r>
          </a:p>
        </p:txBody>
      </p:sp>
      <p:pic>
        <p:nvPicPr>
          <p:cNvPr id="37" name="Kép 36">
            <a:extLst>
              <a:ext uri="{FF2B5EF4-FFF2-40B4-BE49-F238E27FC236}">
                <a16:creationId xmlns:a16="http://schemas.microsoft.com/office/drawing/2014/main" id="{BB5CD19C-83CD-4D97-A40F-1DDB7075D60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" t="7806" r="50075" b="9197"/>
          <a:stretch/>
        </p:blipFill>
        <p:spPr>
          <a:xfrm rot="5400000">
            <a:off x="6773299" y="5815205"/>
            <a:ext cx="781401" cy="1306829"/>
          </a:xfrm>
          <a:prstGeom prst="rect">
            <a:avLst/>
          </a:prstGeom>
        </p:spPr>
      </p:pic>
      <p:grpSp>
        <p:nvGrpSpPr>
          <p:cNvPr id="14" name="Csoportba foglalás 13">
            <a:extLst>
              <a:ext uri="{FF2B5EF4-FFF2-40B4-BE49-F238E27FC236}">
                <a16:creationId xmlns:a16="http://schemas.microsoft.com/office/drawing/2014/main" id="{A709C96B-E554-4008-9A8F-B4F67C413947}"/>
              </a:ext>
            </a:extLst>
          </p:cNvPr>
          <p:cNvGrpSpPr>
            <a:grpSpLocks noChangeAspect="1"/>
          </p:cNvGrpSpPr>
          <p:nvPr/>
        </p:nvGrpSpPr>
        <p:grpSpPr>
          <a:xfrm>
            <a:off x="8025779" y="156593"/>
            <a:ext cx="916955" cy="916955"/>
            <a:chOff x="7979931" y="5555066"/>
            <a:chExt cx="1008650" cy="1008650"/>
          </a:xfrm>
        </p:grpSpPr>
        <p:sp>
          <p:nvSpPr>
            <p:cNvPr id="15" name="Ellipszis 14">
              <a:extLst>
                <a:ext uri="{FF2B5EF4-FFF2-40B4-BE49-F238E27FC236}">
                  <a16:creationId xmlns:a16="http://schemas.microsoft.com/office/drawing/2014/main" id="{8D790186-02D7-4DFF-8358-FCB9B2A8A1B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979931" y="5555066"/>
              <a:ext cx="1008650" cy="10086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17" name="Kép 16">
              <a:extLst>
                <a:ext uri="{FF2B5EF4-FFF2-40B4-BE49-F238E27FC236}">
                  <a16:creationId xmlns:a16="http://schemas.microsoft.com/office/drawing/2014/main" id="{EB79F6CD-A0F3-4DDB-9DE2-475A98B6B01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8052439" y="5626756"/>
              <a:ext cx="863632" cy="865259"/>
            </a:xfrm>
            <a:prstGeom prst="rect">
              <a:avLst/>
            </a:prstGeom>
          </p:spPr>
        </p:pic>
      </p:grpSp>
      <p:sp>
        <p:nvSpPr>
          <p:cNvPr id="18" name="Tartalom helye 3">
            <a:extLst>
              <a:ext uri="{FF2B5EF4-FFF2-40B4-BE49-F238E27FC236}">
                <a16:creationId xmlns:a16="http://schemas.microsoft.com/office/drawing/2014/main" id="{4C844328-3F5C-4E88-8EAF-CDCA6317F1F7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17475" y="1200845"/>
            <a:ext cx="4534946" cy="4358126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hu-HU" dirty="0"/>
              <a:t>Ábra / diagram</a:t>
            </a:r>
          </a:p>
        </p:txBody>
      </p:sp>
      <p:sp>
        <p:nvSpPr>
          <p:cNvPr id="19" name="Szöveg helye 5">
            <a:extLst>
              <a:ext uri="{FF2B5EF4-FFF2-40B4-BE49-F238E27FC236}">
                <a16:creationId xmlns:a16="http://schemas.microsoft.com/office/drawing/2014/main" id="{BF34CC12-9A43-4F7C-BD11-631BEB17714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17329" y="5815713"/>
            <a:ext cx="4535091" cy="444979"/>
          </a:xfrm>
        </p:spPr>
        <p:txBody>
          <a:bodyPr anchor="ctr">
            <a:normAutofit/>
          </a:bodyPr>
          <a:lstStyle>
            <a:lvl1pPr algn="ctr">
              <a:defRPr sz="1800" cap="all" spc="113" baseline="0"/>
            </a:lvl1pPr>
          </a:lstStyle>
          <a:p>
            <a:pPr lvl="0"/>
            <a:r>
              <a:rPr lang="hu-HU" dirty="0"/>
              <a:t>Ábra / Diagram címe </a:t>
            </a:r>
          </a:p>
        </p:txBody>
      </p:sp>
      <p:sp>
        <p:nvSpPr>
          <p:cNvPr id="20" name="Szöveg helye 5">
            <a:extLst>
              <a:ext uri="{FF2B5EF4-FFF2-40B4-BE49-F238E27FC236}">
                <a16:creationId xmlns:a16="http://schemas.microsoft.com/office/drawing/2014/main" id="{AEEC4DA1-E1B7-421F-9AFB-BA5458CBDF3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7329" y="6282023"/>
            <a:ext cx="4535091" cy="444979"/>
          </a:xfrm>
        </p:spPr>
        <p:txBody>
          <a:bodyPr anchor="ctr">
            <a:normAutofit/>
          </a:bodyPr>
          <a:lstStyle>
            <a:lvl1pPr algn="ctr">
              <a:defRPr sz="1350" cap="none" spc="113" baseline="0"/>
            </a:lvl1pPr>
          </a:lstStyle>
          <a:p>
            <a:pPr lvl="0"/>
            <a:r>
              <a:rPr lang="hu-HU" dirty="0"/>
              <a:t>Az ábra alcíme, évszám, korcsoport, egyéb</a:t>
            </a:r>
          </a:p>
        </p:txBody>
      </p:sp>
    </p:spTree>
    <p:extLst>
      <p:ext uri="{BB962C8B-B14F-4D97-AF65-F5344CB8AC3E}">
        <p14:creationId xmlns:p14="http://schemas.microsoft.com/office/powerpoint/2010/main" val="3317181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örzsdia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artalom helye 3">
            <a:extLst>
              <a:ext uri="{FF2B5EF4-FFF2-40B4-BE49-F238E27FC236}">
                <a16:creationId xmlns:a16="http://schemas.microsoft.com/office/drawing/2014/main" id="{B61A9FF3-877E-4A8A-8082-96C99F684F2D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78176" y="1190675"/>
            <a:ext cx="8059483" cy="5047096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hu-HU" dirty="0"/>
              <a:t>Ábra / diagram</a:t>
            </a:r>
          </a:p>
        </p:txBody>
      </p:sp>
      <p:sp>
        <p:nvSpPr>
          <p:cNvPr id="10" name="Téglalap 9">
            <a:extLst>
              <a:ext uri="{FF2B5EF4-FFF2-40B4-BE49-F238E27FC236}">
                <a16:creationId xmlns:a16="http://schemas.microsoft.com/office/drawing/2014/main" id="{9D2ABD4F-9A65-4313-83C2-BC6B67352DD4}"/>
              </a:ext>
            </a:extLst>
          </p:cNvPr>
          <p:cNvSpPr/>
          <p:nvPr/>
        </p:nvSpPr>
        <p:spPr>
          <a:xfrm>
            <a:off x="-1" y="293639"/>
            <a:ext cx="9144001" cy="635999"/>
          </a:xfrm>
          <a:prstGeom prst="rect">
            <a:avLst/>
          </a:prstGeom>
          <a:gradFill>
            <a:gsLst>
              <a:gs pos="9000">
                <a:schemeClr val="tx2">
                  <a:lumMod val="75000"/>
                  <a:lumOff val="25000"/>
                </a:schemeClr>
              </a:gs>
              <a:gs pos="95000">
                <a:schemeClr val="tx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1" name="Cím 1">
            <a:extLst>
              <a:ext uri="{FF2B5EF4-FFF2-40B4-BE49-F238E27FC236}">
                <a16:creationId xmlns:a16="http://schemas.microsoft.com/office/drawing/2014/main" id="{3B2918A8-6FD6-4141-916F-31D783AD9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174" y="310448"/>
            <a:ext cx="7610642" cy="6120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hu-HU" sz="3000" cap="all" spc="80" baseline="0">
                <a:solidFill>
                  <a:schemeClr val="bg1"/>
                </a:solidFill>
              </a:defRPr>
            </a:lvl1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en-US"/>
              <a:t>Click to edit Master title style</a:t>
            </a:r>
            <a:endParaRPr lang="hu-HU" dirty="0"/>
          </a:p>
        </p:txBody>
      </p:sp>
      <p:sp>
        <p:nvSpPr>
          <p:cNvPr id="12" name="Szöveg helye 2">
            <a:extLst>
              <a:ext uri="{FF2B5EF4-FFF2-40B4-BE49-F238E27FC236}">
                <a16:creationId xmlns:a16="http://schemas.microsoft.com/office/drawing/2014/main" id="{42DF65F1-33FF-4F3C-AC86-2C7F5F898A3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82152" y="6316643"/>
            <a:ext cx="3600000" cy="369333"/>
          </a:xfrm>
        </p:spPr>
        <p:txBody>
          <a:bodyPr anchor="ctr">
            <a:noAutofit/>
          </a:bodyPr>
          <a:lstStyle>
            <a:lvl1pPr algn="r">
              <a:spcBef>
                <a:spcPts val="0"/>
              </a:spcBef>
              <a:defRPr sz="1350"/>
            </a:lvl1pPr>
          </a:lstStyle>
          <a:p>
            <a:pPr lvl="0"/>
            <a:r>
              <a:rPr lang="hu-HU" dirty="0"/>
              <a:t>Forrás | MNB</a:t>
            </a:r>
          </a:p>
        </p:txBody>
      </p:sp>
      <p:grpSp>
        <p:nvGrpSpPr>
          <p:cNvPr id="14" name="Csoportba foglalás 13">
            <a:extLst>
              <a:ext uri="{FF2B5EF4-FFF2-40B4-BE49-F238E27FC236}">
                <a16:creationId xmlns:a16="http://schemas.microsoft.com/office/drawing/2014/main" id="{DCBADE1C-80E7-482F-A47F-C127E1858476}"/>
              </a:ext>
            </a:extLst>
          </p:cNvPr>
          <p:cNvGrpSpPr>
            <a:grpSpLocks noChangeAspect="1"/>
          </p:cNvGrpSpPr>
          <p:nvPr/>
        </p:nvGrpSpPr>
        <p:grpSpPr>
          <a:xfrm>
            <a:off x="8025779" y="156593"/>
            <a:ext cx="916955" cy="916955"/>
            <a:chOff x="7979931" y="5555066"/>
            <a:chExt cx="1008650" cy="1008650"/>
          </a:xfrm>
        </p:grpSpPr>
        <p:sp>
          <p:nvSpPr>
            <p:cNvPr id="15" name="Ellipszis 14">
              <a:extLst>
                <a:ext uri="{FF2B5EF4-FFF2-40B4-BE49-F238E27FC236}">
                  <a16:creationId xmlns:a16="http://schemas.microsoft.com/office/drawing/2014/main" id="{5B7FBF9F-FEA5-4855-8A19-53DEDE5E454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979931" y="5555066"/>
              <a:ext cx="1008650" cy="10086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17" name="Kép 16">
              <a:extLst>
                <a:ext uri="{FF2B5EF4-FFF2-40B4-BE49-F238E27FC236}">
                  <a16:creationId xmlns:a16="http://schemas.microsoft.com/office/drawing/2014/main" id="{630B57B0-5140-4B64-9110-EE7C31CECD4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8052439" y="5626756"/>
              <a:ext cx="863632" cy="86525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05248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60255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dirty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  <a:endParaRPr lang="en-US" dirty="0"/>
          </a:p>
        </p:txBody>
      </p:sp>
      <p:sp>
        <p:nvSpPr>
          <p:cNvPr id="12" name="Szöveg helye 16">
            <a:extLst>
              <a:ext uri="{FF2B5EF4-FFF2-40B4-BE49-F238E27FC236}">
                <a16:creationId xmlns:a16="http://schemas.microsoft.com/office/drawing/2014/main" id="{8FBA625A-5531-479D-ABA0-7EC882803FA7}"/>
              </a:ext>
            </a:extLst>
          </p:cNvPr>
          <p:cNvSpPr txBox="1">
            <a:spLocks/>
          </p:cNvSpPr>
          <p:nvPr/>
        </p:nvSpPr>
        <p:spPr>
          <a:xfrm>
            <a:off x="8826" y="6344468"/>
            <a:ext cx="553150" cy="335135"/>
          </a:xfrm>
          <a:prstGeom prst="rect">
            <a:avLst/>
          </a:prstGeom>
          <a:ln>
            <a:noFill/>
          </a:ln>
        </p:spPr>
        <p:txBody>
          <a:bodyPr anchor="ctr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hu-HU" sz="1400" b="0" kern="0" spc="50" baseline="0" dirty="0" smtClean="0">
                <a:solidFill>
                  <a:schemeClr val="accent2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9F5897F7-D0F6-48BC-987C-C4C9ABF430D0}" type="slidenum">
              <a:rPr lang="en-US" sz="1350" kern="1200" spc="0" smtClean="0">
                <a:solidFill>
                  <a:schemeClr val="tx2"/>
                </a:solidFill>
                <a:latin typeface="+mj-lt"/>
                <a:cs typeface="Calibri Light" panose="020F0302020204030204" pitchFamily="34" charset="0"/>
              </a:rPr>
              <a:pPr algn="r"/>
              <a:t>‹Nº›</a:t>
            </a:fld>
            <a:r>
              <a:rPr lang="hu-HU" sz="1350" kern="1200" spc="0" dirty="0">
                <a:solidFill>
                  <a:schemeClr val="tx2"/>
                </a:solidFill>
                <a:latin typeface="+mj-lt"/>
                <a:cs typeface="Calibri Light" panose="020F0302020204030204" pitchFamily="34" charset="0"/>
              </a:rPr>
              <a:t> |</a:t>
            </a:r>
            <a:endParaRPr lang="en-US" sz="1350" dirty="0">
              <a:solidFill>
                <a:schemeClr val="tx2"/>
              </a:solidFill>
              <a:latin typeface="+mj-lt"/>
              <a:cs typeface="Calibri Light" panose="020F0302020204030204" pitchFamily="34" charset="0"/>
            </a:endParaRPr>
          </a:p>
        </p:txBody>
      </p:sp>
      <p:sp>
        <p:nvSpPr>
          <p:cNvPr id="16" name="Élőláb helye 15">
            <a:extLst>
              <a:ext uri="{FF2B5EF4-FFF2-40B4-BE49-F238E27FC236}">
                <a16:creationId xmlns:a16="http://schemas.microsoft.com/office/drawing/2014/main" id="{1BA11169-7FEF-4E22-B20D-BBD07A24CA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7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109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</p:sldLayoutIdLst>
  <p:txStyles>
    <p:titleStyle>
      <a:lvl1pPr algn="l" defTabSz="685749" rtl="0" eaLnBrk="1" latinLnBrk="0" hangingPunct="1">
        <a:lnSpc>
          <a:spcPct val="90000"/>
        </a:lnSpc>
        <a:spcBef>
          <a:spcPct val="0"/>
        </a:spcBef>
        <a:buNone/>
        <a:defRPr sz="22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5749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2100" kern="1200">
          <a:solidFill>
            <a:schemeClr val="tx2"/>
          </a:solidFill>
          <a:latin typeface="+mn-lt"/>
          <a:ea typeface="+mn-ea"/>
          <a:cs typeface="+mn-cs"/>
        </a:defRPr>
      </a:lvl1pPr>
      <a:lvl2pPr marL="342875" indent="0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8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685749" indent="0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5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028624" indent="0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350" kern="1200">
          <a:solidFill>
            <a:schemeClr val="accent2"/>
          </a:solidFill>
          <a:latin typeface="+mn-lt"/>
          <a:ea typeface="+mn-ea"/>
          <a:cs typeface="+mn-cs"/>
        </a:defRPr>
      </a:lvl4pPr>
      <a:lvl5pPr marL="1371498" indent="0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350" kern="1200">
          <a:solidFill>
            <a:schemeClr val="accent2"/>
          </a:solidFill>
          <a:latin typeface="+mn-lt"/>
          <a:ea typeface="+mn-ea"/>
          <a:cs typeface="+mn-cs"/>
        </a:defRPr>
      </a:lvl5pPr>
      <a:lvl6pPr marL="1885809" indent="-171438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684" indent="-171438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558" indent="-171438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433" indent="-171438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75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49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24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98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373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46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20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995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dirty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  <a:endParaRPr lang="en-US" dirty="0"/>
          </a:p>
        </p:txBody>
      </p:sp>
      <p:sp>
        <p:nvSpPr>
          <p:cNvPr id="12" name="Szöveg helye 16">
            <a:extLst>
              <a:ext uri="{FF2B5EF4-FFF2-40B4-BE49-F238E27FC236}">
                <a16:creationId xmlns:a16="http://schemas.microsoft.com/office/drawing/2014/main" id="{8FBA625A-5531-479D-ABA0-7EC882803FA7}"/>
              </a:ext>
            </a:extLst>
          </p:cNvPr>
          <p:cNvSpPr txBox="1">
            <a:spLocks/>
          </p:cNvSpPr>
          <p:nvPr/>
        </p:nvSpPr>
        <p:spPr>
          <a:xfrm>
            <a:off x="8826" y="6344468"/>
            <a:ext cx="553150" cy="335135"/>
          </a:xfrm>
          <a:prstGeom prst="rect">
            <a:avLst/>
          </a:prstGeom>
          <a:ln>
            <a:noFill/>
          </a:ln>
        </p:spPr>
        <p:txBody>
          <a:bodyPr anchor="ctr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hu-HU" sz="1400" b="0" kern="0" spc="50" baseline="0" dirty="0" smtClean="0">
                <a:solidFill>
                  <a:schemeClr val="accent2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9F5897F7-D0F6-48BC-987C-C4C9ABF430D0}" type="slidenum">
              <a:rPr lang="en-US" sz="1350" kern="1200" spc="0" smtClean="0">
                <a:solidFill>
                  <a:schemeClr val="tx2"/>
                </a:solidFill>
                <a:latin typeface="+mj-lt"/>
                <a:cs typeface="Calibri Light" panose="020F0302020204030204" pitchFamily="34" charset="0"/>
              </a:rPr>
              <a:pPr algn="r"/>
              <a:t>‹Nº›</a:t>
            </a:fld>
            <a:r>
              <a:rPr lang="hu-HU" sz="1350" kern="1200" spc="0" dirty="0">
                <a:solidFill>
                  <a:schemeClr val="tx2"/>
                </a:solidFill>
                <a:latin typeface="+mj-lt"/>
                <a:cs typeface="Calibri Light" panose="020F0302020204030204" pitchFamily="34" charset="0"/>
              </a:rPr>
              <a:t> |</a:t>
            </a:r>
            <a:endParaRPr lang="en-US" sz="1350" dirty="0">
              <a:solidFill>
                <a:schemeClr val="tx2"/>
              </a:solidFill>
              <a:latin typeface="+mj-lt"/>
              <a:cs typeface="Calibri Light" panose="020F0302020204030204" pitchFamily="34" charset="0"/>
            </a:endParaRPr>
          </a:p>
        </p:txBody>
      </p:sp>
      <p:sp>
        <p:nvSpPr>
          <p:cNvPr id="16" name="Élőláb helye 15">
            <a:extLst>
              <a:ext uri="{FF2B5EF4-FFF2-40B4-BE49-F238E27FC236}">
                <a16:creationId xmlns:a16="http://schemas.microsoft.com/office/drawing/2014/main" id="{1BA11169-7FEF-4E22-B20D-BBD07A24CA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7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055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</p:sldLayoutIdLst>
  <p:txStyles>
    <p:titleStyle>
      <a:lvl1pPr algn="l" defTabSz="685749" rtl="0" eaLnBrk="1" latinLnBrk="0" hangingPunct="1">
        <a:lnSpc>
          <a:spcPct val="90000"/>
        </a:lnSpc>
        <a:spcBef>
          <a:spcPct val="0"/>
        </a:spcBef>
        <a:buNone/>
        <a:defRPr sz="22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5749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2100" kern="1200">
          <a:solidFill>
            <a:schemeClr val="tx2"/>
          </a:solidFill>
          <a:latin typeface="+mn-lt"/>
          <a:ea typeface="+mn-ea"/>
          <a:cs typeface="+mn-cs"/>
        </a:defRPr>
      </a:lvl1pPr>
      <a:lvl2pPr marL="342875" indent="0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8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685749" indent="0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5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028624" indent="0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350" kern="1200">
          <a:solidFill>
            <a:schemeClr val="accent2"/>
          </a:solidFill>
          <a:latin typeface="+mn-lt"/>
          <a:ea typeface="+mn-ea"/>
          <a:cs typeface="+mn-cs"/>
        </a:defRPr>
      </a:lvl4pPr>
      <a:lvl5pPr marL="1371498" indent="0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350" kern="1200">
          <a:solidFill>
            <a:schemeClr val="accent2"/>
          </a:solidFill>
          <a:latin typeface="+mn-lt"/>
          <a:ea typeface="+mn-ea"/>
          <a:cs typeface="+mn-cs"/>
        </a:defRPr>
      </a:lvl5pPr>
      <a:lvl6pPr marL="1885809" indent="-171438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684" indent="-171438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558" indent="-171438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433" indent="-171438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75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49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24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98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373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46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20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995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8245B08-B280-4712-8DE2-7E873107710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326029" y="400113"/>
            <a:ext cx="3533158" cy="610424"/>
          </a:xfrm>
        </p:spPr>
        <p:txBody>
          <a:bodyPr/>
          <a:lstStyle/>
          <a:p>
            <a:r>
              <a:rPr lang="hu-HU" dirty="0" err="1"/>
              <a:t>Emerging</a:t>
            </a:r>
            <a:r>
              <a:rPr lang="hu-HU" dirty="0"/>
              <a:t> </a:t>
            </a:r>
            <a:r>
              <a:rPr lang="hu-HU" dirty="0" err="1"/>
              <a:t>Markets</a:t>
            </a:r>
            <a:r>
              <a:rPr lang="hu-HU" dirty="0"/>
              <a:t> Workshop</a:t>
            </a:r>
          </a:p>
          <a:p>
            <a:r>
              <a:rPr lang="hu-HU" dirty="0"/>
              <a:t>Valencia, 27 November 2025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A866332-96FA-4C17-8E19-F95E408D2E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3000" b="0" i="0" u="none" strike="noStrike" baseline="0" dirty="0" err="1">
                <a:latin typeface="Calibri" panose="020F0502020204030204" pitchFamily="34" charset="0"/>
              </a:rPr>
              <a:t>Friend-shoring</a:t>
            </a:r>
            <a:r>
              <a:rPr lang="hu-HU" sz="3000" b="0" i="0" u="none" strike="noStrike" baseline="0" dirty="0">
                <a:latin typeface="Calibri" panose="020F0502020204030204" pitchFamily="34" charset="0"/>
              </a:rPr>
              <a:t> in </a:t>
            </a:r>
            <a:r>
              <a:rPr lang="hu-HU" sz="3000" b="0" i="0" u="none" strike="noStrike" baseline="0" dirty="0" err="1">
                <a:latin typeface="Calibri" panose="020F0502020204030204" pitchFamily="34" charset="0"/>
              </a:rPr>
              <a:t>migration</a:t>
            </a:r>
            <a:r>
              <a:rPr lang="hu-HU" sz="3000" b="0" i="0" u="none" strike="noStrike" baseline="0" dirty="0">
                <a:latin typeface="Calibri" panose="020F0502020204030204" pitchFamily="34" charset="0"/>
              </a:rPr>
              <a:t>? </a:t>
            </a:r>
            <a:r>
              <a:rPr lang="hu-HU" sz="3000" b="0" i="0" u="none" strike="noStrike" baseline="0" dirty="0" err="1">
                <a:latin typeface="Calibri" panose="020F0502020204030204" pitchFamily="34" charset="0"/>
              </a:rPr>
              <a:t>Investigatin</a:t>
            </a:r>
            <a:r>
              <a:rPr lang="hu-HU" sz="3000" dirty="0" err="1">
                <a:latin typeface="Calibri" panose="020F0502020204030204" pitchFamily="34" charset="0"/>
              </a:rPr>
              <a:t>g</a:t>
            </a:r>
            <a:r>
              <a:rPr lang="hu-HU" sz="3000" dirty="0">
                <a:latin typeface="Calibri" panose="020F0502020204030204" pitchFamily="34" charset="0"/>
              </a:rPr>
              <a:t> </a:t>
            </a:r>
            <a:r>
              <a:rPr lang="hu-HU" sz="3000" dirty="0" err="1">
                <a:latin typeface="Calibri" panose="020F0502020204030204" pitchFamily="34" charset="0"/>
              </a:rPr>
              <a:t>the</a:t>
            </a:r>
            <a:r>
              <a:rPr lang="hu-HU" sz="3000" dirty="0">
                <a:latin typeface="Calibri" panose="020F0502020204030204" pitchFamily="34" charset="0"/>
              </a:rPr>
              <a:t> </a:t>
            </a:r>
            <a:r>
              <a:rPr lang="hu-HU" sz="3000" dirty="0" err="1">
                <a:latin typeface="Calibri" panose="020F0502020204030204" pitchFamily="34" charset="0"/>
              </a:rPr>
              <a:t>links</a:t>
            </a:r>
            <a:r>
              <a:rPr lang="hu-HU" sz="3000" dirty="0">
                <a:latin typeface="Calibri" panose="020F0502020204030204" pitchFamily="34" charset="0"/>
              </a:rPr>
              <a:t> </a:t>
            </a:r>
            <a:r>
              <a:rPr lang="hu-HU" sz="3000" dirty="0" err="1">
                <a:latin typeface="Calibri" panose="020F0502020204030204" pitchFamily="34" charset="0"/>
              </a:rPr>
              <a:t>between</a:t>
            </a:r>
            <a:r>
              <a:rPr lang="hu-HU" sz="3000" dirty="0">
                <a:latin typeface="Calibri" panose="020F0502020204030204" pitchFamily="34" charset="0"/>
              </a:rPr>
              <a:t> </a:t>
            </a:r>
            <a:r>
              <a:rPr lang="hu-HU" sz="3000" dirty="0" err="1">
                <a:latin typeface="Calibri" panose="020F0502020204030204" pitchFamily="34" charset="0"/>
              </a:rPr>
              <a:t>geopolitical</a:t>
            </a:r>
            <a:r>
              <a:rPr lang="hu-HU" sz="3000" dirty="0">
                <a:latin typeface="Calibri" panose="020F0502020204030204" pitchFamily="34" charset="0"/>
              </a:rPr>
              <a:t> </a:t>
            </a:r>
            <a:r>
              <a:rPr lang="hu-HU" sz="3000" dirty="0" err="1">
                <a:latin typeface="Calibri" panose="020F0502020204030204" pitchFamily="34" charset="0"/>
              </a:rPr>
              <a:t>fragmentation</a:t>
            </a:r>
            <a:r>
              <a:rPr lang="hu-HU" sz="3000" dirty="0">
                <a:latin typeface="Calibri" panose="020F0502020204030204" pitchFamily="34" charset="0"/>
              </a:rPr>
              <a:t> and </a:t>
            </a:r>
            <a:r>
              <a:rPr lang="hu-HU" sz="3000" dirty="0" err="1">
                <a:latin typeface="Calibri" panose="020F0502020204030204" pitchFamily="34" charset="0"/>
              </a:rPr>
              <a:t>global</a:t>
            </a:r>
            <a:r>
              <a:rPr lang="hu-HU" sz="3000" dirty="0">
                <a:latin typeface="Calibri" panose="020F0502020204030204" pitchFamily="34" charset="0"/>
              </a:rPr>
              <a:t> </a:t>
            </a:r>
            <a:r>
              <a:rPr lang="hu-HU" sz="3000" dirty="0" err="1">
                <a:latin typeface="Calibri" panose="020F0502020204030204" pitchFamily="34" charset="0"/>
              </a:rPr>
              <a:t>migration</a:t>
            </a:r>
            <a:endParaRPr lang="hu-HU" sz="30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E4FB2A-F296-4CB5-B762-AC539ECED78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hu-HU" dirty="0"/>
              <a:t>Tamás Ginter</a:t>
            </a:r>
          </a:p>
        </p:txBody>
      </p:sp>
      <p:sp>
        <p:nvSpPr>
          <p:cNvPr id="5" name="Title 2">
            <a:extLst>
              <a:ext uri="{FF2B5EF4-FFF2-40B4-BE49-F238E27FC236}">
                <a16:creationId xmlns:a16="http://schemas.microsoft.com/office/drawing/2014/main" id="{02392A19-C4B5-C045-22F8-8BCC433B5C5B}"/>
              </a:ext>
            </a:extLst>
          </p:cNvPr>
          <p:cNvSpPr txBox="1">
            <a:spLocks/>
          </p:cNvSpPr>
          <p:nvPr/>
        </p:nvSpPr>
        <p:spPr>
          <a:xfrm>
            <a:off x="415636" y="4056042"/>
            <a:ext cx="8312727" cy="2098808"/>
          </a:xfrm>
          <a:prstGeom prst="rect">
            <a:avLst/>
          </a:prstGeom>
          <a:noFill/>
        </p:spPr>
        <p:txBody>
          <a:bodyPr vert="horz" wrap="square" lIns="91440" tIns="45720" rIns="91440" bIns="108000" rtlCol="0" anchor="b">
            <a:noAutofit/>
          </a:bodyPr>
          <a:lstStyle>
            <a:lvl1pPr algn="ctr" defTabSz="685749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hu-HU" sz="3600" kern="1200" cap="all" spc="225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hu-HU" sz="2000" dirty="0" err="1">
                <a:latin typeface="Calibri" panose="020F0502020204030204" pitchFamily="34" charset="0"/>
              </a:rPr>
              <a:t>Discussion</a:t>
            </a:r>
            <a:r>
              <a:rPr lang="hu-HU" sz="2000" dirty="0">
                <a:latin typeface="Calibri" panose="020F0502020204030204" pitchFamily="34" charset="0"/>
              </a:rPr>
              <a:t> of </a:t>
            </a:r>
            <a:r>
              <a:rPr lang="hu-HU" sz="2000" dirty="0" err="1">
                <a:latin typeface="Calibri" panose="020F0502020204030204" pitchFamily="34" charset="0"/>
              </a:rPr>
              <a:t>the</a:t>
            </a:r>
            <a:r>
              <a:rPr lang="hu-HU" sz="2000" dirty="0">
                <a:latin typeface="Calibri" panose="020F0502020204030204" pitchFamily="34" charset="0"/>
              </a:rPr>
              <a:t> </a:t>
            </a:r>
            <a:r>
              <a:rPr lang="hu-HU" sz="2000" dirty="0" err="1">
                <a:latin typeface="Calibri" panose="020F0502020204030204" pitchFamily="34" charset="0"/>
              </a:rPr>
              <a:t>paper</a:t>
            </a:r>
            <a:r>
              <a:rPr lang="hu-HU" sz="2000" dirty="0">
                <a:latin typeface="Calibri" panose="020F0502020204030204" pitchFamily="34" charset="0"/>
              </a:rPr>
              <a:t> </a:t>
            </a:r>
          </a:p>
          <a:p>
            <a:r>
              <a:rPr lang="hu-HU" sz="2000" dirty="0" err="1">
                <a:latin typeface="Calibri" panose="020F0502020204030204" pitchFamily="34" charset="0"/>
              </a:rPr>
              <a:t>by</a:t>
            </a:r>
            <a:r>
              <a:rPr lang="hu-HU" sz="2000" dirty="0">
                <a:latin typeface="Calibri" panose="020F0502020204030204" pitchFamily="34" charset="0"/>
              </a:rPr>
              <a:t> Anna </a:t>
            </a:r>
            <a:r>
              <a:rPr lang="hu-HU" sz="2000" dirty="0" err="1">
                <a:latin typeface="Calibri" panose="020F0502020204030204" pitchFamily="34" charset="0"/>
              </a:rPr>
              <a:t>Katharina</a:t>
            </a:r>
            <a:r>
              <a:rPr lang="hu-HU" sz="2000" dirty="0">
                <a:latin typeface="Calibri" panose="020F0502020204030204" pitchFamily="34" charset="0"/>
              </a:rPr>
              <a:t> </a:t>
            </a:r>
            <a:r>
              <a:rPr lang="hu-HU" sz="2000" dirty="0" err="1">
                <a:latin typeface="Calibri" panose="020F0502020204030204" pitchFamily="34" charset="0"/>
              </a:rPr>
              <a:t>Raggl</a:t>
            </a:r>
            <a:r>
              <a:rPr lang="hu-HU" sz="2000" dirty="0">
                <a:latin typeface="Calibri" panose="020F0502020204030204" pitchFamily="34" charset="0"/>
              </a:rPr>
              <a:t> &amp; Paul </a:t>
            </a:r>
            <a:r>
              <a:rPr lang="hu-HU" sz="2000" dirty="0" err="1">
                <a:latin typeface="Calibri" panose="020F0502020204030204" pitchFamily="34" charset="0"/>
              </a:rPr>
              <a:t>Ramskogler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530723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A866332-96FA-4C17-8E19-F95E408D2E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hu-HU" sz="32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r>
              <a:rPr lang="en-US" sz="32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hu-HU" sz="3000" b="0" i="0" u="none" strike="noStrike" baseline="0" dirty="0" err="1">
                <a:latin typeface="Calibri" panose="020F0502020204030204" pitchFamily="34" charset="0"/>
              </a:rPr>
              <a:t>Thank</a:t>
            </a:r>
            <a:r>
              <a:rPr lang="hu-HU" sz="30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hu-HU" sz="3000" b="0" i="0" u="none" strike="noStrike" baseline="0" dirty="0" err="1">
                <a:latin typeface="Calibri" panose="020F0502020204030204" pitchFamily="34" charset="0"/>
              </a:rPr>
              <a:t>you</a:t>
            </a:r>
            <a:r>
              <a:rPr lang="hu-HU" sz="30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hu-HU" sz="3000" b="0" i="0" u="none" strike="noStrike" baseline="0" dirty="0" err="1">
                <a:latin typeface="Calibri" panose="020F0502020204030204" pitchFamily="34" charset="0"/>
              </a:rPr>
              <a:t>for</a:t>
            </a:r>
            <a:r>
              <a:rPr lang="hu-HU" sz="30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hu-HU" sz="3000" b="0" i="0" u="none" strike="noStrike" baseline="0" dirty="0" err="1">
                <a:latin typeface="Calibri" panose="020F0502020204030204" pitchFamily="34" charset="0"/>
              </a:rPr>
              <a:t>your</a:t>
            </a:r>
            <a:r>
              <a:rPr lang="hu-HU" sz="30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hu-HU" sz="3000" b="0" i="0" u="none" strike="noStrike" baseline="0" dirty="0" err="1">
                <a:latin typeface="Calibri" panose="020F0502020204030204" pitchFamily="34" charset="0"/>
              </a:rPr>
              <a:t>attention</a:t>
            </a:r>
            <a:r>
              <a:rPr lang="hu-HU" sz="3000" b="0" i="0" u="none" strike="noStrike" baseline="0" dirty="0">
                <a:latin typeface="Calibri" panose="020F0502020204030204" pitchFamily="34" charset="0"/>
              </a:rPr>
              <a:t>!</a:t>
            </a:r>
            <a:endParaRPr lang="hu-HU" sz="30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E4FB2A-F296-4CB5-B762-AC539ECED78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hu-HU" dirty="0"/>
              <a:t>Tamás Ginter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DFC8191-731E-CD25-6E8E-41C6CDD94D9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326029" y="400113"/>
            <a:ext cx="3533158" cy="920765"/>
          </a:xfrm>
        </p:spPr>
        <p:txBody>
          <a:bodyPr/>
          <a:lstStyle/>
          <a:p>
            <a:r>
              <a:rPr lang="en-US" dirty="0"/>
              <a:t>Emerging Markets Workshop</a:t>
            </a:r>
          </a:p>
          <a:p>
            <a:r>
              <a:rPr lang="en-US" dirty="0"/>
              <a:t>Valencia, 27 November 2025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8386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4A8D7-FA74-4C5F-7F1B-B5B6838350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9770" y="2838191"/>
            <a:ext cx="6008376" cy="1181606"/>
          </a:xfrm>
        </p:spPr>
        <p:txBody>
          <a:bodyPr/>
          <a:lstStyle/>
          <a:p>
            <a:r>
              <a:rPr lang="hu-HU" dirty="0" err="1"/>
              <a:t>Recap</a:t>
            </a:r>
            <a:r>
              <a:rPr lang="hu-HU" dirty="0"/>
              <a:t> &amp; </a:t>
            </a:r>
            <a:br>
              <a:rPr lang="hu-HU" dirty="0"/>
            </a:br>
            <a:r>
              <a:rPr lang="hu-HU" dirty="0"/>
              <a:t>overall </a:t>
            </a:r>
            <a:r>
              <a:rPr lang="hu-HU" dirty="0" err="1"/>
              <a:t>assessment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819280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860D75D-28BD-2424-C35D-776786C2E293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hu-HU" sz="2400" dirty="0" err="1"/>
              <a:t>Connection</a:t>
            </a:r>
            <a:r>
              <a:rPr lang="hu-HU" sz="2400" dirty="0"/>
              <a:t> </a:t>
            </a:r>
            <a:r>
              <a:rPr lang="hu-HU" sz="2400" dirty="0" err="1"/>
              <a:t>between</a:t>
            </a:r>
            <a:r>
              <a:rPr lang="hu-HU" sz="2400" dirty="0"/>
              <a:t> </a:t>
            </a:r>
            <a:r>
              <a:rPr lang="hu-HU" sz="2400" dirty="0" err="1"/>
              <a:t>geopolitical</a:t>
            </a:r>
            <a:r>
              <a:rPr lang="hu-HU" sz="2400" dirty="0"/>
              <a:t> </a:t>
            </a:r>
            <a:r>
              <a:rPr lang="hu-HU" sz="2400" dirty="0" err="1"/>
              <a:t>fragmentation</a:t>
            </a:r>
            <a:r>
              <a:rPr lang="hu-HU" sz="2400" dirty="0"/>
              <a:t> and </a:t>
            </a:r>
            <a:r>
              <a:rPr lang="hu-HU" sz="2400" dirty="0" err="1"/>
              <a:t>friendshoring</a:t>
            </a:r>
            <a:endParaRPr lang="hu-HU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hu-HU" sz="2400" dirty="0"/>
              <a:t>Data:</a:t>
            </a:r>
          </a:p>
          <a:p>
            <a:pPr marL="685775" lvl="1" indent="-342900" algn="just">
              <a:buFont typeface="Arial" panose="020B0604020202020204" pitchFamily="34" charset="0"/>
              <a:buChar char="•"/>
            </a:pPr>
            <a:r>
              <a:rPr lang="hu-HU" sz="2000" dirty="0" err="1"/>
              <a:t>Estimates</a:t>
            </a:r>
            <a:r>
              <a:rPr lang="hu-HU" sz="2000" dirty="0"/>
              <a:t> </a:t>
            </a:r>
            <a:r>
              <a:rPr lang="hu-HU" sz="2000" dirty="0" err="1"/>
              <a:t>on</a:t>
            </a:r>
            <a:r>
              <a:rPr lang="hu-HU" sz="2000" dirty="0"/>
              <a:t> </a:t>
            </a:r>
            <a:r>
              <a:rPr lang="hu-HU" sz="2000" dirty="0" err="1"/>
              <a:t>global</a:t>
            </a:r>
            <a:r>
              <a:rPr lang="hu-HU" sz="2000" dirty="0"/>
              <a:t> </a:t>
            </a:r>
            <a:r>
              <a:rPr lang="hu-HU" sz="2000" dirty="0" err="1"/>
              <a:t>bilateral</a:t>
            </a:r>
            <a:r>
              <a:rPr lang="hu-HU" sz="2000" dirty="0"/>
              <a:t> </a:t>
            </a:r>
            <a:r>
              <a:rPr lang="hu-HU" sz="2000" dirty="0" err="1"/>
              <a:t>migration</a:t>
            </a:r>
            <a:r>
              <a:rPr lang="hu-HU" sz="2000" dirty="0"/>
              <a:t> flows </a:t>
            </a:r>
            <a:r>
              <a:rPr lang="hu-HU" sz="2000" dirty="0" err="1"/>
              <a:t>between</a:t>
            </a:r>
            <a:r>
              <a:rPr lang="hu-HU" sz="2000" dirty="0"/>
              <a:t> 1990-2020</a:t>
            </a:r>
          </a:p>
          <a:p>
            <a:pPr marL="685775" lvl="1" indent="-342900" algn="just">
              <a:buFont typeface="Arial" panose="020B0604020202020204" pitchFamily="34" charset="0"/>
              <a:buChar char="•"/>
            </a:pPr>
            <a:r>
              <a:rPr lang="hu-HU" sz="2000" dirty="0" err="1"/>
              <a:t>UNGA</a:t>
            </a:r>
            <a:r>
              <a:rPr lang="hu-HU" sz="2000" dirty="0"/>
              <a:t> </a:t>
            </a:r>
            <a:r>
              <a:rPr lang="hu-HU" sz="2000" dirty="0" err="1"/>
              <a:t>voting</a:t>
            </a:r>
            <a:r>
              <a:rPr lang="hu-HU" sz="2000" dirty="0"/>
              <a:t> </a:t>
            </a:r>
            <a:r>
              <a:rPr lang="hu-HU" sz="2000" dirty="0" err="1"/>
              <a:t>patterns</a:t>
            </a:r>
            <a:r>
              <a:rPr lang="hu-HU" sz="2000" dirty="0"/>
              <a:t> (</a:t>
            </a:r>
            <a:r>
              <a:rPr lang="hu-HU" sz="2000" dirty="0" err="1"/>
              <a:t>IPD</a:t>
            </a:r>
            <a:r>
              <a:rPr lang="hu-HU" sz="2000" dirty="0"/>
              <a:t>)</a:t>
            </a:r>
          </a:p>
          <a:p>
            <a:pPr marL="685775" lvl="1" indent="-342900" algn="just">
              <a:buFont typeface="Arial" panose="020B0604020202020204" pitchFamily="34" charset="0"/>
              <a:buChar char="•"/>
            </a:pPr>
            <a:r>
              <a:rPr lang="hu-HU" sz="2000" dirty="0"/>
              <a:t>Fixed </a:t>
            </a:r>
            <a:r>
              <a:rPr lang="hu-HU" sz="2000" dirty="0" err="1"/>
              <a:t>effects</a:t>
            </a:r>
            <a:r>
              <a:rPr lang="hu-HU" sz="2000" dirty="0"/>
              <a:t>: GDP, </a:t>
            </a:r>
            <a:r>
              <a:rPr lang="hu-HU" sz="2000" dirty="0" err="1"/>
              <a:t>cultural</a:t>
            </a:r>
            <a:r>
              <a:rPr lang="hu-HU" sz="2000" dirty="0"/>
              <a:t> </a:t>
            </a:r>
            <a:r>
              <a:rPr lang="hu-HU" sz="2000" dirty="0" err="1"/>
              <a:t>proximity</a:t>
            </a:r>
            <a:endParaRPr lang="hu-HU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hu-HU" sz="2400" dirty="0" err="1"/>
              <a:t>Results</a:t>
            </a:r>
            <a:r>
              <a:rPr lang="hu-HU" sz="2400" dirty="0"/>
              <a:t>:</a:t>
            </a:r>
          </a:p>
          <a:p>
            <a:pPr marL="685775" lvl="1" indent="-342900" algn="just">
              <a:buFont typeface="Arial" panose="020B0604020202020204" pitchFamily="34" charset="0"/>
              <a:buChar char="•"/>
            </a:pPr>
            <a:r>
              <a:rPr lang="hu-HU" sz="2000" dirty="0" err="1"/>
              <a:t>Increasing</a:t>
            </a:r>
            <a:r>
              <a:rPr lang="hu-HU" sz="2000" dirty="0"/>
              <a:t> </a:t>
            </a:r>
            <a:r>
              <a:rPr lang="hu-HU" sz="2000" dirty="0" err="1"/>
              <a:t>geopolitical</a:t>
            </a:r>
            <a:r>
              <a:rPr lang="hu-HU" sz="2000" dirty="0"/>
              <a:t> </a:t>
            </a:r>
            <a:r>
              <a:rPr lang="hu-HU" sz="2000" dirty="0" err="1"/>
              <a:t>distance</a:t>
            </a:r>
            <a:r>
              <a:rPr lang="hu-HU" sz="2000" dirty="0"/>
              <a:t> </a:t>
            </a:r>
            <a:r>
              <a:rPr lang="hu-HU" sz="2000" dirty="0" err="1"/>
              <a:t>between</a:t>
            </a:r>
            <a:r>
              <a:rPr lang="hu-HU" sz="2000" dirty="0"/>
              <a:t> </a:t>
            </a:r>
            <a:r>
              <a:rPr lang="hu-HU" sz="2000" dirty="0" err="1"/>
              <a:t>two</a:t>
            </a:r>
            <a:r>
              <a:rPr lang="hu-HU" sz="2000" dirty="0"/>
              <a:t> </a:t>
            </a:r>
            <a:r>
              <a:rPr lang="hu-HU" sz="2000" dirty="0" err="1"/>
              <a:t>countries</a:t>
            </a:r>
            <a:r>
              <a:rPr lang="hu-HU" sz="2000" dirty="0"/>
              <a:t> </a:t>
            </a:r>
            <a:r>
              <a:rPr lang="hu-HU" sz="2000" dirty="0" err="1"/>
              <a:t>associated</a:t>
            </a:r>
            <a:r>
              <a:rPr lang="hu-HU" sz="2000" dirty="0"/>
              <a:t> </a:t>
            </a:r>
            <a:r>
              <a:rPr lang="hu-HU" sz="2000" dirty="0" err="1"/>
              <a:t>with</a:t>
            </a:r>
            <a:r>
              <a:rPr lang="hu-HU" sz="2000" dirty="0"/>
              <a:t> </a:t>
            </a:r>
            <a:r>
              <a:rPr lang="hu-HU" sz="2000" dirty="0" err="1"/>
              <a:t>lower</a:t>
            </a:r>
            <a:r>
              <a:rPr lang="hu-HU" sz="2000" dirty="0"/>
              <a:t> </a:t>
            </a:r>
            <a:r>
              <a:rPr lang="hu-HU" sz="2000" dirty="0" err="1"/>
              <a:t>migration</a:t>
            </a:r>
            <a:endParaRPr lang="hu-HU" sz="2000" dirty="0"/>
          </a:p>
          <a:p>
            <a:pPr marL="685775" lvl="1" indent="-342900" algn="just">
              <a:buFont typeface="Arial" panose="020B0604020202020204" pitchFamily="34" charset="0"/>
              <a:buChar char="•"/>
            </a:pPr>
            <a:r>
              <a:rPr lang="hu-HU" sz="2000" dirty="0" err="1"/>
              <a:t>Effect</a:t>
            </a:r>
            <a:r>
              <a:rPr lang="hu-HU" sz="2000" dirty="0"/>
              <a:t> </a:t>
            </a:r>
            <a:r>
              <a:rPr lang="hu-HU" sz="2000" dirty="0" err="1"/>
              <a:t>stronger</a:t>
            </a:r>
            <a:r>
              <a:rPr lang="hu-HU" sz="2000" dirty="0"/>
              <a:t> </a:t>
            </a:r>
            <a:r>
              <a:rPr lang="hu-HU" sz="2000" dirty="0" err="1"/>
              <a:t>for</a:t>
            </a:r>
            <a:r>
              <a:rPr lang="hu-HU" sz="2000" dirty="0"/>
              <a:t> </a:t>
            </a:r>
            <a:r>
              <a:rPr lang="hu-HU" sz="2000" dirty="0" err="1"/>
              <a:t>geopolitically</a:t>
            </a:r>
            <a:r>
              <a:rPr lang="hu-HU" sz="2000" dirty="0"/>
              <a:t> </a:t>
            </a:r>
            <a:r>
              <a:rPr lang="hu-HU" sz="2000" dirty="0" err="1"/>
              <a:t>close</a:t>
            </a:r>
            <a:r>
              <a:rPr lang="hu-HU" sz="2000" dirty="0"/>
              <a:t> </a:t>
            </a:r>
            <a:r>
              <a:rPr lang="hu-HU" sz="2000" dirty="0" err="1"/>
              <a:t>countries</a:t>
            </a:r>
            <a:endParaRPr lang="hu-HU" sz="2000" dirty="0"/>
          </a:p>
          <a:p>
            <a:pPr marL="685775" lvl="1" indent="-342900" algn="just">
              <a:buFont typeface="Arial" panose="020B0604020202020204" pitchFamily="34" charset="0"/>
              <a:buChar char="•"/>
            </a:pPr>
            <a:r>
              <a:rPr lang="hu-HU" sz="2000" dirty="0" err="1"/>
              <a:t>Effect</a:t>
            </a:r>
            <a:r>
              <a:rPr lang="hu-HU" sz="2000" dirty="0"/>
              <a:t> </a:t>
            </a:r>
            <a:r>
              <a:rPr lang="hu-HU" sz="2000" dirty="0" err="1"/>
              <a:t>stronger</a:t>
            </a:r>
            <a:r>
              <a:rPr lang="hu-HU" sz="2000" dirty="0"/>
              <a:t> </a:t>
            </a:r>
            <a:r>
              <a:rPr lang="hu-HU" sz="2000" dirty="0" err="1"/>
              <a:t>for</a:t>
            </a:r>
            <a:r>
              <a:rPr lang="hu-HU" sz="2000" dirty="0"/>
              <a:t> </a:t>
            </a:r>
            <a:r>
              <a:rPr lang="hu-HU" sz="2000" dirty="0" err="1"/>
              <a:t>migration</a:t>
            </a:r>
            <a:r>
              <a:rPr lang="hu-HU" sz="2000" dirty="0"/>
              <a:t> </a:t>
            </a:r>
            <a:r>
              <a:rPr lang="hu-HU" sz="2000" dirty="0" err="1"/>
              <a:t>between</a:t>
            </a:r>
            <a:r>
              <a:rPr lang="hu-HU" sz="2000" dirty="0"/>
              <a:t> </a:t>
            </a:r>
            <a:r>
              <a:rPr lang="hu-HU" sz="2000" dirty="0" err="1"/>
              <a:t>poor</a:t>
            </a:r>
            <a:r>
              <a:rPr lang="hu-HU" sz="2000" dirty="0"/>
              <a:t> </a:t>
            </a:r>
            <a:r>
              <a:rPr lang="hu-HU" sz="2000" dirty="0" err="1"/>
              <a:t>countries</a:t>
            </a:r>
            <a:endParaRPr lang="hu-HU" sz="2000" dirty="0"/>
          </a:p>
          <a:p>
            <a:pPr marL="685775" lvl="1" indent="-342900" algn="just">
              <a:buFont typeface="Arial" panose="020B0604020202020204" pitchFamily="34" charset="0"/>
              <a:buChar char="•"/>
            </a:pPr>
            <a:r>
              <a:rPr lang="hu-HU" sz="2000" dirty="0" err="1"/>
              <a:t>Effect</a:t>
            </a:r>
            <a:r>
              <a:rPr lang="hu-HU" sz="2000" dirty="0"/>
              <a:t> </a:t>
            </a:r>
            <a:r>
              <a:rPr lang="hu-HU" sz="2000" dirty="0" err="1"/>
              <a:t>weaker</a:t>
            </a:r>
            <a:r>
              <a:rPr lang="hu-HU" sz="2000" dirty="0"/>
              <a:t> </a:t>
            </a:r>
            <a:r>
              <a:rPr lang="hu-HU" sz="2000" dirty="0" err="1"/>
              <a:t>for</a:t>
            </a:r>
            <a:r>
              <a:rPr lang="hu-HU" sz="2000" dirty="0"/>
              <a:t> </a:t>
            </a:r>
            <a:r>
              <a:rPr lang="hu-HU" sz="2000" dirty="0" err="1"/>
              <a:t>culturally</a:t>
            </a:r>
            <a:r>
              <a:rPr lang="hu-HU" sz="2000" dirty="0"/>
              <a:t> </a:t>
            </a:r>
            <a:r>
              <a:rPr lang="hu-HU" sz="2000" dirty="0" err="1"/>
              <a:t>close</a:t>
            </a:r>
            <a:r>
              <a:rPr lang="hu-HU" sz="2000" dirty="0"/>
              <a:t> </a:t>
            </a:r>
            <a:r>
              <a:rPr lang="hu-HU" sz="2000" dirty="0" err="1"/>
              <a:t>countries</a:t>
            </a:r>
            <a:endParaRPr lang="hu-HU" sz="20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D8029B3-FE4C-1448-62D3-1932BD054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err="1"/>
              <a:t>RECAP</a:t>
            </a:r>
            <a:endParaRPr lang="hu-HU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C14CE2-42B5-A8DD-922E-E18E32C7527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206647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EDFCBE3-C43B-57BC-9639-FD17D706E3F0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hu-HU" sz="2400" dirty="0" err="1"/>
              <a:t>Highly</a:t>
            </a:r>
            <a:r>
              <a:rPr lang="hu-HU" sz="2400" dirty="0"/>
              <a:t> </a:t>
            </a:r>
            <a:r>
              <a:rPr lang="hu-HU" sz="2400" dirty="0" err="1"/>
              <a:t>relevant</a:t>
            </a:r>
            <a:r>
              <a:rPr lang="hu-HU" sz="2400" dirty="0"/>
              <a:t> </a:t>
            </a:r>
            <a:r>
              <a:rPr lang="hu-HU" sz="2400" dirty="0" err="1"/>
              <a:t>topic</a:t>
            </a:r>
            <a:r>
              <a:rPr lang="hu-HU" sz="2400" dirty="0"/>
              <a:t> </a:t>
            </a:r>
            <a:r>
              <a:rPr lang="hu-HU" sz="2400" dirty="0" err="1"/>
              <a:t>reflecting</a:t>
            </a:r>
            <a:r>
              <a:rPr lang="hu-HU" sz="2400" dirty="0"/>
              <a:t> </a:t>
            </a:r>
            <a:r>
              <a:rPr lang="hu-HU" sz="2400" dirty="0" err="1"/>
              <a:t>on</a:t>
            </a:r>
            <a:r>
              <a:rPr lang="hu-HU" sz="2400" dirty="0"/>
              <a:t> </a:t>
            </a:r>
            <a:r>
              <a:rPr lang="hu-HU" sz="2400" dirty="0" err="1"/>
              <a:t>current</a:t>
            </a:r>
            <a:r>
              <a:rPr lang="hu-HU" sz="2400" dirty="0"/>
              <a:t> </a:t>
            </a:r>
            <a:r>
              <a:rPr lang="hu-HU" sz="2400" dirty="0" err="1"/>
              <a:t>developments</a:t>
            </a:r>
            <a:r>
              <a:rPr lang="hu-HU" sz="2400" dirty="0"/>
              <a:t> of </a:t>
            </a:r>
            <a:r>
              <a:rPr lang="hu-HU" sz="2400" dirty="0" err="1"/>
              <a:t>the</a:t>
            </a:r>
            <a:r>
              <a:rPr lang="hu-HU" sz="2400" dirty="0"/>
              <a:t> </a:t>
            </a:r>
            <a:r>
              <a:rPr lang="hu-HU" sz="2400" dirty="0" err="1"/>
              <a:t>world</a:t>
            </a:r>
            <a:r>
              <a:rPr lang="hu-HU" sz="2400" dirty="0"/>
              <a:t> </a:t>
            </a:r>
            <a:r>
              <a:rPr lang="hu-HU" sz="2400" dirty="0" err="1"/>
              <a:t>economy</a:t>
            </a:r>
            <a:endParaRPr lang="hu-HU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hu-HU" sz="2400" dirty="0"/>
              <a:t>Research </a:t>
            </a:r>
            <a:r>
              <a:rPr lang="hu-HU" sz="2400" dirty="0" err="1"/>
              <a:t>gap</a:t>
            </a:r>
            <a:r>
              <a:rPr lang="hu-HU" sz="2400" dirty="0"/>
              <a:t> </a:t>
            </a:r>
            <a:r>
              <a:rPr lang="hu-HU" sz="2400" dirty="0" err="1"/>
              <a:t>well</a:t>
            </a:r>
            <a:r>
              <a:rPr lang="hu-HU" sz="2400" dirty="0"/>
              <a:t> </a:t>
            </a:r>
            <a:r>
              <a:rPr lang="hu-HU" sz="2400" dirty="0" err="1"/>
              <a:t>identified</a:t>
            </a:r>
            <a:r>
              <a:rPr lang="hu-HU" sz="2400" dirty="0"/>
              <a:t>, </a:t>
            </a:r>
            <a:r>
              <a:rPr lang="hu-HU" sz="2400" dirty="0" err="1"/>
              <a:t>the</a:t>
            </a:r>
            <a:r>
              <a:rPr lang="hu-HU" sz="2400" dirty="0"/>
              <a:t> </a:t>
            </a:r>
            <a:r>
              <a:rPr lang="hu-HU" sz="2400" dirty="0" err="1"/>
              <a:t>paper</a:t>
            </a:r>
            <a:r>
              <a:rPr lang="hu-HU" sz="2400" dirty="0"/>
              <a:t> </a:t>
            </a:r>
            <a:r>
              <a:rPr lang="hu-HU" sz="2400" dirty="0" err="1"/>
              <a:t>contributes</a:t>
            </a:r>
            <a:r>
              <a:rPr lang="hu-HU" sz="2400" dirty="0"/>
              <a:t> </a:t>
            </a:r>
            <a:r>
              <a:rPr lang="hu-HU" sz="2400" dirty="0" err="1"/>
              <a:t>to</a:t>
            </a:r>
            <a:r>
              <a:rPr lang="hu-HU" sz="2400" dirty="0"/>
              <a:t> </a:t>
            </a:r>
            <a:r>
              <a:rPr lang="hu-HU" sz="2400" dirty="0" err="1"/>
              <a:t>preexisting</a:t>
            </a:r>
            <a:r>
              <a:rPr lang="hu-HU" sz="2400" dirty="0"/>
              <a:t> </a:t>
            </a:r>
            <a:r>
              <a:rPr lang="hu-HU" sz="2400" dirty="0" err="1"/>
              <a:t>literature</a:t>
            </a:r>
            <a:endParaRPr lang="hu-HU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hu-HU" sz="2400" dirty="0" err="1"/>
              <a:t>Well-written</a:t>
            </a:r>
            <a:r>
              <a:rPr lang="hu-HU" sz="2400" dirty="0"/>
              <a:t> </a:t>
            </a:r>
            <a:r>
              <a:rPr lang="hu-HU" sz="2400" dirty="0" err="1"/>
              <a:t>paper</a:t>
            </a:r>
            <a:r>
              <a:rPr lang="hu-HU" sz="2400" dirty="0"/>
              <a:t>, </a:t>
            </a:r>
            <a:r>
              <a:rPr lang="hu-HU" sz="2400" dirty="0" err="1"/>
              <a:t>nice</a:t>
            </a:r>
            <a:r>
              <a:rPr lang="hu-HU" sz="2400" dirty="0"/>
              <a:t> </a:t>
            </a:r>
            <a:r>
              <a:rPr lang="hu-HU" sz="2400" dirty="0" err="1"/>
              <a:t>to</a:t>
            </a:r>
            <a:r>
              <a:rPr lang="hu-HU" sz="2400" dirty="0"/>
              <a:t> </a:t>
            </a:r>
            <a:r>
              <a:rPr lang="hu-HU" sz="2400" dirty="0" err="1"/>
              <a:t>read</a:t>
            </a:r>
            <a:endParaRPr lang="hu-HU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hu-HU" sz="2400" dirty="0" err="1"/>
              <a:t>Some</a:t>
            </a:r>
            <a:r>
              <a:rPr lang="hu-HU" sz="2400" dirty="0"/>
              <a:t> </a:t>
            </a:r>
            <a:r>
              <a:rPr lang="hu-HU" sz="2400" dirty="0" err="1"/>
              <a:t>suggestions</a:t>
            </a:r>
            <a:r>
              <a:rPr lang="hu-HU" sz="2400" dirty="0"/>
              <a:t> </a:t>
            </a:r>
            <a:r>
              <a:rPr lang="hu-HU" sz="2400" dirty="0" err="1"/>
              <a:t>to</a:t>
            </a:r>
            <a:r>
              <a:rPr lang="hu-HU" sz="2400" dirty="0"/>
              <a:t> </a:t>
            </a:r>
            <a:r>
              <a:rPr lang="hu-HU" sz="2400" dirty="0" err="1"/>
              <a:t>follow</a:t>
            </a:r>
            <a:endParaRPr lang="hu-HU" sz="24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FB958D1-05E9-795B-6520-A6263F3AE9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Overall </a:t>
            </a:r>
            <a:r>
              <a:rPr lang="hu-HU" dirty="0" err="1"/>
              <a:t>assessment</a:t>
            </a:r>
            <a:r>
              <a:rPr lang="hu-HU" dirty="0"/>
              <a:t> of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paper</a:t>
            </a:r>
            <a:endParaRPr lang="hu-HU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F29458-211D-6239-D96F-2AB0AB1037A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63384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E3442-BDCF-5E82-14FA-02A96529CF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9771" y="3117498"/>
            <a:ext cx="4983366" cy="622991"/>
          </a:xfrm>
        </p:spPr>
        <p:txBody>
          <a:bodyPr/>
          <a:lstStyle/>
          <a:p>
            <a:r>
              <a:rPr lang="hu-HU" dirty="0" err="1"/>
              <a:t>Suggestions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479488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01FCA3D-BEC2-D32A-9518-22AEF386DCC4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hu-HU" sz="2400" dirty="0" err="1"/>
              <a:t>Terminology</a:t>
            </a:r>
            <a:r>
              <a:rPr lang="hu-HU" sz="2400" dirty="0"/>
              <a:t>: </a:t>
            </a:r>
            <a:r>
              <a:rPr lang="hu-HU" sz="2400" dirty="0" err="1"/>
              <a:t>friendshoring</a:t>
            </a:r>
            <a:r>
              <a:rPr lang="hu-HU" sz="2400" dirty="0"/>
              <a:t> </a:t>
            </a:r>
            <a:r>
              <a:rPr lang="hu-HU" sz="2400" dirty="0" err="1"/>
              <a:t>vs</a:t>
            </a:r>
            <a:r>
              <a:rPr lang="hu-HU" sz="2400" dirty="0"/>
              <a:t>. </a:t>
            </a:r>
            <a:r>
              <a:rPr lang="hu-HU" sz="2400" dirty="0" err="1"/>
              <a:t>fragmentation</a:t>
            </a:r>
            <a:endParaRPr lang="hu-HU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hu-HU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hu-HU" sz="2400" dirty="0"/>
              <a:t>The </a:t>
            </a:r>
            <a:r>
              <a:rPr lang="hu-HU" sz="2400" dirty="0" err="1"/>
              <a:t>number</a:t>
            </a:r>
            <a:r>
              <a:rPr lang="hu-HU" sz="2400" dirty="0"/>
              <a:t> and </a:t>
            </a:r>
            <a:r>
              <a:rPr lang="hu-HU" sz="2400" dirty="0" err="1"/>
              <a:t>the</a:t>
            </a:r>
            <a:r>
              <a:rPr lang="hu-HU" sz="2400" dirty="0"/>
              <a:t> </a:t>
            </a:r>
            <a:r>
              <a:rPr lang="hu-HU" sz="2400" dirty="0" err="1"/>
              <a:t>composition</a:t>
            </a:r>
            <a:r>
              <a:rPr lang="hu-HU" sz="2400" dirty="0"/>
              <a:t> of blocs is </a:t>
            </a:r>
            <a:r>
              <a:rPr lang="hu-HU" sz="2400" dirty="0" err="1"/>
              <a:t>debated</a:t>
            </a:r>
            <a:endParaRPr lang="hu-HU" sz="2400" dirty="0"/>
          </a:p>
          <a:p>
            <a:pPr algn="just"/>
            <a:endParaRPr lang="hu-HU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hu-HU" sz="2400" dirty="0"/>
              <a:t>Time </a:t>
            </a:r>
            <a:r>
              <a:rPr lang="hu-HU" sz="2400" dirty="0" err="1"/>
              <a:t>period</a:t>
            </a:r>
            <a:r>
              <a:rPr lang="hu-HU" sz="2400" dirty="0"/>
              <a:t> </a:t>
            </a:r>
            <a:r>
              <a:rPr lang="hu-HU" sz="2400" dirty="0" err="1"/>
              <a:t>examined</a:t>
            </a:r>
            <a:r>
              <a:rPr lang="hu-HU" sz="2400" dirty="0"/>
              <a:t> (1990-2020) is </a:t>
            </a:r>
            <a:r>
              <a:rPr lang="hu-HU" sz="2400" dirty="0" err="1"/>
              <a:t>very</a:t>
            </a:r>
            <a:r>
              <a:rPr lang="hu-HU" sz="2400" dirty="0"/>
              <a:t> </a:t>
            </a:r>
            <a:r>
              <a:rPr lang="hu-HU" sz="2400" dirty="0" err="1"/>
              <a:t>broad</a:t>
            </a:r>
            <a:r>
              <a:rPr lang="hu-HU" sz="2400" dirty="0"/>
              <a:t>, </a:t>
            </a:r>
            <a:r>
              <a:rPr lang="hu-HU" sz="2400" dirty="0" err="1"/>
              <a:t>with</a:t>
            </a:r>
            <a:r>
              <a:rPr lang="hu-HU" sz="2400" dirty="0"/>
              <a:t> </a:t>
            </a:r>
            <a:r>
              <a:rPr lang="hu-HU" sz="2400" dirty="0" err="1"/>
              <a:t>highly</a:t>
            </a:r>
            <a:r>
              <a:rPr lang="hu-HU" sz="2400" dirty="0"/>
              <a:t> </a:t>
            </a:r>
            <a:r>
              <a:rPr lang="hu-HU" sz="2400" dirty="0" err="1"/>
              <a:t>varying</a:t>
            </a:r>
            <a:r>
              <a:rPr lang="hu-HU" sz="2400" dirty="0"/>
              <a:t> </a:t>
            </a:r>
            <a:r>
              <a:rPr lang="hu-HU" sz="2400" dirty="0" err="1"/>
              <a:t>global</a:t>
            </a:r>
            <a:r>
              <a:rPr lang="hu-HU" sz="2400" dirty="0"/>
              <a:t> </a:t>
            </a:r>
            <a:r>
              <a:rPr lang="hu-HU" sz="2400" dirty="0" err="1"/>
              <a:t>geopolitical</a:t>
            </a:r>
            <a:r>
              <a:rPr lang="hu-HU" sz="2400" dirty="0"/>
              <a:t> </a:t>
            </a:r>
            <a:r>
              <a:rPr lang="hu-HU" sz="2400" dirty="0" err="1"/>
              <a:t>configurations</a:t>
            </a:r>
            <a:endParaRPr lang="hu-HU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hu-HU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hu-HU" sz="2400" dirty="0" err="1"/>
              <a:t>Potential</a:t>
            </a:r>
            <a:r>
              <a:rPr lang="hu-HU" sz="2400" dirty="0"/>
              <a:t> </a:t>
            </a:r>
            <a:r>
              <a:rPr lang="hu-HU" sz="2400" dirty="0" err="1"/>
              <a:t>usage</a:t>
            </a:r>
            <a:r>
              <a:rPr lang="hu-HU" sz="2400" dirty="0"/>
              <a:t> of </a:t>
            </a:r>
            <a:r>
              <a:rPr lang="hu-HU" sz="2400" dirty="0" err="1"/>
              <a:t>stock</a:t>
            </a:r>
            <a:r>
              <a:rPr lang="hu-HU" sz="2400" dirty="0"/>
              <a:t> </a:t>
            </a:r>
            <a:r>
              <a:rPr lang="hu-HU" sz="2400" dirty="0" err="1"/>
              <a:t>data</a:t>
            </a:r>
            <a:r>
              <a:rPr lang="hu-HU" sz="2400" dirty="0"/>
              <a:t>? 5-year flow </a:t>
            </a:r>
            <a:r>
              <a:rPr lang="hu-HU" sz="2400" dirty="0" err="1"/>
              <a:t>data</a:t>
            </a:r>
            <a:r>
              <a:rPr lang="hu-HU" sz="2400" dirty="0"/>
              <a:t> </a:t>
            </a:r>
            <a:r>
              <a:rPr lang="hu-HU" sz="2400" dirty="0" err="1"/>
              <a:t>still</a:t>
            </a:r>
            <a:r>
              <a:rPr lang="hu-HU" sz="2400" dirty="0"/>
              <a:t> </a:t>
            </a:r>
            <a:r>
              <a:rPr lang="hu-HU" sz="2400" dirty="0" err="1"/>
              <a:t>available</a:t>
            </a:r>
            <a:r>
              <a:rPr lang="hu-HU" sz="2400" dirty="0"/>
              <a:t> </a:t>
            </a:r>
            <a:r>
              <a:rPr lang="hu-HU" sz="2400" dirty="0" err="1"/>
              <a:t>while</a:t>
            </a:r>
            <a:r>
              <a:rPr lang="hu-HU" sz="2400" dirty="0"/>
              <a:t> </a:t>
            </a:r>
            <a:r>
              <a:rPr lang="hu-HU" sz="2400" dirty="0" err="1"/>
              <a:t>capturing</a:t>
            </a:r>
            <a:r>
              <a:rPr lang="hu-HU" sz="2400" dirty="0"/>
              <a:t> </a:t>
            </a:r>
            <a:r>
              <a:rPr lang="hu-HU" sz="2400" dirty="0" err="1"/>
              <a:t>network</a:t>
            </a:r>
            <a:r>
              <a:rPr lang="hu-HU" sz="2400" dirty="0"/>
              <a:t> </a:t>
            </a:r>
            <a:r>
              <a:rPr lang="hu-HU" sz="2400" dirty="0" err="1"/>
              <a:t>effects</a:t>
            </a:r>
            <a:endParaRPr lang="hu-HU" sz="24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83B0033-E3D2-DBB3-34A1-C3E205B41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err="1"/>
              <a:t>Conceptual</a:t>
            </a:r>
            <a:r>
              <a:rPr lang="hu-HU" dirty="0"/>
              <a:t> </a:t>
            </a:r>
            <a:r>
              <a:rPr lang="hu-HU" dirty="0" err="1"/>
              <a:t>suggestions</a:t>
            </a:r>
            <a:endParaRPr lang="hu-HU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B09F4E-296F-3297-CAF1-829C62A1143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159074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1662E8C-276D-C4E6-16D6-B2EB10CD583B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hu-HU" sz="2400" dirty="0" err="1"/>
              <a:t>Section</a:t>
            </a:r>
            <a:r>
              <a:rPr lang="hu-HU" sz="2400" dirty="0"/>
              <a:t> 4.1.: </a:t>
            </a:r>
            <a:r>
              <a:rPr lang="hu-HU" sz="2400" dirty="0" err="1"/>
              <a:t>initial</a:t>
            </a:r>
            <a:r>
              <a:rPr lang="hu-HU" sz="2400" dirty="0"/>
              <a:t> </a:t>
            </a:r>
            <a:r>
              <a:rPr lang="hu-HU" sz="2400" dirty="0" err="1"/>
              <a:t>results</a:t>
            </a:r>
            <a:r>
              <a:rPr lang="hu-HU" sz="2400" dirty="0"/>
              <a:t> </a:t>
            </a:r>
            <a:r>
              <a:rPr lang="hu-HU" sz="2400" dirty="0" err="1"/>
              <a:t>contradicting</a:t>
            </a:r>
            <a:r>
              <a:rPr lang="hu-HU" sz="2400" dirty="0"/>
              <a:t> </a:t>
            </a:r>
            <a:r>
              <a:rPr lang="hu-HU" sz="2400" dirty="0" err="1"/>
              <a:t>hypothesis</a:t>
            </a:r>
            <a:r>
              <a:rPr lang="hu-HU" sz="2400" dirty="0"/>
              <a:t>, </a:t>
            </a:r>
            <a:r>
              <a:rPr lang="hu-HU" sz="2400" dirty="0" err="1"/>
              <a:t>could</a:t>
            </a:r>
            <a:r>
              <a:rPr lang="hu-HU" sz="2400" dirty="0"/>
              <a:t> be </a:t>
            </a:r>
            <a:r>
              <a:rPr lang="hu-HU" sz="2400" dirty="0" err="1"/>
              <a:t>formulated</a:t>
            </a:r>
            <a:r>
              <a:rPr lang="hu-HU" sz="2400" dirty="0"/>
              <a:t> </a:t>
            </a:r>
            <a:r>
              <a:rPr lang="hu-HU" sz="2400" dirty="0" err="1"/>
              <a:t>or</a:t>
            </a:r>
            <a:r>
              <a:rPr lang="hu-HU" sz="2400" dirty="0"/>
              <a:t> </a:t>
            </a:r>
            <a:r>
              <a:rPr lang="hu-HU" sz="2400" dirty="0" err="1"/>
              <a:t>explained</a:t>
            </a:r>
            <a:r>
              <a:rPr lang="hu-HU" sz="2400" dirty="0"/>
              <a:t> more </a:t>
            </a:r>
            <a:r>
              <a:rPr lang="hu-HU" sz="2400" dirty="0" err="1"/>
              <a:t>clearly</a:t>
            </a:r>
            <a:endParaRPr lang="hu-HU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hu-HU" sz="24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u-HU" sz="2400" dirty="0"/>
              <a:t>„</a:t>
            </a:r>
            <a:r>
              <a:rPr lang="hu-HU" sz="2400" dirty="0" err="1"/>
              <a:t>especially</a:t>
            </a:r>
            <a:r>
              <a:rPr lang="hu-HU" sz="2400" dirty="0"/>
              <a:t> </a:t>
            </a:r>
            <a:r>
              <a:rPr lang="hu-HU" sz="2400" dirty="0" err="1"/>
              <a:t>for</a:t>
            </a:r>
            <a:r>
              <a:rPr lang="hu-HU" sz="2400" dirty="0"/>
              <a:t> </a:t>
            </a:r>
            <a:r>
              <a:rPr lang="hu-HU" sz="2400" dirty="0" err="1"/>
              <a:t>movements</a:t>
            </a:r>
            <a:r>
              <a:rPr lang="hu-HU" sz="2400" dirty="0"/>
              <a:t> </a:t>
            </a:r>
            <a:r>
              <a:rPr lang="hu-HU" sz="2400" dirty="0" err="1"/>
              <a:t>between</a:t>
            </a:r>
            <a:r>
              <a:rPr lang="hu-HU" sz="2400" dirty="0"/>
              <a:t> </a:t>
            </a:r>
            <a:r>
              <a:rPr lang="en-US" sz="2400" dirty="0"/>
              <a:t>relatively poor countries geopolitical distances appears to play an important role</a:t>
            </a:r>
            <a:r>
              <a:rPr lang="hu-HU" sz="2400" dirty="0"/>
              <a:t>” (p.16.)</a:t>
            </a:r>
          </a:p>
          <a:p>
            <a:pPr marL="685775" lvl="1" indent="-342900">
              <a:buFont typeface="Arial" panose="020B0604020202020204" pitchFamily="34" charset="0"/>
              <a:buChar char="•"/>
            </a:pPr>
            <a:r>
              <a:rPr lang="hu-HU" sz="2000" dirty="0"/>
              <a:t>Is </a:t>
            </a:r>
            <a:r>
              <a:rPr lang="hu-HU" sz="2000" dirty="0" err="1"/>
              <a:t>this</a:t>
            </a:r>
            <a:r>
              <a:rPr lang="hu-HU" sz="2000" dirty="0"/>
              <a:t> </a:t>
            </a:r>
            <a:r>
              <a:rPr lang="hu-HU" sz="2000" dirty="0" err="1"/>
              <a:t>necessarily</a:t>
            </a:r>
            <a:r>
              <a:rPr lang="hu-HU" sz="2000" dirty="0"/>
              <a:t> an </a:t>
            </a:r>
            <a:r>
              <a:rPr lang="hu-HU" sz="2000" dirty="0" err="1"/>
              <a:t>economic</a:t>
            </a:r>
            <a:r>
              <a:rPr lang="hu-HU" sz="2000" dirty="0"/>
              <a:t> / </a:t>
            </a:r>
            <a:r>
              <a:rPr lang="hu-HU" sz="2000" dirty="0" err="1"/>
              <a:t>geopolitical</a:t>
            </a:r>
            <a:r>
              <a:rPr lang="hu-HU" sz="2000" dirty="0"/>
              <a:t> </a:t>
            </a:r>
            <a:r>
              <a:rPr lang="hu-HU" sz="2000" dirty="0" err="1"/>
              <a:t>effect</a:t>
            </a:r>
            <a:r>
              <a:rPr lang="hu-HU" sz="2000" dirty="0"/>
              <a:t>?</a:t>
            </a:r>
          </a:p>
          <a:p>
            <a:endParaRPr lang="hu-HU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2D12A6D-A6CB-0A3F-7E26-B95E2932E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Minor </a:t>
            </a:r>
            <a:r>
              <a:rPr lang="hu-HU" dirty="0" err="1"/>
              <a:t>suggestions</a:t>
            </a:r>
            <a:endParaRPr lang="hu-HU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939E59-B4DC-FF39-9215-8AF567427B7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041233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E3442-BDCF-5E82-14FA-02A96529CF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9771" y="3117498"/>
            <a:ext cx="4983366" cy="622991"/>
          </a:xfrm>
        </p:spPr>
        <p:txBody>
          <a:bodyPr/>
          <a:lstStyle/>
          <a:p>
            <a:r>
              <a:rPr lang="hu-HU" dirty="0" err="1"/>
              <a:t>Concluding</a:t>
            </a:r>
            <a:r>
              <a:rPr lang="hu-HU" dirty="0"/>
              <a:t> </a:t>
            </a:r>
            <a:r>
              <a:rPr lang="hu-HU" dirty="0" err="1"/>
              <a:t>remarks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548994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B95C705-7B22-8D88-856E-958D890ED7BE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hu-HU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Well</a:t>
            </a:r>
            <a:r>
              <a:rPr lang="hu-HU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written</a:t>
            </a:r>
            <a:r>
              <a:rPr lang="hu-HU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paper</a:t>
            </a:r>
            <a:r>
              <a:rPr lang="hu-HU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on</a:t>
            </a:r>
            <a:r>
              <a:rPr lang="hu-HU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a </a:t>
            </a:r>
            <a:r>
              <a:rPr lang="hu-HU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timely</a:t>
            </a:r>
            <a:r>
              <a:rPr lang="hu-HU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topic</a:t>
            </a:r>
            <a:r>
              <a:rPr lang="hu-HU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minor </a:t>
            </a:r>
            <a:r>
              <a:rPr lang="hu-HU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suggestions</a:t>
            </a:r>
            <a:r>
              <a:rPr lang="hu-HU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for</a:t>
            </a:r>
            <a:r>
              <a:rPr lang="hu-HU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improvement</a:t>
            </a:r>
            <a:endParaRPr lang="hu-HU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hu-HU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Valuable</a:t>
            </a:r>
            <a:r>
              <a:rPr lang="hu-HU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</a:t>
            </a:r>
            <a:r>
              <a:rPr lang="hu-HU" sz="2400" dirty="0" err="1">
                <a:latin typeface="Calibri" panose="020F0502020204030204" pitchFamily="34" charset="0"/>
                <a:ea typeface="Calibri" panose="020F0502020204030204" pitchFamily="34" charset="0"/>
              </a:rPr>
              <a:t>ntribution</a:t>
            </a:r>
            <a:r>
              <a:rPr lang="hu-HU" sz="240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sz="2400" dirty="0" err="1">
                <a:latin typeface="Calibri" panose="020F0502020204030204" pitchFamily="34" charset="0"/>
                <a:ea typeface="Calibri" panose="020F0502020204030204" pitchFamily="34" charset="0"/>
              </a:rPr>
              <a:t>to</a:t>
            </a:r>
            <a:r>
              <a:rPr lang="hu-HU" sz="240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sz="2400" dirty="0" err="1">
                <a:latin typeface="Calibri" panose="020F0502020204030204" pitchFamily="34" charset="0"/>
                <a:ea typeface="Calibri" panose="020F0502020204030204" pitchFamily="34" charset="0"/>
              </a:rPr>
              <a:t>the</a:t>
            </a:r>
            <a:r>
              <a:rPr lang="hu-HU" sz="240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sz="2400" dirty="0" err="1">
                <a:latin typeface="Calibri" panose="020F0502020204030204" pitchFamily="34" charset="0"/>
                <a:ea typeface="Calibri" panose="020F0502020204030204" pitchFamily="34" charset="0"/>
              </a:rPr>
              <a:t>literature</a:t>
            </a:r>
            <a:r>
              <a:rPr lang="hu-HU" sz="240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sz="2400" dirty="0" err="1">
                <a:latin typeface="Calibri" panose="020F0502020204030204" pitchFamily="34" charset="0"/>
                <a:ea typeface="Calibri" panose="020F0502020204030204" pitchFamily="34" charset="0"/>
              </a:rPr>
              <a:t>by</a:t>
            </a:r>
            <a:r>
              <a:rPr lang="hu-HU" sz="240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sz="2400" dirty="0" err="1">
                <a:latin typeface="Calibri" panose="020F0502020204030204" pitchFamily="34" charset="0"/>
                <a:ea typeface="Calibri" panose="020F0502020204030204" pitchFamily="34" charset="0"/>
              </a:rPr>
              <a:t>focusing</a:t>
            </a:r>
            <a:r>
              <a:rPr lang="hu-HU" sz="240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sz="2400" dirty="0" err="1">
                <a:latin typeface="Calibri" panose="020F0502020204030204" pitchFamily="34" charset="0"/>
                <a:ea typeface="Calibri" panose="020F0502020204030204" pitchFamily="34" charset="0"/>
              </a:rPr>
              <a:t>on</a:t>
            </a:r>
            <a:r>
              <a:rPr lang="hu-HU" sz="240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sz="2400" dirty="0" err="1">
                <a:latin typeface="Calibri" panose="020F0502020204030204" pitchFamily="34" charset="0"/>
                <a:ea typeface="Calibri" panose="020F0502020204030204" pitchFamily="34" charset="0"/>
              </a:rPr>
              <a:t>migration</a:t>
            </a:r>
            <a:endParaRPr lang="hu-HU" sz="24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534A990-2242-6DD6-E997-29A179A51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2300" dirty="0" err="1"/>
              <a:t>To</a:t>
            </a:r>
            <a:r>
              <a:rPr lang="hu-HU" sz="2300" dirty="0"/>
              <a:t> sum </a:t>
            </a:r>
            <a:r>
              <a:rPr lang="hu-HU" sz="2300" dirty="0" err="1"/>
              <a:t>up</a:t>
            </a:r>
            <a:r>
              <a:rPr lang="hu-HU" sz="2300" dirty="0"/>
              <a:t>…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E18D86-05CD-6898-C685-A7687283DC9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18122508"/>
      </p:ext>
    </p:extLst>
  </p:cSld>
  <p:clrMapOvr>
    <a:masterClrMapping/>
  </p:clrMapOvr>
</p:sld>
</file>

<file path=ppt/theme/theme1.xml><?xml version="1.0" encoding="utf-8"?>
<a:theme xmlns:a="http://schemas.openxmlformats.org/drawingml/2006/main" name="MNB téma 4_3 új">
  <a:themeElements>
    <a:clrScheme name="MNB séma">
      <a:dk1>
        <a:sysClr val="windowText" lastClr="000000"/>
      </a:dk1>
      <a:lt1>
        <a:sysClr val="window" lastClr="FFFFFF"/>
      </a:lt1>
      <a:dk2>
        <a:srgbClr val="0C2148"/>
      </a:dk2>
      <a:lt2>
        <a:srgbClr val="E7E6E6"/>
      </a:lt2>
      <a:accent1>
        <a:srgbClr val="009EE0"/>
      </a:accent1>
      <a:accent2>
        <a:srgbClr val="48A0AE"/>
      </a:accent2>
      <a:accent3>
        <a:srgbClr val="DA0000"/>
      </a:accent3>
      <a:accent4>
        <a:srgbClr val="E57200"/>
      </a:accent4>
      <a:accent5>
        <a:srgbClr val="F6A800"/>
      </a:accent5>
      <a:accent6>
        <a:srgbClr val="70AD47"/>
      </a:accent6>
      <a:hlink>
        <a:srgbClr val="0563C1"/>
      </a:hlink>
      <a:folHlink>
        <a:srgbClr val="954F72"/>
      </a:folHlink>
    </a:clrScheme>
    <a:fontScheme name="MNB séma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59D82F22-8C12-49ED-9B02-0DE281DA6CCC}" vid="{B62070E2-8DAD-4C8D-8BC5-F50A9BF3ACF0}"/>
    </a:ext>
  </a:extLst>
</a:theme>
</file>

<file path=ppt/theme/theme2.xml><?xml version="1.0" encoding="utf-8"?>
<a:theme xmlns:a="http://schemas.openxmlformats.org/drawingml/2006/main" name="MNB téma 4_3 nyomtatásra">
  <a:themeElements>
    <a:clrScheme name="MNB séma">
      <a:dk1>
        <a:sysClr val="windowText" lastClr="000000"/>
      </a:dk1>
      <a:lt1>
        <a:sysClr val="window" lastClr="FFFFFF"/>
      </a:lt1>
      <a:dk2>
        <a:srgbClr val="0C2148"/>
      </a:dk2>
      <a:lt2>
        <a:srgbClr val="E7E6E6"/>
      </a:lt2>
      <a:accent1>
        <a:srgbClr val="009EE0"/>
      </a:accent1>
      <a:accent2>
        <a:srgbClr val="48A0AE"/>
      </a:accent2>
      <a:accent3>
        <a:srgbClr val="DA0000"/>
      </a:accent3>
      <a:accent4>
        <a:srgbClr val="E57200"/>
      </a:accent4>
      <a:accent5>
        <a:srgbClr val="F6A800"/>
      </a:accent5>
      <a:accent6>
        <a:srgbClr val="70AD47"/>
      </a:accent6>
      <a:hlink>
        <a:srgbClr val="0563C1"/>
      </a:hlink>
      <a:folHlink>
        <a:srgbClr val="954F72"/>
      </a:folHlink>
    </a:clrScheme>
    <a:fontScheme name="MNB séma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59D82F22-8C12-49ED-9B02-0DE281DA6CCC}" vid="{A9582B90-6524-41EB-9FA6-0BA03A9CB94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1538</TotalTime>
  <Words>279</Words>
  <Application>Microsoft Office PowerPoint</Application>
  <PresentationFormat>Presentación en pantalla (4:3)</PresentationFormat>
  <Paragraphs>45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MNB téma 4_3 új</vt:lpstr>
      <vt:lpstr>MNB téma 4_3 nyomtatásra</vt:lpstr>
      <vt:lpstr>Friend-shoring in migration? Investigating the links between geopolitical fragmentation and global migration</vt:lpstr>
      <vt:lpstr>Recap &amp;  overall assessment</vt:lpstr>
      <vt:lpstr>RECAP</vt:lpstr>
      <vt:lpstr>Overall assessment of the paper</vt:lpstr>
      <vt:lpstr>Suggestions</vt:lpstr>
      <vt:lpstr>Conceptual suggestions</vt:lpstr>
      <vt:lpstr>Minor suggestions</vt:lpstr>
      <vt:lpstr>Concluding remarks</vt:lpstr>
      <vt:lpstr>To sum up…</vt:lpstr>
      <vt:lpstr>  Thank you for your attention!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Deglobalisation and decoupling tendencies in the Visegrád countries in the wake of the polycrisis</dc:title>
  <dc:creator>Ginter Tamás</dc:creator>
  <cp:lastModifiedBy>PEREZ FERNANDEZ-PACHECO, GEMA</cp:lastModifiedBy>
  <cp:revision>33</cp:revision>
  <dcterms:created xsi:type="dcterms:W3CDTF">2023-10-17T08:34:29Z</dcterms:created>
  <dcterms:modified xsi:type="dcterms:W3CDTF">2025-12-03T12:45:31Z</dcterms:modified>
</cp:coreProperties>
</file>