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3"/>
  </p:notesMasterIdLst>
  <p:handoutMasterIdLst>
    <p:handoutMasterId r:id="rId24"/>
  </p:handoutMasterIdLst>
  <p:sldIdLst>
    <p:sldId id="330" r:id="rId2"/>
    <p:sldId id="333" r:id="rId3"/>
    <p:sldId id="363" r:id="rId4"/>
    <p:sldId id="392" r:id="rId5"/>
    <p:sldId id="425" r:id="rId6"/>
    <p:sldId id="428" r:id="rId7"/>
    <p:sldId id="437" r:id="rId8"/>
    <p:sldId id="430" r:id="rId9"/>
    <p:sldId id="431" r:id="rId10"/>
    <p:sldId id="433" r:id="rId11"/>
    <p:sldId id="395" r:id="rId12"/>
    <p:sldId id="434" r:id="rId13"/>
    <p:sldId id="396" r:id="rId14"/>
    <p:sldId id="412" r:id="rId15"/>
    <p:sldId id="397" r:id="rId16"/>
    <p:sldId id="403" r:id="rId17"/>
    <p:sldId id="414" r:id="rId18"/>
    <p:sldId id="438" r:id="rId19"/>
    <p:sldId id="439" r:id="rId20"/>
    <p:sldId id="299" r:id="rId21"/>
    <p:sldId id="323" r:id="rId22"/>
  </p:sldIdLst>
  <p:sldSz cx="9144000" cy="5143500" type="screen16x9"/>
  <p:notesSz cx="9309100" cy="7023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EA"/>
    <a:srgbClr val="003299"/>
    <a:srgbClr val="328DD2"/>
    <a:srgbClr val="195FB5"/>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58" autoAdjust="0"/>
  </p:normalViewPr>
  <p:slideViewPr>
    <p:cSldViewPr snapToGrid="0">
      <p:cViewPr varScale="1">
        <p:scale>
          <a:sx n="73" d="100"/>
          <a:sy n="73" d="100"/>
        </p:scale>
        <p:origin x="376" y="52"/>
      </p:cViewPr>
      <p:guideLst>
        <p:guide orient="horz" pos="624"/>
        <p:guide orient="horz" pos="327"/>
        <p:guide orient="horz" pos="2796"/>
        <p:guide orient="horz" pos="3083"/>
        <p:guide orient="horz" pos="673"/>
        <p:guide orient="horz" pos="872"/>
        <p:guide orient="horz" pos="1772"/>
        <p:guide pos="5602"/>
        <p:guide pos="17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1548" y="60"/>
      </p:cViewPr>
      <p:guideLst>
        <p:guide orient="horz" pos="2212"/>
        <p:guide pos="29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pPr>
              <a:defRPr/>
            </a:pPr>
            <a:endParaRPr lang="en-GB"/>
          </a:p>
        </p:txBody>
      </p:sp>
      <p:sp>
        <p:nvSpPr>
          <p:cNvPr id="3" name="Date Placeholder 2"/>
          <p:cNvSpPr>
            <a:spLocks noGrp="1"/>
          </p:cNvSpPr>
          <p:nvPr>
            <p:ph type="dt" sz="quarter" idx="1"/>
          </p:nvPr>
        </p:nvSpPr>
        <p:spPr>
          <a:xfrm>
            <a:off x="5273541" y="0"/>
            <a:ext cx="4033943" cy="351155"/>
          </a:xfrm>
          <a:prstGeom prst="rect">
            <a:avLst/>
          </a:prstGeom>
        </p:spPr>
        <p:txBody>
          <a:bodyPr vert="horz" lIns="93324" tIns="46662" rIns="93324" bIns="46662" rtlCol="0"/>
          <a:lstStyle>
            <a:lvl1pPr algn="r">
              <a:defRPr sz="1200"/>
            </a:lvl1pPr>
          </a:lstStyle>
          <a:p>
            <a:pPr>
              <a:defRPr/>
            </a:pPr>
            <a:fld id="{CAB7FC4A-625A-4997-845F-B4C665339F19}" type="datetimeFigureOut">
              <a:rPr lang="en-GB"/>
              <a:pPr>
                <a:defRPr/>
              </a:pPr>
              <a:t>12/11/2025</a:t>
            </a:fld>
            <a:endParaRPr lang="en-GB"/>
          </a:p>
        </p:txBody>
      </p:sp>
      <p:sp>
        <p:nvSpPr>
          <p:cNvPr id="4" name="Footer Placeholder 3"/>
          <p:cNvSpPr>
            <a:spLocks noGrp="1"/>
          </p:cNvSpPr>
          <p:nvPr>
            <p:ph type="ftr" sz="quarter" idx="2"/>
          </p:nvPr>
        </p:nvSpPr>
        <p:spPr>
          <a:xfrm>
            <a:off x="0" y="6670320"/>
            <a:ext cx="4033943" cy="351155"/>
          </a:xfrm>
          <a:prstGeom prst="rect">
            <a:avLst/>
          </a:prstGeom>
        </p:spPr>
        <p:txBody>
          <a:bodyPr vert="horz" lIns="93324" tIns="46662" rIns="93324" bIns="46662"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273541" y="6670320"/>
            <a:ext cx="4033943" cy="351155"/>
          </a:xfrm>
          <a:prstGeom prst="rect">
            <a:avLst/>
          </a:prstGeom>
        </p:spPr>
        <p:txBody>
          <a:bodyPr vert="horz" lIns="93324" tIns="46662" rIns="93324" bIns="46662"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12/11/2025</a:t>
            </a:fld>
            <a:endParaRPr lang="en-GB" dirty="0"/>
          </a:p>
        </p:txBody>
      </p:sp>
      <p:sp>
        <p:nvSpPr>
          <p:cNvPr id="4" name="Slide Image Placeholder 3"/>
          <p:cNvSpPr>
            <a:spLocks noGrp="1" noRot="1" noChangeAspect="1"/>
          </p:cNvSpPr>
          <p:nvPr>
            <p:ph type="sldImg" idx="2"/>
          </p:nvPr>
        </p:nvSpPr>
        <p:spPr>
          <a:xfrm>
            <a:off x="2314575" y="527050"/>
            <a:ext cx="4679950" cy="2633663"/>
          </a:xfrm>
          <a:prstGeom prst="rect">
            <a:avLst/>
          </a:prstGeom>
          <a:noFill/>
          <a:ln w="12700">
            <a:solidFill>
              <a:prstClr val="black"/>
            </a:solidFill>
          </a:ln>
        </p:spPr>
        <p:txBody>
          <a:bodyPr vert="horz" lIns="93324" tIns="46662" rIns="93324" bIns="46662" rtlCol="0" anchor="ctr"/>
          <a:lstStyle/>
          <a:p>
            <a:pPr lvl="0"/>
            <a:endParaRPr lang="en-GB" noProof="0" dirty="0"/>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a:t>
            </a:fld>
            <a:endParaRPr lang="en-GB" dirty="0"/>
          </a:p>
        </p:txBody>
      </p:sp>
    </p:spTree>
    <p:extLst>
      <p:ext uri="{BB962C8B-B14F-4D97-AF65-F5344CB8AC3E}">
        <p14:creationId xmlns:p14="http://schemas.microsoft.com/office/powerpoint/2010/main" val="289324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10</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t>
            </a:r>
          </a:p>
          <a:p>
            <a:pPr eaLnBrk="1" hangingPunct="1">
              <a:spcBef>
                <a:spcPct val="0"/>
              </a:spcBef>
            </a:pPr>
            <a:endParaRPr lang="en-US" altLang="en-US" dirty="0"/>
          </a:p>
        </p:txBody>
      </p:sp>
    </p:spTree>
    <p:extLst>
      <p:ext uri="{BB962C8B-B14F-4D97-AF65-F5344CB8AC3E}">
        <p14:creationId xmlns:p14="http://schemas.microsoft.com/office/powerpoint/2010/main" val="334491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11</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t>
            </a:r>
          </a:p>
          <a:p>
            <a:pPr eaLnBrk="1" hangingPunct="1">
              <a:spcBef>
                <a:spcPct val="0"/>
              </a:spcBef>
            </a:pPr>
            <a:endParaRPr lang="en-US" altLang="en-US" dirty="0"/>
          </a:p>
        </p:txBody>
      </p:sp>
    </p:spTree>
    <p:extLst>
      <p:ext uri="{BB962C8B-B14F-4D97-AF65-F5344CB8AC3E}">
        <p14:creationId xmlns:p14="http://schemas.microsoft.com/office/powerpoint/2010/main" val="8526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12</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19945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13</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Previous literature focused mostly on levels of exposure (“how much” AI affects a job).</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paper shows that the structure of that exposure (“how exposure is distributed across tasks”) can mitigate or amplify AI’s employment effects.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other words: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Not just how exposed a job is, but </a:t>
            </a:r>
            <a:r>
              <a:rPr lang="en-GB" sz="1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how exposure is organized</a:t>
            </a:r>
            <a:r>
              <a:rPr lang="en-GB"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across its tasks determines how AI affects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labor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demand.</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eaLnBrk="1" hangingPunct="1">
              <a:spcBef>
                <a:spcPct val="0"/>
              </a:spcBef>
            </a:pPr>
            <a:endParaRPr lang="en-US" altLang="en-US" dirty="0"/>
          </a:p>
        </p:txBody>
      </p:sp>
    </p:spTree>
    <p:extLst>
      <p:ext uri="{BB962C8B-B14F-4D97-AF65-F5344CB8AC3E}">
        <p14:creationId xmlns:p14="http://schemas.microsoft.com/office/powerpoint/2010/main" val="70454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14</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br>
              <a:rPr lang="en-GB" sz="1600" kern="0" dirty="0">
                <a:solidFill>
                  <a:schemeClr val="tx2"/>
                </a:solidFill>
              </a:rPr>
            </a:br>
            <a:endParaRPr lang="en-GB" sz="1600" kern="0" dirty="0">
              <a:solidFill>
                <a:schemeClr val="tx2"/>
              </a:solidFill>
            </a:endParaRPr>
          </a:p>
          <a:p>
            <a:pPr eaLnBrk="1" hangingPunct="1">
              <a:spcBef>
                <a:spcPct val="0"/>
              </a:spcBef>
            </a:pPr>
            <a:endParaRPr lang="en-US" altLang="en-US" dirty="0"/>
          </a:p>
        </p:txBody>
      </p:sp>
    </p:spTree>
    <p:extLst>
      <p:ext uri="{BB962C8B-B14F-4D97-AF65-F5344CB8AC3E}">
        <p14:creationId xmlns:p14="http://schemas.microsoft.com/office/powerpoint/2010/main" val="167281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15</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t>
            </a:r>
          </a:p>
          <a:p>
            <a:pPr eaLnBrk="1" hangingPunct="1">
              <a:spcBef>
                <a:spcPct val="0"/>
              </a:spcBef>
            </a:pPr>
            <a:endParaRPr lang="en-US" altLang="en-US" dirty="0"/>
          </a:p>
        </p:txBody>
      </p:sp>
    </p:spTree>
    <p:extLst>
      <p:ext uri="{BB962C8B-B14F-4D97-AF65-F5344CB8AC3E}">
        <p14:creationId xmlns:p14="http://schemas.microsoft.com/office/powerpoint/2010/main" val="349392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16</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7626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17</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br>
              <a:rPr lang="en-GB" sz="1600" kern="0" dirty="0">
                <a:solidFill>
                  <a:schemeClr val="tx2"/>
                </a:solidFill>
              </a:rPr>
            </a:br>
            <a:endParaRPr lang="en-GB" sz="1600" kern="0" dirty="0">
              <a:solidFill>
                <a:schemeClr val="tx2"/>
              </a:solidFill>
            </a:endParaRPr>
          </a:p>
          <a:p>
            <a:pPr eaLnBrk="1" hangingPunct="1">
              <a:spcBef>
                <a:spcPct val="0"/>
              </a:spcBef>
            </a:pPr>
            <a:endParaRPr lang="en-US" altLang="en-US" dirty="0"/>
          </a:p>
        </p:txBody>
      </p:sp>
    </p:spTree>
    <p:extLst>
      <p:ext uri="{BB962C8B-B14F-4D97-AF65-F5344CB8AC3E}">
        <p14:creationId xmlns:p14="http://schemas.microsoft.com/office/powerpoint/2010/main" val="221082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18</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br>
              <a:rPr lang="en-GB" sz="1600" kern="0" dirty="0">
                <a:solidFill>
                  <a:schemeClr val="tx2"/>
                </a:solidFill>
              </a:rPr>
            </a:br>
            <a:endParaRPr lang="en-GB" sz="1600" kern="0" dirty="0">
              <a:solidFill>
                <a:schemeClr val="tx2"/>
              </a:solidFill>
            </a:endParaRPr>
          </a:p>
          <a:p>
            <a:pPr eaLnBrk="1" hangingPunct="1">
              <a:spcBef>
                <a:spcPct val="0"/>
              </a:spcBef>
            </a:pPr>
            <a:endParaRPr lang="en-US" altLang="en-US" dirty="0"/>
          </a:p>
        </p:txBody>
      </p:sp>
    </p:spTree>
    <p:extLst>
      <p:ext uri="{BB962C8B-B14F-4D97-AF65-F5344CB8AC3E}">
        <p14:creationId xmlns:p14="http://schemas.microsoft.com/office/powerpoint/2010/main" val="294945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19</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br>
              <a:rPr lang="en-GB" sz="1600" kern="0" dirty="0">
                <a:solidFill>
                  <a:schemeClr val="tx2"/>
                </a:solidFill>
              </a:rPr>
            </a:br>
            <a:endParaRPr lang="en-GB" sz="1600" kern="0" dirty="0">
              <a:solidFill>
                <a:schemeClr val="tx2"/>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0" dirty="0">
                <a:solidFill>
                  <a:schemeClr val="tx2"/>
                </a:solidFill>
              </a:rPr>
              <a:t>How might results evolve as AI moves into more cognitive and creative domains ?</a:t>
            </a:r>
          </a:p>
          <a:p>
            <a:pPr eaLnBrk="1" hangingPunct="1">
              <a:spcBef>
                <a:spcPct val="0"/>
              </a:spcBef>
            </a:pPr>
            <a:endParaRPr lang="en-US" altLang="en-US" dirty="0"/>
          </a:p>
        </p:txBody>
      </p:sp>
    </p:spTree>
    <p:extLst>
      <p:ext uri="{BB962C8B-B14F-4D97-AF65-F5344CB8AC3E}">
        <p14:creationId xmlns:p14="http://schemas.microsoft.com/office/powerpoint/2010/main" val="347978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2</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449101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966EACF2-3CD5-4EFD-9523-15C4F936C64F}" type="slidenum">
              <a:rPr lang="en-GB" smtClean="0"/>
              <a:pPr>
                <a:defRPr/>
              </a:pPr>
              <a:t>20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3</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37" eaLnBrk="1" hangingPunct="1">
              <a:spcBef>
                <a:spcPct val="0"/>
              </a:spcBef>
            </a:pPr>
            <a:r>
              <a:rPr lang="en-GB" kern="0" dirty="0">
                <a:solidFill>
                  <a:srgbClr val="FF0000"/>
                </a:solidFill>
              </a:rPr>
              <a:t>.</a:t>
            </a:r>
          </a:p>
          <a:p>
            <a:pPr eaLnBrk="1" hangingPunct="1">
              <a:spcBef>
                <a:spcPct val="0"/>
              </a:spcBef>
            </a:pPr>
            <a:endParaRPr lang="en-US" altLang="en-US" dirty="0"/>
          </a:p>
        </p:txBody>
      </p:sp>
    </p:spTree>
    <p:extLst>
      <p:ext uri="{BB962C8B-B14F-4D97-AF65-F5344CB8AC3E}">
        <p14:creationId xmlns:p14="http://schemas.microsoft.com/office/powerpoint/2010/main" val="244988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4</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37" eaLnBrk="1" hangingPunct="1">
              <a:spcBef>
                <a:spcPct val="0"/>
              </a:spcBef>
            </a:pPr>
            <a:r>
              <a:rPr lang="en-GB" kern="0" dirty="0">
                <a:solidFill>
                  <a:srgbClr val="FF0000"/>
                </a:solidFill>
              </a:rPr>
              <a:t>.</a:t>
            </a:r>
          </a:p>
          <a:p>
            <a:pPr eaLnBrk="1" hangingPunct="1">
              <a:spcBef>
                <a:spcPct val="0"/>
              </a:spcBef>
            </a:pPr>
            <a:endParaRPr lang="en-US" altLang="en-US" dirty="0"/>
          </a:p>
        </p:txBody>
      </p:sp>
    </p:spTree>
    <p:extLst>
      <p:ext uri="{BB962C8B-B14F-4D97-AF65-F5344CB8AC3E}">
        <p14:creationId xmlns:p14="http://schemas.microsoft.com/office/powerpoint/2010/main" val="259670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5</a:t>
            </a:fld>
            <a:endParaRPr lang="en-GB" dirty="0"/>
          </a:p>
        </p:txBody>
      </p:sp>
    </p:spTree>
    <p:extLst>
      <p:ext uri="{BB962C8B-B14F-4D97-AF65-F5344CB8AC3E}">
        <p14:creationId xmlns:p14="http://schemas.microsoft.com/office/powerpoint/2010/main" val="167149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 bridges the gap between potential exposure and realized adoption </a:t>
            </a:r>
            <a:r>
              <a:rPr lang="en-US" dirty="0">
                <a:sym typeface="Wingdings" panose="05000000000000000000" pitchFamily="2" charset="2"/>
              </a:rPr>
              <a:t> actual </a:t>
            </a:r>
            <a:r>
              <a:rPr lang="en-US" dirty="0" err="1">
                <a:sym typeface="Wingdings" panose="05000000000000000000" pitchFamily="2" charset="2"/>
              </a:rPr>
              <a:t>exposute</a:t>
            </a:r>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6</a:t>
            </a:fld>
            <a:endParaRPr lang="en-GB" dirty="0"/>
          </a:p>
        </p:txBody>
      </p:sp>
    </p:spTree>
    <p:extLst>
      <p:ext uri="{BB962C8B-B14F-4D97-AF65-F5344CB8AC3E}">
        <p14:creationId xmlns:p14="http://schemas.microsoft.com/office/powerpoint/2010/main" val="358276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7</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t>
            </a:r>
          </a:p>
          <a:p>
            <a:pPr eaLnBrk="1" hangingPunct="1">
              <a:spcBef>
                <a:spcPct val="0"/>
              </a:spcBef>
            </a:pPr>
            <a:endParaRPr lang="en-US" altLang="en-US" dirty="0"/>
          </a:p>
        </p:txBody>
      </p:sp>
    </p:spTree>
    <p:extLst>
      <p:ext uri="{BB962C8B-B14F-4D97-AF65-F5344CB8AC3E}">
        <p14:creationId xmlns:p14="http://schemas.microsoft.com/office/powerpoint/2010/main" val="118546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8</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t>
            </a:r>
          </a:p>
          <a:p>
            <a:pPr eaLnBrk="1" hangingPunct="1">
              <a:spcBef>
                <a:spcPct val="0"/>
              </a:spcBef>
            </a:pPr>
            <a:endParaRPr lang="en-US" altLang="en-US" dirty="0"/>
          </a:p>
        </p:txBody>
      </p:sp>
    </p:spTree>
    <p:extLst>
      <p:ext uri="{BB962C8B-B14F-4D97-AF65-F5344CB8AC3E}">
        <p14:creationId xmlns:p14="http://schemas.microsoft.com/office/powerpoint/2010/main" val="33688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6144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614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8255" indent="-291636" eaLnBrk="0" hangingPunct="0">
              <a:spcBef>
                <a:spcPct val="30000"/>
              </a:spcBef>
              <a:defRPr sz="1200">
                <a:solidFill>
                  <a:schemeClr val="tx1"/>
                </a:solidFill>
                <a:latin typeface="Calibri" pitchFamily="34" charset="0"/>
              </a:defRPr>
            </a:lvl2pPr>
            <a:lvl3pPr marL="1166546" indent="-233309" eaLnBrk="0" hangingPunct="0">
              <a:spcBef>
                <a:spcPct val="30000"/>
              </a:spcBef>
              <a:defRPr sz="1200">
                <a:solidFill>
                  <a:schemeClr val="tx1"/>
                </a:solidFill>
                <a:latin typeface="Calibri" pitchFamily="34" charset="0"/>
              </a:defRPr>
            </a:lvl3pPr>
            <a:lvl4pPr marL="1633164" indent="-233309" eaLnBrk="0" hangingPunct="0">
              <a:spcBef>
                <a:spcPct val="30000"/>
              </a:spcBef>
              <a:defRPr sz="1200">
                <a:solidFill>
                  <a:schemeClr val="tx1"/>
                </a:solidFill>
                <a:latin typeface="Calibri" pitchFamily="34" charset="0"/>
              </a:defRPr>
            </a:lvl4pPr>
            <a:lvl5pPr marL="2099782" indent="-233309"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95BD97C-74ED-42D9-B185-EB574B866605}" type="slidenum">
              <a:rPr lang="de-DE" altLang="en-US" smtClean="0">
                <a:cs typeface="Arial" pitchFamily="34" charset="0"/>
              </a:rPr>
              <a:pPr eaLnBrk="1" fontAlgn="base" hangingPunct="1">
                <a:spcBef>
                  <a:spcPct val="0"/>
                </a:spcBef>
                <a:spcAft>
                  <a:spcPct val="0"/>
                </a:spcAft>
              </a:pPr>
              <a:t>9</a:t>
            </a:fld>
            <a:endParaRPr lang="de-DE" altLang="en-US">
              <a:cs typeface="Arial" pitchFamily="34" charset="0"/>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a:t>
            </a:r>
          </a:p>
          <a:p>
            <a:pPr eaLnBrk="1" hangingPunct="1">
              <a:spcBef>
                <a:spcPct val="0"/>
              </a:spcBef>
            </a:pPr>
            <a:endParaRPr lang="en-US" altLang="en-US" dirty="0"/>
          </a:p>
        </p:txBody>
      </p:sp>
    </p:spTree>
    <p:extLst>
      <p:ext uri="{BB962C8B-B14F-4D97-AF65-F5344CB8AC3E}">
        <p14:creationId xmlns:p14="http://schemas.microsoft.com/office/powerpoint/2010/main" val="3352809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4" r:id="rId18"/>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113211" y="893718"/>
            <a:ext cx="3605349" cy="2415540"/>
          </a:xfrm>
        </p:spPr>
        <p:txBody>
          <a:bodyPr/>
          <a:lstStyle/>
          <a:p>
            <a:pPr algn="ctr">
              <a:lnSpc>
                <a:spcPct val="100000"/>
              </a:lnSpc>
            </a:pPr>
            <a:br>
              <a:rPr lang="en-GB" sz="2000" b="1" dirty="0"/>
            </a:br>
            <a:br>
              <a:rPr lang="en-GB" sz="2000" b="1" dirty="0"/>
            </a:br>
            <a:r>
              <a:rPr lang="en-GB" sz="1800" b="1" dirty="0"/>
              <a:t>Artificial Intelligence and </a:t>
            </a:r>
            <a:br>
              <a:rPr lang="en-GB" sz="1800" b="1" dirty="0"/>
            </a:br>
            <a:r>
              <a:rPr lang="en-GB" sz="1800" b="1" dirty="0"/>
              <a:t>the Labor Market</a:t>
            </a:r>
            <a:br>
              <a:rPr lang="en-GB" sz="2000" b="1" dirty="0"/>
            </a:br>
            <a:r>
              <a:rPr lang="en-GB" sz="1600" kern="100" dirty="0">
                <a:effectLst/>
                <a:latin typeface="Aptos" panose="020B0004020202020204" pitchFamily="34" charset="0"/>
                <a:ea typeface="Aptos" panose="020B0004020202020204" pitchFamily="34" charset="0"/>
                <a:cs typeface="Times New Roman" panose="02020603050405020304" pitchFamily="18" charset="0"/>
              </a:rPr>
              <a:t>by</a:t>
            </a:r>
            <a:br>
              <a:rPr lang="en-GB" sz="1600" kern="100" dirty="0">
                <a:effectLst/>
                <a:latin typeface="Aptos" panose="020B0004020202020204" pitchFamily="34" charset="0"/>
                <a:ea typeface="Aptos" panose="020B0004020202020204" pitchFamily="34" charset="0"/>
                <a:cs typeface="Times New Roman" panose="02020603050405020304" pitchFamily="18" charset="0"/>
              </a:rPr>
            </a:b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M. </a:t>
            </a:r>
            <a:r>
              <a:rPr lang="en-GB" sz="1600" kern="100" dirty="0" err="1">
                <a:effectLst/>
                <a:latin typeface="Aptos" panose="020B0004020202020204" pitchFamily="34" charset="0"/>
                <a:ea typeface="Aptos" panose="020B0004020202020204" pitchFamily="34" charset="0"/>
                <a:cs typeface="Times New Roman" panose="02020603050405020304" pitchFamily="18" charset="0"/>
              </a:rPr>
              <a:t>Hampole</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600" b="1" kern="100" dirty="0">
                <a:effectLst/>
                <a:latin typeface="Aptos" panose="020B0004020202020204" pitchFamily="34" charset="0"/>
                <a:ea typeface="Aptos" panose="020B0004020202020204" pitchFamily="34" charset="0"/>
                <a:cs typeface="Times New Roman" panose="02020603050405020304" pitchFamily="18" charset="0"/>
              </a:rPr>
              <a:t>D. Papanikolaou</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a:t>
            </a:r>
            <a:br>
              <a:rPr lang="en-GB" sz="1600" kern="100" dirty="0">
                <a:effectLst/>
                <a:latin typeface="Aptos" panose="020B0004020202020204" pitchFamily="34" charset="0"/>
                <a:ea typeface="Aptos" panose="020B0004020202020204" pitchFamily="34" charset="0"/>
                <a:cs typeface="Times New Roman" panose="02020603050405020304" pitchFamily="18" charset="0"/>
              </a:rPr>
            </a:br>
            <a:r>
              <a:rPr lang="en-GB" sz="1600" kern="100" dirty="0">
                <a:effectLst/>
                <a:latin typeface="Aptos" panose="020B0004020202020204" pitchFamily="34" charset="0"/>
                <a:ea typeface="Aptos" panose="020B0004020202020204" pitchFamily="34" charset="0"/>
                <a:cs typeface="Times New Roman" panose="02020603050405020304" pitchFamily="18" charset="0"/>
              </a:rPr>
              <a:t> L. D.W. Schmidt  and B.  </a:t>
            </a:r>
            <a:r>
              <a:rPr lang="en-GB" sz="1600" kern="100" dirty="0" err="1">
                <a:effectLst/>
                <a:latin typeface="Aptos" panose="020B0004020202020204" pitchFamily="34" charset="0"/>
                <a:ea typeface="Aptos" panose="020B0004020202020204" pitchFamily="34" charset="0"/>
                <a:cs typeface="Times New Roman" panose="02020603050405020304" pitchFamily="18" charset="0"/>
              </a:rPr>
              <a:t>Seegmiller</a:t>
            </a:r>
            <a:br>
              <a:rPr lang="en-GB" sz="1600" kern="100" dirty="0">
                <a:effectLst/>
                <a:latin typeface="Aptos" panose="020B0004020202020204" pitchFamily="34" charset="0"/>
                <a:ea typeface="Aptos" panose="020B0004020202020204" pitchFamily="34" charset="0"/>
                <a:cs typeface="Times New Roman" panose="02020603050405020304" pitchFamily="18" charset="0"/>
              </a:rPr>
            </a:br>
            <a:br>
              <a:rPr lang="en-GB" sz="1600" b="1" dirty="0"/>
            </a:br>
            <a:br>
              <a:rPr lang="en-GB" sz="2000" dirty="0"/>
            </a:br>
            <a:r>
              <a:rPr lang="en-GB" sz="2000" dirty="0"/>
              <a:t> </a:t>
            </a:r>
          </a:p>
        </p:txBody>
      </p:sp>
      <p:pic>
        <p:nvPicPr>
          <p:cNvPr id="13" name="Picture Placeholder 12"/>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7159" b="7159"/>
          <a:stretch>
            <a:fillRect/>
          </a:stretch>
        </p:blipFill>
        <p:spPr>
          <a:xfrm>
            <a:off x="3370263" y="8709"/>
            <a:ext cx="5773737" cy="4340224"/>
          </a:xfrm>
        </p:spPr>
      </p:pic>
      <p:sp>
        <p:nvSpPr>
          <p:cNvPr id="24581" name="Text Placeholder 7"/>
          <p:cNvSpPr>
            <a:spLocks noGrp="1"/>
          </p:cNvSpPr>
          <p:nvPr>
            <p:ph type="body" sz="quarter" idx="4294967295"/>
          </p:nvPr>
        </p:nvSpPr>
        <p:spPr>
          <a:xfrm>
            <a:off x="496714" y="3249132"/>
            <a:ext cx="2569215" cy="877194"/>
          </a:xfrm>
        </p:spPr>
        <p:txBody>
          <a:bodyPr anchor="ctr"/>
          <a:lstStyle/>
          <a:p>
            <a:pPr algn="r" eaLnBrk="1" hangingPunct="1">
              <a:spcBef>
                <a:spcPct val="0"/>
              </a:spcBef>
            </a:pPr>
            <a:endParaRPr lang="en-GB" altLang="en-US" sz="1600" b="1" kern="100" dirty="0">
              <a:solidFill>
                <a:schemeClr val="tx2"/>
              </a:solidFill>
              <a:latin typeface="Aptos" panose="020B0004020202020204" pitchFamily="34" charset="0"/>
              <a:cs typeface="Times New Roman" panose="02020603050405020304" pitchFamily="18" charset="0"/>
            </a:endParaRPr>
          </a:p>
          <a:p>
            <a:pPr algn="ctr" eaLnBrk="1" hangingPunct="1">
              <a:spcBef>
                <a:spcPct val="0"/>
              </a:spcBef>
            </a:pPr>
            <a:r>
              <a:rPr lang="en-GB" altLang="en-US" sz="1600" kern="100" dirty="0">
                <a:solidFill>
                  <a:schemeClr val="tx2"/>
                </a:solidFill>
                <a:latin typeface="Aptos" panose="020B0004020202020204" pitchFamily="34" charset="0"/>
                <a:cs typeface="Times New Roman" panose="02020603050405020304" pitchFamily="18" charset="0"/>
              </a:rPr>
              <a:t>Discussion by </a:t>
            </a:r>
          </a:p>
          <a:p>
            <a:pPr algn="ctr" eaLnBrk="1" hangingPunct="1">
              <a:spcBef>
                <a:spcPct val="0"/>
              </a:spcBef>
            </a:pPr>
            <a:r>
              <a:rPr lang="en-GB" altLang="en-US" sz="1600" b="1" kern="100" dirty="0">
                <a:solidFill>
                  <a:schemeClr val="tx2"/>
                </a:solidFill>
                <a:latin typeface="Aptos" panose="020B0004020202020204" pitchFamily="34" charset="0"/>
                <a:cs typeface="Times New Roman" panose="02020603050405020304" pitchFamily="18" charset="0"/>
              </a:rPr>
              <a:t>Ana Lamo </a:t>
            </a:r>
          </a:p>
          <a:p>
            <a:pPr algn="ctr" eaLnBrk="1" hangingPunct="1">
              <a:spcBef>
                <a:spcPct val="0"/>
              </a:spcBef>
            </a:pPr>
            <a:r>
              <a:rPr lang="en-GB" altLang="en-US" sz="1600" kern="100" dirty="0">
                <a:solidFill>
                  <a:schemeClr val="tx2"/>
                </a:solidFill>
                <a:latin typeface="Aptos" panose="020B0004020202020204" pitchFamily="34" charset="0"/>
                <a:cs typeface="Times New Roman" panose="02020603050405020304" pitchFamily="18" charset="0"/>
              </a:rPr>
              <a:t>ECB-DG-Research </a:t>
            </a:r>
          </a:p>
        </p:txBody>
      </p:sp>
      <p:sp>
        <p:nvSpPr>
          <p:cNvPr id="2" name="Text Placeholder 7">
            <a:extLst>
              <a:ext uri="{FF2B5EF4-FFF2-40B4-BE49-F238E27FC236}">
                <a16:creationId xmlns:a16="http://schemas.microsoft.com/office/drawing/2014/main" id="{25248164-E0C8-74A7-8E5B-5DF5933A0B4C}"/>
              </a:ext>
            </a:extLst>
          </p:cNvPr>
          <p:cNvSpPr>
            <a:spLocks noGrp="1"/>
          </p:cNvSpPr>
          <p:nvPr>
            <p:ph type="body" sz="quarter" idx="4294967295"/>
          </p:nvPr>
        </p:nvSpPr>
        <p:spPr>
          <a:xfrm>
            <a:off x="3953691" y="3849701"/>
            <a:ext cx="4959788" cy="1176169"/>
          </a:xfrm>
        </p:spPr>
        <p:txBody>
          <a:bodyPr anchor="ctr"/>
          <a:lstStyle/>
          <a:p>
            <a:pPr algn="l"/>
            <a:endParaRPr lang="en-GB" sz="1800" b="0" i="0" u="none" strike="noStrike" baseline="0" dirty="0">
              <a:solidFill>
                <a:srgbClr val="000000"/>
              </a:solidFill>
              <a:latin typeface="BdE Neue Helvetica"/>
            </a:endParaRPr>
          </a:p>
          <a:p>
            <a:pPr algn="l"/>
            <a:endParaRPr lang="en-GB" sz="1800" b="0" i="0" u="none" strike="noStrike" baseline="0" dirty="0">
              <a:solidFill>
                <a:srgbClr val="000000"/>
              </a:solidFill>
              <a:latin typeface="BdE Neue Helvetica"/>
            </a:endParaRPr>
          </a:p>
          <a:p>
            <a:pPr algn="ctr">
              <a:spcBef>
                <a:spcPts val="0"/>
              </a:spcBef>
            </a:pPr>
            <a:r>
              <a:rPr lang="en-GB" sz="1800" b="0" i="0" u="none" strike="noStrike" baseline="0" dirty="0">
                <a:solidFill>
                  <a:srgbClr val="000000"/>
                </a:solidFill>
                <a:latin typeface="BdE Neue Helvetica"/>
              </a:rPr>
              <a:t> </a:t>
            </a:r>
            <a:r>
              <a:rPr lang="en-GB" sz="1600" b="1" i="0" u="none" strike="noStrike" baseline="0" dirty="0">
                <a:solidFill>
                  <a:schemeClr val="tx2"/>
                </a:solidFill>
                <a:latin typeface="BdE Neue Helvetica"/>
              </a:rPr>
              <a:t>8TH ANNUAL RESEARCH CONFERENCE </a:t>
            </a:r>
            <a:endParaRPr lang="en-GB" sz="1600" b="0" i="0" u="none" strike="noStrike" baseline="0" dirty="0">
              <a:solidFill>
                <a:schemeClr val="tx2"/>
              </a:solidFill>
              <a:latin typeface="BdE Neue Helvetica"/>
            </a:endParaRPr>
          </a:p>
          <a:p>
            <a:pPr algn="ctr">
              <a:spcBef>
                <a:spcPts val="0"/>
              </a:spcBef>
            </a:pPr>
            <a:r>
              <a:rPr lang="en-GB" sz="1600" b="1" i="0" u="none" strike="noStrike" baseline="0" dirty="0">
                <a:solidFill>
                  <a:schemeClr val="tx2"/>
                </a:solidFill>
                <a:latin typeface="BdE Neue Helvetica"/>
              </a:rPr>
              <a:t>ECONOMICS OF ARTIFICIAL INTELLIGENCE</a:t>
            </a:r>
          </a:p>
          <a:p>
            <a:pPr algn="ctr">
              <a:spcBef>
                <a:spcPts val="0"/>
              </a:spcBef>
            </a:pPr>
            <a:r>
              <a:rPr lang="en-GB" sz="1600" b="1" dirty="0">
                <a:solidFill>
                  <a:schemeClr val="tx2"/>
                </a:solidFill>
                <a:latin typeface="BdE Neue Helvetica"/>
              </a:rPr>
              <a:t>Banco de </a:t>
            </a:r>
            <a:r>
              <a:rPr lang="en-GB" sz="1600" b="1" dirty="0" err="1">
                <a:solidFill>
                  <a:schemeClr val="tx2"/>
                </a:solidFill>
                <a:latin typeface="BdE Neue Helvetica"/>
              </a:rPr>
              <a:t>España</a:t>
            </a:r>
            <a:r>
              <a:rPr lang="en-GB" sz="1600" b="1" dirty="0">
                <a:solidFill>
                  <a:schemeClr val="tx2"/>
                </a:solidFill>
                <a:latin typeface="BdE Neue Helvetica"/>
              </a:rPr>
              <a:t>, 13 &amp; 14 </a:t>
            </a:r>
            <a:r>
              <a:rPr lang="en-GB" sz="1600" b="1" i="0" u="none" strike="noStrike" baseline="0" dirty="0">
                <a:solidFill>
                  <a:schemeClr val="tx2"/>
                </a:solidFill>
                <a:latin typeface="BdE Neue Helvetica"/>
              </a:rPr>
              <a:t> Nov. 2025</a:t>
            </a:r>
            <a:endParaRPr lang="en-GB" altLang="en-US" sz="1600"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10</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360362" y="325082"/>
            <a:ext cx="8642272" cy="431094"/>
          </a:xfrm>
        </p:spPr>
        <p:txBody>
          <a:bodyPr/>
          <a:lstStyle/>
          <a:p>
            <a:pPr>
              <a:lnSpc>
                <a:spcPts val="2800"/>
              </a:lnSpc>
              <a:defRPr/>
            </a:pPr>
            <a:r>
              <a:rPr lang="en-GB" sz="24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1. Novel Measurement of AI applications</a:t>
            </a:r>
            <a:br>
              <a:rPr lang="en-GB" sz="2800" b="1" kern="0" dirty="0">
                <a:solidFill>
                  <a:schemeClr val="tx2"/>
                </a:solidFill>
              </a:rPr>
            </a:br>
            <a:br>
              <a:rPr lang="en-GB" kern="0" dirty="0"/>
            </a:br>
            <a:endParaRPr dirty="0"/>
          </a:p>
        </p:txBody>
      </p:sp>
      <mc:AlternateContent xmlns:mc="http://schemas.openxmlformats.org/markup-compatibility/2006" xmlns:a14="http://schemas.microsoft.com/office/drawing/2010/main">
        <mc:Choice Requires="a14">
          <p:sp>
            <p:nvSpPr>
              <p:cNvPr id="10" name="Rectangle 3"/>
              <p:cNvSpPr txBox="1">
                <a:spLocks noChangeArrowheads="1"/>
              </p:cNvSpPr>
              <p:nvPr/>
            </p:nvSpPr>
            <p:spPr>
              <a:xfrm>
                <a:off x="238205" y="666044"/>
                <a:ext cx="8545433" cy="406629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800" kern="0" dirty="0">
                  <a:solidFill>
                    <a:schemeClr val="tx2"/>
                  </a:solidFill>
                </a:endParaRPr>
              </a:p>
              <a:p>
                <a:pPr marL="0" indent="0">
                  <a:buNone/>
                </a:pPr>
                <a:r>
                  <a:rPr lang="en-GB" sz="20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Limitations (cont.)</a:t>
                </a:r>
              </a:p>
              <a:p>
                <a:pPr marL="0" indent="0">
                  <a:buNone/>
                </a:pPr>
                <a:endParaRPr lang="en-GB" sz="2000" b="1"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r>
                  <a:rPr lang="en-GB" sz="1600" b="1" i="1" kern="0" dirty="0">
                    <a:solidFill>
                      <a:schemeClr val="tx2"/>
                    </a:solidFill>
                  </a:rPr>
                  <a:t>Time misalignment: </a:t>
                </a:r>
                <a:r>
                  <a:rPr lang="en-GB" sz="1600" kern="0" dirty="0">
                    <a:solidFill>
                      <a:schemeClr val="tx2"/>
                    </a:solidFill>
                  </a:rPr>
                  <a:t>AI</a:t>
                </a:r>
                <a:r>
                  <a:rPr lang="en-GB" sz="1600" b="1" kern="0" dirty="0">
                    <a:solidFill>
                      <a:schemeClr val="tx2"/>
                    </a:solidFill>
                  </a:rPr>
                  <a:t> </a:t>
                </a:r>
                <a:r>
                  <a:rPr lang="en-GB" sz="1600" kern="0" dirty="0">
                    <a:solidFill>
                      <a:schemeClr val="tx2"/>
                    </a:solidFill>
                  </a:rPr>
                  <a:t>skills in resumes might not necessarily imply immediate use (some delay).   Resume might be updated with delays. </a:t>
                </a:r>
              </a:p>
              <a:p>
                <a:pPr marL="0" indent="0">
                  <a:buNone/>
                </a:pPr>
                <a:r>
                  <a:rPr lang="en-GB" sz="1600" kern="0" dirty="0">
                    <a:solidFill>
                      <a:schemeClr val="tx2"/>
                    </a:solidFill>
                  </a:rPr>
                  <a:t>	&gt;&gt;  check for this and smooth the adoption measure </a:t>
                </a:r>
              </a:p>
              <a:p>
                <a:pPr marL="0" indent="0">
                  <a:buNone/>
                </a:pPr>
                <a:endParaRPr lang="en-GB" sz="1800" kern="0" dirty="0">
                  <a:solidFill>
                    <a:schemeClr val="tx2"/>
                  </a:solidFill>
                </a:endParaRPr>
              </a:p>
              <a:p>
                <a:r>
                  <a:rPr lang="en-GB" sz="1600" b="1" i="1" kern="0" dirty="0">
                    <a:solidFill>
                      <a:schemeClr val="tx2"/>
                    </a:solidFill>
                  </a:rPr>
                  <a:t> Endogeneity/ reverse causality: </a:t>
                </a:r>
                <a:r>
                  <a:rPr lang="en-GB" sz="1600" kern="0" dirty="0">
                    <a:solidFill>
                      <a:schemeClr val="tx2"/>
                    </a:solidFill>
                  </a:rPr>
                  <a:t>skilled workers to innovative firms. [</a:t>
                </a:r>
                <a14:m>
                  <m:oMath xmlns:m="http://schemas.openxmlformats.org/officeDocument/2006/math">
                    <m:r>
                      <a:rPr lang="en-GB" sz="1600" i="1" kern="0" smtClean="0">
                        <a:solidFill>
                          <a:schemeClr val="tx2"/>
                        </a:solidFill>
                        <a:latin typeface="Cambria Math" panose="02040503050406030204" pitchFamily="18" charset="0"/>
                        <a:ea typeface="Cambria Math" panose="02040503050406030204" pitchFamily="18" charset="0"/>
                      </a:rPr>
                      <m:t>√</m:t>
                    </m:r>
                  </m:oMath>
                </a14:m>
                <a:r>
                  <a:rPr lang="en-GB" sz="1600" kern="0" dirty="0">
                    <a:solidFill>
                      <a:schemeClr val="tx2"/>
                    </a:solidFill>
                  </a:rPr>
                  <a:t>]</a:t>
                </a:r>
              </a:p>
              <a:p>
                <a:r>
                  <a:rPr lang="en-GB" sz="1600" kern="0" dirty="0">
                    <a:solidFill>
                      <a:schemeClr val="tx2"/>
                    </a:solidFill>
                  </a:rPr>
                  <a:t> Firms might adopt AI and then hire AI skilled workers or vice versa </a:t>
                </a:r>
              </a:p>
              <a:p>
                <a:endParaRPr lang="en-GB" sz="1600" kern="0" dirty="0">
                  <a:solidFill>
                    <a:schemeClr val="tx2"/>
                  </a:solidFill>
                </a:endParaRPr>
              </a:p>
              <a:p>
                <a:endParaRPr lang="en-GB" sz="1600" kern="0" dirty="0">
                  <a:solidFill>
                    <a:schemeClr val="tx2">
                      <a:lumMod val="60000"/>
                      <a:lumOff val="40000"/>
                    </a:schemeClr>
                  </a:solidFill>
                </a:endParaRPr>
              </a:p>
              <a:p>
                <a:endParaRPr lang="en-GB" sz="1800" kern="0" dirty="0">
                  <a:solidFill>
                    <a:schemeClr val="tx2"/>
                  </a:solidFill>
                </a:endParaRPr>
              </a:p>
              <a:p>
                <a:endParaRPr lang="en-GB" sz="1800" kern="0" dirty="0">
                  <a:solidFill>
                    <a:schemeClr val="tx2"/>
                  </a:solidFill>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0" name="Rectangle 3"/>
              <p:cNvSpPr txBox="1">
                <a:spLocks noRot="1" noChangeAspect="1" noMove="1" noResize="1" noEditPoints="1" noAdjustHandles="1" noChangeArrowheads="1" noChangeShapeType="1" noTextEdit="1"/>
              </p:cNvSpPr>
              <p:nvPr/>
            </p:nvSpPr>
            <p:spPr>
              <a:xfrm>
                <a:off x="238205" y="666044"/>
                <a:ext cx="8545433" cy="4066291"/>
              </a:xfrm>
              <a:prstGeom prst="rect">
                <a:avLst/>
              </a:prstGeom>
              <a:blipFill>
                <a:blip r:embed="rId3"/>
                <a:stretch>
                  <a:fillRect l="-713"/>
                </a:stretch>
              </a:blipFill>
            </p:spPr>
            <p:txBody>
              <a:bodyPr/>
              <a:lstStyle/>
              <a:p>
                <a:r>
                  <a:rPr lang="en-GB">
                    <a:noFill/>
                  </a:rPr>
                  <a:t> </a:t>
                </a:r>
              </a:p>
            </p:txBody>
          </p:sp>
        </mc:Fallback>
      </mc:AlternateContent>
    </p:spTree>
    <p:extLst>
      <p:ext uri="{BB962C8B-B14F-4D97-AF65-F5344CB8AC3E}">
        <p14:creationId xmlns:p14="http://schemas.microsoft.com/office/powerpoint/2010/main" val="124503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11</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360362" y="286886"/>
            <a:ext cx="8545433" cy="431094"/>
          </a:xfrm>
        </p:spPr>
        <p:txBody>
          <a:bodyPr/>
          <a:lstStyle/>
          <a:p>
            <a:pPr marL="0" indent="0">
              <a:lnSpc>
                <a:spcPct val="107000"/>
              </a:lnSpc>
              <a:spcAft>
                <a:spcPts val="800"/>
              </a:spcAft>
              <a:buNone/>
            </a:pPr>
            <a:r>
              <a:rPr lang="en-GB" sz="24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2. NLP-based task exposure</a:t>
            </a:r>
            <a:endParaRPr lang="en-GB" sz="24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angle 3"/>
          <p:cNvSpPr txBox="1">
            <a:spLocks noChangeArrowheads="1"/>
          </p:cNvSpPr>
          <p:nvPr/>
        </p:nvSpPr>
        <p:spPr>
          <a:xfrm>
            <a:off x="238205" y="666044"/>
            <a:ext cx="8545433" cy="406629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600" kern="0" dirty="0">
              <a:solidFill>
                <a:schemeClr val="tx2"/>
              </a:solidFill>
            </a:endParaRPr>
          </a:p>
          <a:p>
            <a:pPr marL="34290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Develops new task-level measures of AI exposure (2010–2023) using </a:t>
            </a:r>
            <a:r>
              <a:rPr lang="en-GB" sz="1600" b="1" kern="0" dirty="0">
                <a:solidFill>
                  <a:schemeClr val="tx2"/>
                </a:solidFill>
              </a:rPr>
              <a:t>natural language processing </a:t>
            </a:r>
            <a:r>
              <a:rPr lang="en-GB" sz="1600" kern="0" dirty="0">
                <a:solidFill>
                  <a:schemeClr val="tx2"/>
                </a:solidFill>
              </a:rPr>
              <a:t>(NLP) to compute the semantic similarity between AI applications and </a:t>
            </a:r>
            <a:r>
              <a:rPr lang="en-GB" sz="1600" b="1" kern="0" dirty="0">
                <a:solidFill>
                  <a:schemeClr val="tx2"/>
                </a:solidFill>
              </a:rPr>
              <a:t>task descriptions.</a:t>
            </a:r>
          </a:p>
          <a:p>
            <a:pPr marL="342900" lvl="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Improves on prior work  by offering:</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b="1" kern="0" dirty="0">
                <a:solidFill>
                  <a:schemeClr val="tx2"/>
                </a:solidFill>
              </a:rPr>
              <a:t>Granularity</a:t>
            </a:r>
            <a:r>
              <a:rPr lang="en-GB" sz="1600" kern="0" dirty="0">
                <a:solidFill>
                  <a:schemeClr val="tx2"/>
                </a:solidFill>
              </a:rPr>
              <a:t>: Goes beyond occupation-level to </a:t>
            </a:r>
            <a:r>
              <a:rPr lang="en-GB" sz="1600" kern="0" dirty="0" err="1">
                <a:solidFill>
                  <a:schemeClr val="tx2"/>
                </a:solidFill>
              </a:rPr>
              <a:t>analyze</a:t>
            </a:r>
            <a:r>
              <a:rPr lang="en-GB" sz="1600" kern="0" dirty="0">
                <a:solidFill>
                  <a:schemeClr val="tx2"/>
                </a:solidFill>
              </a:rPr>
              <a:t> variation within jobs and across firms.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b="1" kern="0" dirty="0">
                <a:solidFill>
                  <a:schemeClr val="tx2"/>
                </a:solidFill>
              </a:rPr>
              <a:t>Time dimension</a:t>
            </a:r>
            <a:r>
              <a:rPr lang="en-GB" sz="1600" kern="0" dirty="0">
                <a:solidFill>
                  <a:schemeClr val="tx2"/>
                </a:solidFill>
              </a:rPr>
              <a:t>: Tracks changes in exposure across more than a decade of AI diffusion.</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b="1" kern="0" dirty="0">
                <a:solidFill>
                  <a:schemeClr val="tx2"/>
                </a:solidFill>
              </a:rPr>
              <a:t>Actual</a:t>
            </a:r>
            <a:r>
              <a:rPr lang="en-GB" sz="1600" kern="0" dirty="0">
                <a:solidFill>
                  <a:schemeClr val="tx2"/>
                </a:solidFill>
              </a:rPr>
              <a:t> vs potential  exposure</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100"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1600" kern="0" dirty="0">
              <a:solidFill>
                <a:schemeClr val="tx2">
                  <a:lumMod val="60000"/>
                  <a:lumOff val="40000"/>
                </a:schemeClr>
              </a:solidFill>
            </a:endParaRPr>
          </a:p>
          <a:p>
            <a:endParaRPr lang="en-GB" sz="1800" kern="0" dirty="0">
              <a:solidFill>
                <a:schemeClr val="tx2"/>
              </a:solidFill>
            </a:endParaRPr>
          </a:p>
          <a:p>
            <a:endParaRPr lang="en-GB" sz="1800" kern="0" dirty="0">
              <a:solidFill>
                <a:schemeClr val="tx2"/>
              </a:solidFill>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3265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3796" name="Rectangle 2"/>
          <p:cNvSpPr>
            <a:spLocks noGrp="1" noChangeArrowheads="1"/>
          </p:cNvSpPr>
          <p:nvPr>
            <p:ph type="title"/>
          </p:nvPr>
        </p:nvSpPr>
        <p:spPr>
          <a:xfrm>
            <a:off x="158177" y="142790"/>
            <a:ext cx="8594725" cy="635000"/>
          </a:xfrm>
        </p:spPr>
        <p:txBody>
          <a:bodyPr/>
          <a:lstStyle/>
          <a:p>
            <a:pPr>
              <a:lnSpc>
                <a:spcPts val="2800"/>
              </a:lnSpc>
              <a:defRPr/>
            </a:pPr>
            <a:r>
              <a:rPr lang="en-GB" altLang="en-US" sz="2400" b="1" kern="100" dirty="0">
                <a:latin typeface="Aptos" panose="020B0004020202020204" pitchFamily="34" charset="0"/>
                <a:cs typeface="Times New Roman" panose="02020603050405020304" pitchFamily="18" charset="0"/>
              </a:rPr>
              <a:t>2. NLP-based task exposure</a:t>
            </a:r>
            <a:br>
              <a:rPr lang="en-GB" sz="2800" kern="0" dirty="0">
                <a:solidFill>
                  <a:schemeClr val="tx2"/>
                </a:solidFill>
              </a:rPr>
            </a:br>
            <a:br>
              <a:rPr lang="en-GB" kern="0" dirty="0"/>
            </a:br>
            <a:endParaRPr dirty="0"/>
          </a:p>
        </p:txBody>
      </p: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12</a:t>
            </a:fld>
            <a:endParaRPr altLang="en-US" sz="900">
              <a:solidFill>
                <a:schemeClr val="bg1"/>
              </a:solidFill>
              <a:ea typeface="ヒラギノ角ゴ Pro W3"/>
              <a:cs typeface="ヒラギノ角ゴ Pro W3"/>
            </a:endParaRPr>
          </a:p>
        </p:txBody>
      </p:sp>
      <p:sp>
        <p:nvSpPr>
          <p:cNvPr id="10" name="Rectangle 3"/>
          <p:cNvSpPr txBox="1">
            <a:spLocks noChangeArrowheads="1"/>
          </p:cNvSpPr>
          <p:nvPr/>
        </p:nvSpPr>
        <p:spPr>
          <a:xfrm>
            <a:off x="158176" y="647861"/>
            <a:ext cx="8594725" cy="3727988"/>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lnSpc>
                <a:spcPct val="107000"/>
              </a:lnSpc>
              <a:spcAft>
                <a:spcPts val="800"/>
              </a:spcAft>
              <a:buSzPts val="1000"/>
              <a:buNone/>
              <a:tabLst>
                <a:tab pos="457200" algn="l"/>
              </a:tabLst>
            </a:pPr>
            <a:r>
              <a:rPr lang="en-GB" sz="1600" b="1" kern="0" dirty="0">
                <a:solidFill>
                  <a:schemeClr val="tx2"/>
                </a:solidFill>
              </a:rPr>
              <a:t>Some remaining  limitations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SzPts val="1000"/>
              <a:tabLst>
                <a:tab pos="457200" algn="l"/>
              </a:tabLst>
            </a:pPr>
            <a:r>
              <a:rPr lang="en-GB" sz="1600" b="1" kern="0" dirty="0">
                <a:solidFill>
                  <a:schemeClr val="tx2"/>
                </a:solidFill>
              </a:rPr>
              <a:t>NLP </a:t>
            </a:r>
            <a:r>
              <a:rPr lang="en-GB" sz="1600" kern="0" dirty="0">
                <a:solidFill>
                  <a:schemeClr val="tx2"/>
                </a:solidFill>
              </a:rPr>
              <a:t> can overstate or understate true exposure, because: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NLP  exposure scores capture semantic association, which  not always imply technological suitability..</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How well captures frontier capabilities will depend on the NLP training period </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Might generate clusters of artificial intelligence exposure – tasks are described with short and generic text (record, analyse, review, data …)</a:t>
            </a:r>
          </a:p>
          <a:p>
            <a:pPr marL="457200" lvl="1" indent="0">
              <a:lnSpc>
                <a:spcPct val="107000"/>
              </a:lnSpc>
              <a:spcAft>
                <a:spcPts val="800"/>
              </a:spcAft>
              <a:buSzPts val="1000"/>
              <a:buNone/>
              <a:tabLst>
                <a:tab pos="914400" algn="l"/>
              </a:tabLst>
            </a:pPr>
            <a:endParaRPr lang="en-GB" sz="1600" b="1" kern="0" dirty="0">
              <a:solidFill>
                <a:schemeClr val="tx2"/>
              </a:solidFill>
            </a:endParaRPr>
          </a:p>
          <a:p>
            <a:pPr marL="457200" lvl="1" indent="0">
              <a:lnSpc>
                <a:spcPct val="107000"/>
              </a:lnSpc>
              <a:spcAft>
                <a:spcPts val="800"/>
              </a:spcAft>
              <a:buSzPts val="1000"/>
              <a:buNone/>
              <a:tabLst>
                <a:tab pos="914400" algn="l"/>
              </a:tabLst>
            </a:pPr>
            <a:r>
              <a:rPr lang="en-GB" sz="1600" b="1" kern="0" dirty="0">
                <a:solidFill>
                  <a:schemeClr val="tx2"/>
                </a:solidFill>
              </a:rPr>
              <a:t>Task descriptions</a:t>
            </a:r>
            <a:r>
              <a:rPr lang="en-GB" sz="1600" kern="0" dirty="0">
                <a:solidFill>
                  <a:schemeClr val="tx2"/>
                </a:solidFill>
              </a:rPr>
              <a:t>:  Overrepresentation of  professional occupations, younger cohorts, and digitally engaged workers. </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0" dirty="0">
              <a:solidFill>
                <a:schemeClr val="tx2"/>
              </a:solidFill>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100" dirty="0">
              <a:solidFill>
                <a:schemeClr val="tx2"/>
              </a:solidFill>
              <a:latin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800" kern="0" dirty="0">
              <a:solidFill>
                <a:schemeClr val="tx2"/>
              </a:solidFill>
            </a:endParaRPr>
          </a:p>
          <a:p>
            <a:endParaRPr lang="en-GB" sz="1800" kern="0" dirty="0">
              <a:solidFill>
                <a:schemeClr val="tx2"/>
              </a:solidFill>
            </a:endParaRPr>
          </a:p>
          <a:p>
            <a:endParaRPr lang="en-GB" sz="1800" kern="0" dirty="0">
              <a:solidFill>
                <a:schemeClr val="tx2"/>
              </a:solidFill>
            </a:endParaRPr>
          </a:p>
          <a:p>
            <a:endParaRPr lang="en-GB" sz="1800" kern="0" dirty="0">
              <a:solidFill>
                <a:schemeClr val="tx2"/>
              </a:solidFill>
            </a:endParaRPr>
          </a:p>
          <a:p>
            <a:endParaRPr lang="en-GB" sz="1800" kern="0" dirty="0">
              <a:solidFill>
                <a:schemeClr val="tx2"/>
              </a:solidFill>
            </a:endParaRPr>
          </a:p>
          <a:p>
            <a:pPr marL="0" indent="0">
              <a:buNone/>
            </a:pPr>
            <a:endParaRPr lang="en-GB" sz="1800" kern="0" dirty="0">
              <a:solidFill>
                <a:schemeClr val="tx2"/>
              </a:solidFill>
            </a:endParaRPr>
          </a:p>
        </p:txBody>
      </p:sp>
    </p:spTree>
    <p:extLst>
      <p:ext uri="{BB962C8B-B14F-4D97-AF65-F5344CB8AC3E}">
        <p14:creationId xmlns:p14="http://schemas.microsoft.com/office/powerpoint/2010/main" val="64799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13</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360362" y="286886"/>
            <a:ext cx="8545433" cy="431094"/>
          </a:xfrm>
        </p:spPr>
        <p:txBody>
          <a:bodyPr/>
          <a:lstStyle/>
          <a:p>
            <a:pPr>
              <a:lnSpc>
                <a:spcPts val="2800"/>
              </a:lnSpc>
              <a:defRPr/>
            </a:pPr>
            <a:r>
              <a:rPr lang="en-GB" sz="24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3. Theoretical Framework: Substitution vs. Reallocation</a:t>
            </a:r>
            <a:br>
              <a:rPr lang="en-GB" sz="24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br>
              <a:rPr lang="en-GB" sz="2800" b="1" kern="0" dirty="0">
                <a:solidFill>
                  <a:schemeClr val="tx2"/>
                </a:solidFill>
              </a:rPr>
            </a:br>
            <a:br>
              <a:rPr lang="en-GB" kern="0" dirty="0"/>
            </a:br>
            <a:endParaRPr dirty="0"/>
          </a:p>
        </p:txBody>
      </p:sp>
      <p:sp>
        <p:nvSpPr>
          <p:cNvPr id="10" name="Rectangle 3"/>
          <p:cNvSpPr txBox="1">
            <a:spLocks noChangeArrowheads="1"/>
          </p:cNvSpPr>
          <p:nvPr/>
        </p:nvSpPr>
        <p:spPr>
          <a:xfrm>
            <a:off x="238205" y="666044"/>
            <a:ext cx="8545433" cy="406629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endParaRPr lang="en-GB" sz="2000" kern="0" dirty="0">
              <a:solidFill>
                <a:schemeClr val="tx2"/>
              </a:solidFill>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Introduces a model that separates two channels of AI’s labour market impact:</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Direct substitution: AI replaces human tasks → depresses demand.</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Indirect </a:t>
            </a:r>
            <a:r>
              <a:rPr lang="en-GB" sz="1600" kern="0" dirty="0" err="1">
                <a:solidFill>
                  <a:schemeClr val="tx2"/>
                </a:solidFill>
              </a:rPr>
              <a:t>reallocative</a:t>
            </a:r>
            <a:r>
              <a:rPr lang="en-GB" sz="1600" kern="0" dirty="0">
                <a:solidFill>
                  <a:schemeClr val="tx2"/>
                </a:solidFill>
              </a:rPr>
              <a:t> effects: Workers shift effort from exposed to less-exposed tasks → offsets displacement.</a:t>
            </a:r>
          </a:p>
          <a:p>
            <a:pPr marL="342900" lvl="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Identifies two key variables for labour demand outcomes within firms: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Mean exposure (higher → more negative).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Concentration of exposure (higher → reallocation possible, less negative).</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1600" kern="0" dirty="0">
              <a:solidFill>
                <a:schemeClr val="tx2"/>
              </a:solidFill>
            </a:endParaRPr>
          </a:p>
          <a:p>
            <a:endParaRPr lang="en-GB" sz="1800" kern="0" dirty="0">
              <a:solidFill>
                <a:schemeClr val="tx2"/>
              </a:solidFill>
            </a:endParaRPr>
          </a:p>
          <a:p>
            <a:endParaRPr lang="en-GB" sz="1800" kern="0" dirty="0">
              <a:solidFill>
                <a:schemeClr val="tx2"/>
              </a:solidFill>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4288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14</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468313" y="411163"/>
            <a:ext cx="8594725" cy="635000"/>
          </a:xfrm>
        </p:spPr>
        <p:txBody>
          <a:bodyPr/>
          <a:lstStyle/>
          <a:p>
            <a:pPr>
              <a:lnSpc>
                <a:spcPts val="2800"/>
              </a:lnSpc>
              <a:defRPr/>
            </a:pPr>
            <a:r>
              <a:rPr lang="en-US" altLang="en-US" sz="2400" b="1" kern="100" dirty="0">
                <a:latin typeface="Aptos" panose="020B0004020202020204" pitchFamily="34" charset="0"/>
                <a:cs typeface="Times New Roman" panose="02020603050405020304" pitchFamily="18" charset="0"/>
              </a:rPr>
              <a:t>3. Theoretical framework. A suggestion</a:t>
            </a:r>
            <a:br>
              <a:rPr lang="en-US" kern="0" dirty="0"/>
            </a:br>
            <a:endParaRPr lang="en-US" dirty="0"/>
          </a:p>
        </p:txBody>
      </p:sp>
      <p:sp>
        <p:nvSpPr>
          <p:cNvPr id="10" name="Rectangle 3"/>
          <p:cNvSpPr txBox="1">
            <a:spLocks noChangeArrowheads="1"/>
          </p:cNvSpPr>
          <p:nvPr/>
        </p:nvSpPr>
        <p:spPr>
          <a:xfrm>
            <a:off x="306365" y="1118803"/>
            <a:ext cx="8516982" cy="3666306"/>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nSpc>
                <a:spcPct val="107000"/>
              </a:lnSpc>
              <a:spcAft>
                <a:spcPts val="800"/>
              </a:spcAft>
            </a:pPr>
            <a:r>
              <a:rPr lang="en-GB" sz="1600" b="1" kern="0" dirty="0">
                <a:solidFill>
                  <a:schemeClr val="tx2"/>
                </a:solidFill>
              </a:rPr>
              <a:t>Model frictions in reallocation. </a:t>
            </a:r>
            <a:r>
              <a:rPr lang="en-GB" sz="1600" kern="0" dirty="0">
                <a:solidFill>
                  <a:schemeClr val="tx2"/>
                </a:solidFill>
              </a:rPr>
              <a:t>training/retraining costs, skill transferability, or managerial constraints.  This would make the “reallocation” mechanism more realistic.</a:t>
            </a:r>
          </a:p>
          <a:p>
            <a:pPr>
              <a:lnSpc>
                <a:spcPct val="107000"/>
              </a:lnSpc>
              <a:spcAft>
                <a:spcPts val="800"/>
              </a:spcAft>
            </a:pPr>
            <a:endParaRPr lang="en-GB" sz="1600" kern="0" dirty="0">
              <a:solidFill>
                <a:schemeClr val="tx2"/>
              </a:solidFill>
            </a:endParaRPr>
          </a:p>
          <a:p>
            <a:pPr marL="0" indent="0">
              <a:buNone/>
            </a:pPr>
            <a:endParaRPr lang="en-GB" sz="1600" kern="0" dirty="0">
              <a:solidFill>
                <a:schemeClr val="tx2"/>
              </a:solidFill>
            </a:endParaRPr>
          </a:p>
        </p:txBody>
      </p:sp>
    </p:spTree>
    <p:extLst>
      <p:ext uri="{BB962C8B-B14F-4D97-AF65-F5344CB8AC3E}">
        <p14:creationId xmlns:p14="http://schemas.microsoft.com/office/powerpoint/2010/main" val="66599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15</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360362" y="286886"/>
            <a:ext cx="8545433" cy="431094"/>
          </a:xfrm>
        </p:spPr>
        <p:txBody>
          <a:bodyPr/>
          <a:lstStyle/>
          <a:p>
            <a:pPr>
              <a:lnSpc>
                <a:spcPts val="2800"/>
              </a:lnSpc>
              <a:defRPr/>
            </a:pPr>
            <a:r>
              <a:rPr lang="en-GB" sz="24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4</a:t>
            </a:r>
            <a:r>
              <a:rPr lang="en-GB" sz="24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Empirical Evidence with Causal Identification</a:t>
            </a:r>
            <a:br>
              <a:rPr lang="en-GB" sz="24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br>
            <a:br>
              <a:rPr lang="en-GB" sz="2800" b="1" kern="0" dirty="0">
                <a:solidFill>
                  <a:schemeClr val="tx2"/>
                </a:solidFill>
              </a:rPr>
            </a:br>
            <a:br>
              <a:rPr lang="en-GB" kern="0" dirty="0"/>
            </a:br>
            <a:endParaRPr dirty="0"/>
          </a:p>
        </p:txBody>
      </p:sp>
      <p:sp>
        <p:nvSpPr>
          <p:cNvPr id="10" name="Rectangle 3"/>
          <p:cNvSpPr txBox="1">
            <a:spLocks noChangeArrowheads="1"/>
          </p:cNvSpPr>
          <p:nvPr/>
        </p:nvSpPr>
        <p:spPr>
          <a:xfrm>
            <a:off x="238205" y="666044"/>
            <a:ext cx="8545433" cy="406629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800" kern="0" dirty="0">
              <a:solidFill>
                <a:schemeClr val="tx2"/>
              </a:solidFill>
            </a:endParaRPr>
          </a:p>
          <a:p>
            <a:pPr marL="34290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This paper  goes beyond descriptive correlations by addressing endogeneity — i.e., firms that adopt AI may differ systematically from others.</a:t>
            </a:r>
          </a:p>
          <a:p>
            <a:pPr marL="342900" indent="-342900">
              <a:lnSpc>
                <a:spcPct val="107000"/>
              </a:lnSpc>
              <a:spcAft>
                <a:spcPts val="800"/>
              </a:spcAft>
              <a:buSzPts val="1000"/>
              <a:buFont typeface="Symbol" panose="05050102010706020507" pitchFamily="18" charset="2"/>
              <a:buChar char=""/>
              <a:tabLst>
                <a:tab pos="457200" algn="l"/>
              </a:tabLst>
            </a:pPr>
            <a:endParaRPr lang="en-GB" sz="1600" kern="0" dirty="0">
              <a:solidFill>
                <a:schemeClr val="tx2"/>
              </a:solidFill>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Exogenous exposure to Ai research  thought historical university hiring networks as an (shift share) instrumental variable to establish causality in AI adoption/exposure  and labour demand effects. </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1600" kern="0" dirty="0">
              <a:solidFill>
                <a:schemeClr val="tx2"/>
              </a:solidFill>
            </a:endParaRPr>
          </a:p>
          <a:p>
            <a:endParaRPr lang="en-GB" sz="1800" kern="0" dirty="0">
              <a:solidFill>
                <a:schemeClr val="tx2"/>
              </a:solidFill>
            </a:endParaRPr>
          </a:p>
          <a:p>
            <a:endParaRPr lang="en-GB" sz="1800" kern="0" dirty="0">
              <a:solidFill>
                <a:schemeClr val="tx2"/>
              </a:solidFill>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296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3796" name="Rectangle 2"/>
          <p:cNvSpPr>
            <a:spLocks noGrp="1" noChangeArrowheads="1"/>
          </p:cNvSpPr>
          <p:nvPr>
            <p:ph type="title"/>
          </p:nvPr>
        </p:nvSpPr>
        <p:spPr>
          <a:xfrm>
            <a:off x="468313" y="411163"/>
            <a:ext cx="8594725" cy="635000"/>
          </a:xfrm>
        </p:spPr>
        <p:txBody>
          <a:bodyPr/>
          <a:lstStyle/>
          <a:p>
            <a:pPr>
              <a:lnSpc>
                <a:spcPts val="2800"/>
              </a:lnSpc>
              <a:defRPr/>
            </a:pPr>
            <a:r>
              <a:rPr lang="en-GB" sz="28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4</a:t>
            </a:r>
            <a:r>
              <a:rPr lang="en-GB" sz="28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Empirical Evidence with Causal Identification</a:t>
            </a:r>
            <a:br>
              <a:rPr lang="en-GB" sz="2800" kern="0" dirty="0">
                <a:solidFill>
                  <a:schemeClr val="tx2"/>
                </a:solidFill>
              </a:rPr>
            </a:br>
            <a:br>
              <a:rPr lang="en-GB" kern="0" dirty="0"/>
            </a:br>
            <a:endParaRPr dirty="0"/>
          </a:p>
        </p:txBody>
      </p: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16</a:t>
            </a:fld>
            <a:endParaRPr altLang="en-US" sz="900">
              <a:solidFill>
                <a:schemeClr val="bg1"/>
              </a:solidFill>
              <a:ea typeface="ヒラギノ角ゴ Pro W3"/>
              <a:cs typeface="ヒラギノ角ゴ Pro W3"/>
            </a:endParaRPr>
          </a:p>
        </p:txBody>
      </p:sp>
      <mc:AlternateContent xmlns:mc="http://schemas.openxmlformats.org/markup-compatibility/2006" xmlns:a14="http://schemas.microsoft.com/office/drawing/2010/main">
        <mc:Choice Requires="a14">
          <p:sp>
            <p:nvSpPr>
              <p:cNvPr id="10" name="Rectangle 3"/>
              <p:cNvSpPr txBox="1">
                <a:spLocks noChangeArrowheads="1"/>
              </p:cNvSpPr>
              <p:nvPr/>
            </p:nvSpPr>
            <p:spPr>
              <a:xfrm>
                <a:off x="322217" y="913079"/>
                <a:ext cx="8503829" cy="3650205"/>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lnSpc>
                    <a:spcPct val="107000"/>
                  </a:lnSpc>
                  <a:spcAft>
                    <a:spcPts val="800"/>
                  </a:spcAft>
                  <a:buNone/>
                </a:pPr>
                <a:r>
                  <a:rPr lang="en-GB" sz="1600" b="1" kern="100" dirty="0">
                    <a:solidFill>
                      <a:schemeClr val="tx2"/>
                    </a:solidFill>
                    <a:ea typeface="Aptos" panose="020B0004020202020204" pitchFamily="34" charset="0"/>
                    <a:cs typeface="Times New Roman" panose="02020603050405020304" pitchFamily="18" charset="0"/>
                  </a:rPr>
                  <a:t>Some limitations </a:t>
                </a: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solidFill>
                      <a:schemeClr val="tx2"/>
                    </a:solidFill>
                    <a:effectLst/>
                    <a:ea typeface="Aptos" panose="020B0004020202020204" pitchFamily="34" charset="0"/>
                    <a:cs typeface="Times New Roman" panose="02020603050405020304" pitchFamily="18" charset="0"/>
                  </a:rPr>
                  <a:t>The university hiring networks instrument is clever but debatable: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100" dirty="0">
                    <a:solidFill>
                      <a:schemeClr val="tx2"/>
                    </a:solidFill>
                    <a:ea typeface="Aptos" panose="020B0004020202020204" pitchFamily="34" charset="0"/>
                    <a:cs typeface="Times New Roman" panose="02020603050405020304" pitchFamily="18" charset="0"/>
                  </a:rPr>
                  <a:t>Firms with dense university links may also differ in productivity, culture, or management quality.</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kern="100" dirty="0">
                  <a:highlight>
                    <a:srgbClr val="FFFF00"/>
                  </a:highlight>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100" dirty="0">
                    <a:solidFill>
                      <a:schemeClr val="tx2"/>
                    </a:solidFill>
                    <a:cs typeface="Times New Roman" panose="02020603050405020304" pitchFamily="18" charset="0"/>
                  </a:rPr>
                  <a:t>Universities expanding in AI are often located in regions with booming technology. Firms hiring from these universities  might also benefit from regional innovation, skilled labour supply. i.e. estimated causal effects might overstate  the impact of Ai exposure capturing broader regional innovation. </a:t>
                </a:r>
                <a:r>
                  <a:rPr lang="en-GB" sz="1600" kern="0" dirty="0">
                    <a:solidFill>
                      <a:schemeClr val="tx2"/>
                    </a:solidFill>
                  </a:rPr>
                  <a:t> [</a:t>
                </a:r>
                <a14:m>
                  <m:oMath xmlns:m="http://schemas.openxmlformats.org/officeDocument/2006/math">
                    <m:r>
                      <a:rPr lang="en-GB" sz="1600" i="1" kern="0" smtClean="0">
                        <a:solidFill>
                          <a:schemeClr val="tx2"/>
                        </a:solidFill>
                        <a:latin typeface="Cambria Math" panose="02040503050406030204" pitchFamily="18" charset="0"/>
                        <a:ea typeface="Cambria Math" panose="02040503050406030204" pitchFamily="18" charset="0"/>
                      </a:rPr>
                      <m:t>√</m:t>
                    </m:r>
                  </m:oMath>
                </a14:m>
                <a:r>
                  <a:rPr lang="en-GB" sz="1600" kern="0" dirty="0">
                    <a:solidFill>
                      <a:schemeClr val="tx2"/>
                    </a:solidFill>
                  </a:rPr>
                  <a:t>]</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0" dirty="0">
                  <a:solidFill>
                    <a:schemeClr val="tx2"/>
                  </a:solidFill>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100" dirty="0">
                    <a:solidFill>
                      <a:schemeClr val="tx2"/>
                    </a:solidFill>
                    <a:effectLst/>
                    <a:ea typeface="Aptos" panose="020B0004020202020204" pitchFamily="34" charset="0"/>
                    <a:cs typeface="Times New Roman" panose="02020603050405020304" pitchFamily="18" charset="0"/>
                  </a:rPr>
                  <a:t>The 2010–2023 window overlaps with many technological shocks</a:t>
                </a:r>
                <a:r>
                  <a:rPr lang="en-GB" sz="1600" b="1" kern="100" dirty="0">
                    <a:solidFill>
                      <a:schemeClr val="tx2"/>
                    </a:solidFill>
                    <a:effectLst/>
                    <a:ea typeface="Aptos" panose="020B0004020202020204" pitchFamily="34" charset="0"/>
                    <a:cs typeface="Times New Roman" panose="02020603050405020304" pitchFamily="18" charset="0"/>
                  </a:rPr>
                  <a:t>.</a:t>
                </a:r>
                <a:r>
                  <a:rPr lang="en-GB" sz="1600" b="1" kern="100" dirty="0">
                    <a:solidFill>
                      <a:schemeClr val="tx2"/>
                    </a:solidFill>
                    <a:ea typeface="Aptos" panose="020B0004020202020204" pitchFamily="34" charset="0"/>
                    <a:cs typeface="Times New Roman" panose="02020603050405020304" pitchFamily="18" charset="0"/>
                  </a:rPr>
                  <a:t> </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100" dirty="0">
                  <a:solidFill>
                    <a:schemeClr val="tx2"/>
                  </a:solidFill>
                  <a:latin typeface="Aptos" panose="020B0004020202020204" pitchFamily="34" charset="0"/>
                  <a:cs typeface="Times New Roman" panose="02020603050405020304" pitchFamily="18" charset="0"/>
                </a:endParaRPr>
              </a:p>
              <a:p>
                <a:endParaRPr lang="en-GB" sz="1800" kern="0" dirty="0">
                  <a:solidFill>
                    <a:schemeClr val="tx2"/>
                  </a:solidFill>
                </a:endParaRPr>
              </a:p>
              <a:p>
                <a:endParaRPr lang="en-GB" sz="1800" kern="0" dirty="0">
                  <a:solidFill>
                    <a:schemeClr val="tx2"/>
                  </a:solidFill>
                </a:endParaRPr>
              </a:p>
              <a:p>
                <a:endParaRPr lang="en-GB" sz="1800" kern="0" dirty="0">
                  <a:solidFill>
                    <a:schemeClr val="tx2"/>
                  </a:solidFill>
                </a:endParaRPr>
              </a:p>
              <a:p>
                <a:endParaRPr lang="en-GB" sz="1800" kern="0" dirty="0">
                  <a:solidFill>
                    <a:schemeClr val="tx2"/>
                  </a:solidFill>
                </a:endParaRPr>
              </a:p>
              <a:p>
                <a:pPr marL="0" indent="0">
                  <a:buNone/>
                </a:pPr>
                <a:endParaRPr lang="en-GB" sz="1800" kern="0" dirty="0">
                  <a:solidFill>
                    <a:schemeClr val="tx2"/>
                  </a:solidFill>
                </a:endParaRPr>
              </a:p>
            </p:txBody>
          </p:sp>
        </mc:Choice>
        <mc:Fallback xmlns="">
          <p:sp>
            <p:nvSpPr>
              <p:cNvPr id="10" name="Rectangle 3"/>
              <p:cNvSpPr txBox="1">
                <a:spLocks noRot="1" noChangeAspect="1" noMove="1" noResize="1" noEditPoints="1" noAdjustHandles="1" noChangeArrowheads="1" noChangeShapeType="1" noTextEdit="1"/>
              </p:cNvSpPr>
              <p:nvPr/>
            </p:nvSpPr>
            <p:spPr>
              <a:xfrm>
                <a:off x="322217" y="913079"/>
                <a:ext cx="8503829" cy="3650205"/>
              </a:xfrm>
              <a:prstGeom prst="rect">
                <a:avLst/>
              </a:prstGeom>
              <a:blipFill>
                <a:blip r:embed="rId3"/>
                <a:stretch>
                  <a:fillRect l="-430" t="-501"/>
                </a:stretch>
              </a:blipFill>
            </p:spPr>
            <p:txBody>
              <a:bodyPr/>
              <a:lstStyle/>
              <a:p>
                <a:r>
                  <a:rPr lang="en-GB">
                    <a:noFill/>
                  </a:rPr>
                  <a:t> </a:t>
                </a:r>
              </a:p>
            </p:txBody>
          </p:sp>
        </mc:Fallback>
      </mc:AlternateContent>
    </p:spTree>
    <p:extLst>
      <p:ext uri="{BB962C8B-B14F-4D97-AF65-F5344CB8AC3E}">
        <p14:creationId xmlns:p14="http://schemas.microsoft.com/office/powerpoint/2010/main" val="216582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17</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468313" y="411163"/>
            <a:ext cx="8594725" cy="635000"/>
          </a:xfrm>
        </p:spPr>
        <p:txBody>
          <a:bodyPr/>
          <a:lstStyle/>
          <a:p>
            <a:pPr>
              <a:lnSpc>
                <a:spcPts val="2800"/>
              </a:lnSpc>
              <a:defRPr/>
            </a:pPr>
            <a:r>
              <a:rPr lang="en-GB" sz="28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4</a:t>
            </a:r>
            <a:r>
              <a:rPr lang="en-GB" sz="28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Empirical Evidence with Causal Identification</a:t>
            </a:r>
            <a:br>
              <a:rPr lang="en-GB" sz="2800" kern="100" dirty="0">
                <a:effectLst/>
                <a:latin typeface="Aptos" panose="020B0004020202020204" pitchFamily="34" charset="0"/>
                <a:ea typeface="Aptos" panose="020B0004020202020204" pitchFamily="34" charset="0"/>
                <a:cs typeface="Times New Roman" panose="02020603050405020304" pitchFamily="18" charset="0"/>
              </a:rPr>
            </a:br>
            <a:br>
              <a:rPr lang="en-GB" kern="0" dirty="0"/>
            </a:br>
            <a:endParaRPr dirty="0"/>
          </a:p>
        </p:txBody>
      </p:sp>
      <p:sp>
        <p:nvSpPr>
          <p:cNvPr id="10" name="Rectangle 3"/>
          <p:cNvSpPr txBox="1">
            <a:spLocks noChangeArrowheads="1"/>
          </p:cNvSpPr>
          <p:nvPr/>
        </p:nvSpPr>
        <p:spPr>
          <a:xfrm>
            <a:off x="368833" y="822192"/>
            <a:ext cx="8594725" cy="3962917"/>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lnSpc>
                <a:spcPct val="107000"/>
              </a:lnSpc>
              <a:spcAft>
                <a:spcPts val="800"/>
              </a:spcAft>
              <a:buNone/>
            </a:pPr>
            <a:endParaRPr lang="en-GB" sz="18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600" b="1" kern="100" dirty="0">
                <a:solidFill>
                  <a:schemeClr val="tx2"/>
                </a:solidFill>
                <a:cs typeface="Times New Roman" panose="02020603050405020304" pitchFamily="18" charset="0"/>
              </a:rPr>
              <a:t>An infrastructure instrument:   AI Data Centre/Cloud Compute Access  </a:t>
            </a:r>
          </a:p>
          <a:p>
            <a:pPr>
              <a:lnSpc>
                <a:spcPct val="107000"/>
              </a:lnSpc>
              <a:spcAft>
                <a:spcPts val="800"/>
              </a:spcAft>
            </a:pPr>
            <a:r>
              <a:rPr lang="en-GB" sz="1600" b="1" kern="100" dirty="0">
                <a:solidFill>
                  <a:schemeClr val="tx2"/>
                </a:solidFill>
                <a:cs typeface="Times New Roman" panose="02020603050405020304" pitchFamily="18" charset="0"/>
              </a:rPr>
              <a:t>Idea:  </a:t>
            </a:r>
            <a:r>
              <a:rPr lang="en-GB" sz="1600" kern="100" dirty="0">
                <a:solidFill>
                  <a:schemeClr val="tx2"/>
                </a:solidFill>
                <a:cs typeface="Times New Roman" panose="02020603050405020304" pitchFamily="18" charset="0"/>
              </a:rPr>
              <a:t>staggered rollout of AI-optimized cloud infrastructure (e.g., AWS, Azure, Google Cloud regions) as a source of variation in firms’ access to AI capabilities.</a:t>
            </a:r>
          </a:p>
          <a:p>
            <a:pPr>
              <a:lnSpc>
                <a:spcPct val="107000"/>
              </a:lnSpc>
              <a:spcAft>
                <a:spcPts val="800"/>
              </a:spcAft>
            </a:pPr>
            <a:r>
              <a:rPr lang="en-GB" sz="1600" kern="100" dirty="0">
                <a:solidFill>
                  <a:schemeClr val="tx2"/>
                </a:solidFill>
                <a:cs typeface="Times New Roman" panose="02020603050405020304" pitchFamily="18" charset="0"/>
              </a:rPr>
              <a:t> </a:t>
            </a:r>
            <a:r>
              <a:rPr lang="en-GB" sz="1600" b="1" kern="100" dirty="0">
                <a:solidFill>
                  <a:schemeClr val="tx2"/>
                </a:solidFill>
                <a:cs typeface="Times New Roman" panose="02020603050405020304" pitchFamily="18" charset="0"/>
              </a:rPr>
              <a:t>Intuition: </a:t>
            </a:r>
            <a:r>
              <a:rPr lang="en-GB" sz="1600" kern="100" dirty="0">
                <a:solidFill>
                  <a:schemeClr val="tx2"/>
                </a:solidFill>
                <a:cs typeface="Times New Roman" panose="02020603050405020304" pitchFamily="18" charset="0"/>
              </a:rPr>
              <a:t>Firms closer to newly opened AI compute hubs face lower cost barriers to using machine learning or generative AI APIs.</a:t>
            </a:r>
          </a:p>
          <a:p>
            <a:pPr>
              <a:lnSpc>
                <a:spcPct val="107000"/>
              </a:lnSpc>
              <a:spcAft>
                <a:spcPts val="800"/>
              </a:spcAft>
            </a:pPr>
            <a:r>
              <a:rPr lang="en-GB" sz="1600" b="1" kern="100" dirty="0">
                <a:solidFill>
                  <a:schemeClr val="tx2"/>
                </a:solidFill>
                <a:cs typeface="Times New Roman" panose="02020603050405020304" pitchFamily="18" charset="0"/>
              </a:rPr>
              <a:t>Exclusion argument:  </a:t>
            </a:r>
            <a:r>
              <a:rPr lang="en-GB" sz="1600" kern="100" dirty="0">
                <a:solidFill>
                  <a:schemeClr val="tx2"/>
                </a:solidFill>
                <a:cs typeface="Times New Roman" panose="02020603050405020304" pitchFamily="18" charset="0"/>
              </a:rPr>
              <a:t>The rollout of AI-optimized centres (TPU, H100 clusters) affects AI feasibility, not general innovation. </a:t>
            </a:r>
          </a:p>
          <a:p>
            <a:pPr>
              <a:lnSpc>
                <a:spcPct val="107000"/>
              </a:lnSpc>
              <a:spcAft>
                <a:spcPts val="800"/>
              </a:spcAft>
            </a:pPr>
            <a:r>
              <a:rPr lang="en-GB" sz="1600" b="1" kern="100" dirty="0">
                <a:solidFill>
                  <a:schemeClr val="tx2"/>
                </a:solidFill>
                <a:cs typeface="Times New Roman" panose="02020603050405020304" pitchFamily="18" charset="0"/>
              </a:rPr>
              <a:t>Data sources: </a:t>
            </a:r>
            <a:r>
              <a:rPr lang="en-GB" sz="1600" kern="100" dirty="0">
                <a:solidFill>
                  <a:schemeClr val="tx2"/>
                </a:solidFill>
                <a:cs typeface="Times New Roman" panose="02020603050405020304" pitchFamily="18" charset="0"/>
              </a:rPr>
              <a:t>Public release logs from AWS, Azure, GCP on region openings.  Firm HQ locations.</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0635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18</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468313" y="411163"/>
            <a:ext cx="8594725" cy="635000"/>
          </a:xfrm>
        </p:spPr>
        <p:txBody>
          <a:bodyPr/>
          <a:lstStyle/>
          <a:p>
            <a:pPr>
              <a:lnSpc>
                <a:spcPts val="2800"/>
              </a:lnSpc>
              <a:defRPr/>
            </a:pPr>
            <a:r>
              <a:rPr lang="en-US" altLang="en-US" b="1" kern="100" dirty="0">
                <a:latin typeface="Aptos" panose="020B0004020202020204" pitchFamily="34" charset="0"/>
                <a:ea typeface="Aptos" panose="020B0004020202020204" pitchFamily="34" charset="0"/>
                <a:cs typeface="Times New Roman" panose="02020603050405020304" pitchFamily="18" charset="0"/>
              </a:rPr>
              <a:t>Suggestions for extensions </a:t>
            </a:r>
            <a:endParaRPr lang="en-GB" altLang="en-US" b="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0" name="Rectangle 3"/>
          <p:cNvSpPr txBox="1">
            <a:spLocks noChangeArrowheads="1"/>
          </p:cNvSpPr>
          <p:nvPr/>
        </p:nvSpPr>
        <p:spPr>
          <a:xfrm>
            <a:off x="364991" y="908279"/>
            <a:ext cx="8414017" cy="3666306"/>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34290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Distributional effect:  Age/gender/etc. (</a:t>
            </a:r>
            <a:r>
              <a:rPr lang="en-GB" sz="1600" kern="0" dirty="0" err="1">
                <a:solidFill>
                  <a:schemeClr val="tx2"/>
                </a:solidFill>
              </a:rPr>
              <a:t>Albanesi</a:t>
            </a:r>
            <a:r>
              <a:rPr lang="en-GB" sz="1600" kern="0" dirty="0">
                <a:solidFill>
                  <a:schemeClr val="tx2"/>
                </a:solidFill>
              </a:rPr>
              <a:t> et al (2024, 2025)) </a:t>
            </a:r>
          </a:p>
          <a:p>
            <a:pPr marL="34290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Discuss possible nonlinearities as AI systems mature.</a:t>
            </a:r>
          </a:p>
          <a:p>
            <a:pPr marL="342900" indent="-342900">
              <a:lnSpc>
                <a:spcPct val="107000"/>
              </a:lnSpc>
              <a:spcAft>
                <a:spcPts val="800"/>
              </a:spcAft>
              <a:buSzPts val="1000"/>
              <a:buFont typeface="Symbol" panose="05050102010706020507" pitchFamily="18" charset="2"/>
              <a:buChar char=""/>
              <a:tabLst>
                <a:tab pos="457200" algn="l"/>
              </a:tabLst>
            </a:pPr>
            <a:r>
              <a:rPr lang="en-GB" sz="1600" kern="0" dirty="0">
                <a:solidFill>
                  <a:schemeClr val="tx2"/>
                </a:solidFill>
              </a:rPr>
              <a:t>Post 2023</a:t>
            </a:r>
          </a:p>
          <a:p>
            <a:endParaRPr lang="en-GB" sz="1600" kern="0" dirty="0">
              <a:solidFill>
                <a:schemeClr val="tx2"/>
              </a:solidFill>
            </a:endParaRPr>
          </a:p>
        </p:txBody>
      </p:sp>
    </p:spTree>
    <p:extLst>
      <p:ext uri="{BB962C8B-B14F-4D97-AF65-F5344CB8AC3E}">
        <p14:creationId xmlns:p14="http://schemas.microsoft.com/office/powerpoint/2010/main" val="48744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19</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474662" y="439444"/>
            <a:ext cx="8594725" cy="635000"/>
          </a:xfrm>
        </p:spPr>
        <p:txBody>
          <a:bodyPr/>
          <a:lstStyle/>
          <a:p>
            <a:pPr>
              <a:lnSpc>
                <a:spcPts val="2800"/>
              </a:lnSpc>
              <a:defRPr/>
            </a:pPr>
            <a:r>
              <a:rPr lang="en-US" altLang="en-US" b="1" kern="100" dirty="0">
                <a:latin typeface="Aptos" panose="020B0004020202020204" pitchFamily="34" charset="0"/>
                <a:ea typeface="Aptos" panose="020B0004020202020204" pitchFamily="34" charset="0"/>
                <a:cs typeface="Times New Roman" panose="02020603050405020304" pitchFamily="18" charset="0"/>
              </a:rPr>
              <a:t>The question </a:t>
            </a:r>
            <a:endParaRPr lang="en-GB" altLang="en-US" b="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0" name="Rectangle 3"/>
          <p:cNvSpPr txBox="1">
            <a:spLocks noChangeArrowheads="1"/>
          </p:cNvSpPr>
          <p:nvPr/>
        </p:nvSpPr>
        <p:spPr>
          <a:xfrm>
            <a:off x="364991" y="908279"/>
            <a:ext cx="8414017" cy="3666306"/>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lnSpc>
                <a:spcPct val="107000"/>
              </a:lnSpc>
              <a:spcAft>
                <a:spcPts val="800"/>
              </a:spcAft>
              <a:buSzPts val="1000"/>
              <a:buNone/>
              <a:tabLst>
                <a:tab pos="457200" algn="l"/>
              </a:tabLst>
            </a:pPr>
            <a:endParaRPr lang="en-GB" sz="1800" kern="0" dirty="0">
              <a:solidFill>
                <a:schemeClr val="tx2"/>
              </a:solidFill>
            </a:endParaRPr>
          </a:p>
          <a:p>
            <a:pPr marL="342900" indent="-342900">
              <a:lnSpc>
                <a:spcPct val="107000"/>
              </a:lnSpc>
              <a:spcAft>
                <a:spcPts val="800"/>
              </a:spcAft>
              <a:buSzPts val="1000"/>
              <a:buFont typeface="Symbol" panose="05050102010706020507" pitchFamily="18" charset="2"/>
              <a:buChar char=""/>
              <a:tabLst>
                <a:tab pos="457200" algn="l"/>
              </a:tabLst>
            </a:pPr>
            <a:r>
              <a:rPr lang="en-GB" sz="1800" kern="0" dirty="0">
                <a:solidFill>
                  <a:schemeClr val="tx2"/>
                </a:solidFill>
              </a:rPr>
              <a:t>Do you expect the same substitution–reallocation balance to hold post-2023</a:t>
            </a:r>
            <a:r>
              <a:rPr lang="en-GB" sz="1800" kern="100" dirty="0">
                <a:latin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600" kern="0" dirty="0">
              <a:solidFill>
                <a:schemeClr val="tx2"/>
              </a:solidFill>
            </a:endParaRPr>
          </a:p>
        </p:txBody>
      </p:sp>
    </p:spTree>
    <p:extLst>
      <p:ext uri="{BB962C8B-B14F-4D97-AF65-F5344CB8AC3E}">
        <p14:creationId xmlns:p14="http://schemas.microsoft.com/office/powerpoint/2010/main" val="126603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2</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468313" y="411163"/>
            <a:ext cx="8594725" cy="635000"/>
          </a:xfrm>
        </p:spPr>
        <p:txBody>
          <a:bodyPr/>
          <a:lstStyle/>
          <a:p>
            <a:pPr>
              <a:lnSpc>
                <a:spcPts val="2800"/>
              </a:lnSpc>
              <a:defRPr/>
            </a:pPr>
            <a:r>
              <a:rPr lang="en-US" sz="2400" b="1" kern="0" dirty="0"/>
              <a:t>This paper </a:t>
            </a:r>
            <a:br>
              <a:rPr lang="en-US" kern="0" dirty="0"/>
            </a:br>
            <a:br>
              <a:rPr lang="en-GB" kern="0" dirty="0"/>
            </a:br>
            <a:endParaRPr dirty="0"/>
          </a:p>
        </p:txBody>
      </p:sp>
      <p:sp>
        <p:nvSpPr>
          <p:cNvPr id="10" name="Rectangle 3"/>
          <p:cNvSpPr txBox="1">
            <a:spLocks noChangeArrowheads="1"/>
          </p:cNvSpPr>
          <p:nvPr/>
        </p:nvSpPr>
        <p:spPr>
          <a:xfrm>
            <a:off x="215153" y="914402"/>
            <a:ext cx="8447835" cy="3757490"/>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400" kern="0" dirty="0">
              <a:solidFill>
                <a:schemeClr val="tx2"/>
              </a:solidFill>
            </a:endParaRPr>
          </a:p>
          <a:p>
            <a:endParaRPr lang="en-GB" sz="1400" kern="0" dirty="0">
              <a:solidFill>
                <a:schemeClr val="tx2"/>
              </a:solidFill>
            </a:endParaRPr>
          </a:p>
          <a:p>
            <a:pPr>
              <a:lnSpc>
                <a:spcPct val="150000"/>
              </a:lnSpc>
            </a:pPr>
            <a:r>
              <a:rPr lang="en-GB" sz="1800" kern="0" dirty="0">
                <a:solidFill>
                  <a:schemeClr val="tx2"/>
                </a:solidFill>
              </a:rPr>
              <a:t>The paper investigates how advances in artificial intelligence (AI) affect labour demand across </a:t>
            </a:r>
            <a:r>
              <a:rPr lang="en-GB" sz="1800" b="1" kern="0" dirty="0">
                <a:solidFill>
                  <a:schemeClr val="tx2"/>
                </a:solidFill>
              </a:rPr>
              <a:t>tasks</a:t>
            </a:r>
            <a:r>
              <a:rPr lang="en-GB" sz="1800" kern="0" dirty="0">
                <a:solidFill>
                  <a:schemeClr val="tx2"/>
                </a:solidFill>
              </a:rPr>
              <a:t>, </a:t>
            </a:r>
            <a:r>
              <a:rPr lang="en-GB" sz="1800" b="1" kern="0" dirty="0">
                <a:solidFill>
                  <a:schemeClr val="tx2"/>
                </a:solidFill>
              </a:rPr>
              <a:t>occupations, and firms- </a:t>
            </a:r>
            <a:r>
              <a:rPr lang="en-GB" sz="1800" kern="0" dirty="0">
                <a:solidFill>
                  <a:schemeClr val="tx2"/>
                </a:solidFill>
              </a:rPr>
              <a:t>distinguishing between substitution and reallocation; for US between 2010 and 2023. </a:t>
            </a:r>
          </a:p>
          <a:p>
            <a:endParaRPr lang="en-GB" sz="1800" kern="0" dirty="0">
              <a:solidFill>
                <a:schemeClr val="tx2"/>
              </a:solidFill>
            </a:endParaRPr>
          </a:p>
          <a:p>
            <a:endParaRPr lang="en-GB" sz="1800" kern="0" dirty="0">
              <a:solidFill>
                <a:schemeClr val="tx2"/>
              </a:solidFill>
            </a:endParaRPr>
          </a:p>
          <a:p>
            <a:endParaRPr lang="en-GB" sz="1800" kern="0" dirty="0">
              <a:solidFill>
                <a:schemeClr val="tx2"/>
              </a:solidFill>
            </a:endParaRPr>
          </a:p>
          <a:p>
            <a:pPr marL="342900" lvl="0" indent="-342900">
              <a:lnSpc>
                <a:spcPct val="107000"/>
              </a:lnSpc>
              <a:spcAft>
                <a:spcPts val="800"/>
              </a:spcAft>
              <a:buFont typeface="+mj-lt"/>
              <a:buAutoNum type="arabicPeriod"/>
            </a:pPr>
            <a:endParaRPr lang="en-US" altLang="en-US" sz="2000" kern="0" dirty="0">
              <a:solidFill>
                <a:schemeClr val="tx2"/>
              </a:solidFill>
            </a:endParaRPr>
          </a:p>
        </p:txBody>
      </p:sp>
    </p:spTree>
    <p:extLst>
      <p:ext uri="{BB962C8B-B14F-4D97-AF65-F5344CB8AC3E}">
        <p14:creationId xmlns:p14="http://schemas.microsoft.com/office/powerpoint/2010/main" val="47398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2969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9699" name="Content Placeholder 4"/>
          <p:cNvSpPr>
            <a:spLocks noGrp="1"/>
          </p:cNvSpPr>
          <p:nvPr>
            <p:ph idx="4294967295"/>
          </p:nvPr>
        </p:nvSpPr>
        <p:spPr>
          <a:xfrm>
            <a:off x="4457700" y="2571750"/>
            <a:ext cx="4435475" cy="1836738"/>
          </a:xfrm>
        </p:spPr>
        <p:txBody>
          <a:bodyPr/>
          <a:lstStyle/>
          <a:p>
            <a:pPr eaLnBrk="1" hangingPunct="1"/>
            <a:r>
              <a:rPr lang="en-GB" altLang="en-US" dirty="0">
                <a:solidFill>
                  <a:schemeClr val="accent1"/>
                </a:solidFill>
              </a:rPr>
              <a:t>Very interesting and very well executed paper with relevant  contributions </a:t>
            </a:r>
          </a:p>
        </p:txBody>
      </p:sp>
      <p:sp>
        <p:nvSpPr>
          <p:cNvPr id="29700"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840C6AD5-6F6C-4333-998D-9E7F73CCF3B1}" type="slidenum">
              <a:rPr altLang="en-US" sz="900" smtClean="0">
                <a:solidFill>
                  <a:schemeClr val="bg1"/>
                </a:solidFill>
                <a:ea typeface="ヒラギノ角ゴ Pro W3"/>
                <a:cs typeface="ヒラギノ角ゴ Pro W3"/>
              </a:rPr>
              <a:pPr eaLnBrk="1" hangingPunct="1">
                <a:lnSpc>
                  <a:spcPct val="100000"/>
                </a:lnSpc>
                <a:spcBef>
                  <a:spcPct val="0"/>
                </a:spcBef>
                <a:buClrTx/>
              </a:pPr>
              <a:t>20</a:t>
            </a:fld>
            <a:endParaRPr altLang="en-US" sz="900">
              <a:solidFill>
                <a:schemeClr val="bg1"/>
              </a:solidFill>
              <a:ea typeface="ヒラギノ角ゴ Pro W3"/>
              <a:cs typeface="ヒラギノ角ゴ Pro W3"/>
            </a:endParaRPr>
          </a:p>
        </p:txBody>
      </p:sp>
      <p:sp>
        <p:nvSpPr>
          <p:cNvPr id="29703" name="Rectangle 4"/>
          <p:cNvSpPr txBox="1">
            <a:spLocks noChangeArrowheads="1"/>
          </p:cNvSpPr>
          <p:nvPr/>
        </p:nvSpPr>
        <p:spPr bwMode="auto">
          <a:xfrm>
            <a:off x="791851" y="417512"/>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ct val="30000"/>
              </a:spcBef>
              <a:buClr>
                <a:schemeClr val="tx2"/>
              </a:buClr>
              <a:defRPr sz="2200">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marL="596900" indent="-315913" eaLnBrk="0" hangingPunct="0">
              <a:defRPr sz="1600">
                <a:solidFill>
                  <a:schemeClr val="tx1"/>
                </a:solidFill>
                <a:latin typeface="Arial" pitchFamily="34" charset="0"/>
                <a:cs typeface="Arial" pitchFamily="34" charset="0"/>
              </a:defRPr>
            </a:lvl3pPr>
            <a:lvl4pPr marL="1219200" indent="-303213" eaLnBrk="0" hangingPunct="0">
              <a:defRPr sz="1600">
                <a:solidFill>
                  <a:schemeClr val="tx1"/>
                </a:solidFill>
                <a:latin typeface="Arial" pitchFamily="34" charset="0"/>
                <a:cs typeface="Arial" pitchFamily="34" charset="0"/>
              </a:defRPr>
            </a:lvl4pPr>
            <a:lvl5pPr marL="1524000" indent="-303213" eaLnBrk="0" hangingPunct="0">
              <a:buFont typeface="Times" pitchFamily="18" charset="0"/>
              <a:defRPr sz="1600" i="1">
                <a:solidFill>
                  <a:schemeClr val="tx1"/>
                </a:solidFill>
                <a:latin typeface="Arial" pitchFamily="34" charset="0"/>
                <a:cs typeface="Arial" pitchFamily="34" charset="0"/>
              </a:defRPr>
            </a:lvl5pPr>
            <a:lvl6pPr marL="1981200" indent="-303213"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438400" indent="-303213"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2895600" indent="-303213"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352800" indent="-303213"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ts val="2800"/>
              </a:lnSpc>
              <a:spcBef>
                <a:spcPct val="0"/>
              </a:spcBef>
              <a:buClrTx/>
            </a:pPr>
            <a:endParaRPr lang="en-GB" altLang="en-US" sz="2800"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087" b="1252"/>
          <a:stretch/>
        </p:blipFill>
        <p:spPr>
          <a:xfrm>
            <a:off x="1" y="-3175"/>
            <a:ext cx="4621213" cy="5146675"/>
          </a:xfrm>
        </p:spPr>
      </p:pic>
      <p:sp>
        <p:nvSpPr>
          <p:cNvPr id="30723" name="Slide Number Placeholder 2"/>
          <p:cNvSpPr>
            <a:spLocks noGrp="1"/>
          </p:cNvSpPr>
          <p:nvPr>
            <p:ph type="sldNum" sz="quarter" idx="17"/>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D2B33CD1-6432-40ED-B5F2-3E6438483F98}" type="slidenum">
              <a:rPr altLang="en-US" sz="900" smtClean="0">
                <a:solidFill>
                  <a:schemeClr val="bg1"/>
                </a:solidFill>
                <a:ea typeface="ヒラギノ角ゴ Pro W3"/>
                <a:cs typeface="ヒラギノ角ゴ Pro W3"/>
              </a:rPr>
              <a:pPr eaLnBrk="1" hangingPunct="1">
                <a:lnSpc>
                  <a:spcPct val="100000"/>
                </a:lnSpc>
                <a:spcBef>
                  <a:spcPct val="0"/>
                </a:spcBef>
                <a:buClrTx/>
              </a:pPr>
              <a:t>21</a:t>
            </a:fld>
            <a:endParaRPr altLang="en-US" sz="900">
              <a:solidFill>
                <a:schemeClr val="bg1"/>
              </a:solidFill>
              <a:ea typeface="ヒラギノ角ゴ Pro W3"/>
              <a:cs typeface="ヒラギノ角ゴ Pro W3"/>
            </a:endParaRPr>
          </a:p>
        </p:txBody>
      </p:sp>
      <p:sp>
        <p:nvSpPr>
          <p:cNvPr id="5" name="Text Placeholder 4"/>
          <p:cNvSpPr>
            <a:spLocks noGrp="1"/>
          </p:cNvSpPr>
          <p:nvPr>
            <p:ph type="body" sz="quarter" idx="15"/>
          </p:nvPr>
        </p:nvSpPr>
        <p:spPr>
          <a:xfrm>
            <a:off x="4811713" y="2138363"/>
            <a:ext cx="3968750" cy="1262062"/>
          </a:xfrm>
        </p:spPr>
        <p:txBody>
          <a:bodyPr/>
          <a:lstStyle/>
          <a:p>
            <a:pPr eaLnBrk="1" hangingPunct="1">
              <a:lnSpc>
                <a:spcPts val="3500"/>
              </a:lnSpc>
              <a:spcBef>
                <a:spcPct val="0"/>
              </a:spcBef>
              <a:defRPr/>
            </a:pPr>
            <a:r>
              <a:rPr lang="en-GB" dirty="0"/>
              <a:t>Thanks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3</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468313" y="411163"/>
            <a:ext cx="8594725" cy="635000"/>
          </a:xfrm>
        </p:spPr>
        <p:txBody>
          <a:bodyPr/>
          <a:lstStyle/>
          <a:p>
            <a:pPr>
              <a:lnSpc>
                <a:spcPts val="2800"/>
              </a:lnSpc>
              <a:defRPr/>
            </a:pPr>
            <a:r>
              <a:rPr lang="en-US" sz="2400" b="1" kern="0" dirty="0"/>
              <a:t>Findings</a:t>
            </a:r>
            <a:r>
              <a:rPr lang="en-US" kern="0" dirty="0"/>
              <a:t> </a:t>
            </a:r>
            <a:br>
              <a:rPr lang="en-US" kern="0" dirty="0"/>
            </a:br>
            <a:br>
              <a:rPr lang="en-US" kern="0" dirty="0"/>
            </a:br>
            <a:br>
              <a:rPr lang="en-GB" kern="0" dirty="0"/>
            </a:br>
            <a:endParaRPr dirty="0"/>
          </a:p>
        </p:txBody>
      </p:sp>
      <p:sp>
        <p:nvSpPr>
          <p:cNvPr id="10" name="Rectangle 3"/>
          <p:cNvSpPr txBox="1">
            <a:spLocks noChangeArrowheads="1"/>
          </p:cNvSpPr>
          <p:nvPr/>
        </p:nvSpPr>
        <p:spPr>
          <a:xfrm>
            <a:off x="215153" y="914402"/>
            <a:ext cx="8447835" cy="3757490"/>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800" kern="0" dirty="0">
              <a:solidFill>
                <a:schemeClr val="tx2"/>
              </a:solidFill>
            </a:endParaRPr>
          </a:p>
          <a:p>
            <a:pPr marL="457200" lvl="0" indent="-457200">
              <a:lnSpc>
                <a:spcPct val="107000"/>
              </a:lnSpc>
              <a:spcAft>
                <a:spcPts val="800"/>
              </a:spcAft>
              <a:buFont typeface="+mj-lt"/>
              <a:buAutoNum type="arabicPeriod"/>
              <a:tabLst>
                <a:tab pos="457200" algn="l"/>
              </a:tabLst>
            </a:pPr>
            <a:r>
              <a:rPr lang="en-GB" sz="1800" b="1" kern="0" dirty="0">
                <a:solidFill>
                  <a:schemeClr val="tx2"/>
                </a:solidFill>
              </a:rPr>
              <a:t>Task-level </a:t>
            </a:r>
          </a:p>
          <a:p>
            <a:pPr marL="457200" lvl="1" indent="0">
              <a:lnSpc>
                <a:spcPct val="107000"/>
              </a:lnSpc>
              <a:spcAft>
                <a:spcPts val="800"/>
              </a:spcAft>
              <a:buSzPts val="1000"/>
              <a:buNone/>
              <a:tabLst>
                <a:tab pos="914400" algn="l"/>
              </a:tabLst>
            </a:pPr>
            <a:r>
              <a:rPr lang="en-GB" kern="0" dirty="0">
                <a:solidFill>
                  <a:schemeClr val="tx2"/>
                </a:solidFill>
              </a:rPr>
              <a:t>Tasks with higher AI exposure see reduced labour demand, reflecting substitution away from human labour.</a:t>
            </a:r>
          </a:p>
          <a:p>
            <a:pPr marL="457200" indent="-457200">
              <a:lnSpc>
                <a:spcPct val="107000"/>
              </a:lnSpc>
              <a:spcAft>
                <a:spcPts val="800"/>
              </a:spcAft>
              <a:buFont typeface="+mj-lt"/>
              <a:buAutoNum type="arabicPeriod"/>
              <a:tabLst>
                <a:tab pos="457200" algn="l"/>
              </a:tabLst>
            </a:pPr>
            <a:r>
              <a:rPr lang="en-GB" sz="1800" b="1" kern="0" dirty="0">
                <a:solidFill>
                  <a:schemeClr val="tx2"/>
                </a:solidFill>
              </a:rPr>
              <a:t>Occupation level </a:t>
            </a:r>
            <a:endParaRPr lang="en-GB" sz="1800" kern="0" dirty="0">
              <a:solidFill>
                <a:schemeClr val="tx2"/>
              </a:solidFill>
            </a:endParaRPr>
          </a:p>
          <a:p>
            <a:pPr marL="457200" lvl="1" indent="0">
              <a:lnSpc>
                <a:spcPct val="107000"/>
              </a:lnSpc>
              <a:spcAft>
                <a:spcPts val="800"/>
              </a:spcAft>
              <a:buSzPts val="1000"/>
              <a:buNone/>
              <a:tabLst>
                <a:tab pos="914400" algn="l"/>
              </a:tabLst>
            </a:pPr>
            <a:r>
              <a:rPr lang="en-GB" kern="0" dirty="0">
                <a:solidFill>
                  <a:schemeClr val="tx2"/>
                </a:solidFill>
              </a:rPr>
              <a:t>Mean exposure of an occupation’s tasks → depresses labour demand.</a:t>
            </a:r>
          </a:p>
          <a:p>
            <a:pPr marL="457200" lvl="1" indent="0">
              <a:lnSpc>
                <a:spcPct val="107000"/>
              </a:lnSpc>
              <a:spcAft>
                <a:spcPts val="800"/>
              </a:spcAft>
              <a:buSzPts val="1000"/>
              <a:buNone/>
              <a:tabLst>
                <a:tab pos="914400" algn="l"/>
              </a:tabLst>
            </a:pPr>
            <a:r>
              <a:rPr lang="en-GB" kern="0" dirty="0">
                <a:solidFill>
                  <a:schemeClr val="tx2"/>
                </a:solidFill>
              </a:rPr>
              <a:t>Concentration of exposure in a few tasks → allows reallocation, offsetting some negative effects.</a:t>
            </a:r>
          </a:p>
          <a:p>
            <a:pPr marL="0" indent="0">
              <a:lnSpc>
                <a:spcPct val="107000"/>
              </a:lnSpc>
              <a:spcAft>
                <a:spcPts val="800"/>
              </a:spcAft>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indent="-342900">
              <a:buFont typeface="+mj-lt"/>
              <a:buAutoNum type="arabicPeriod"/>
            </a:pPr>
            <a:endParaRPr lang="en-GB" sz="1800" kern="0" dirty="0">
              <a:solidFill>
                <a:schemeClr val="tx2"/>
              </a:solidFill>
            </a:endParaRPr>
          </a:p>
          <a:p>
            <a:pPr marL="342900" indent="-342900">
              <a:buFont typeface="+mj-lt"/>
              <a:buAutoNum type="arabicPeriod"/>
            </a:pPr>
            <a:endParaRPr lang="en-GB" sz="1800" kern="0" dirty="0">
              <a:solidFill>
                <a:schemeClr val="tx2"/>
              </a:solidFill>
            </a:endParaRPr>
          </a:p>
          <a:p>
            <a:pPr marL="342900" lvl="0" indent="-342900">
              <a:lnSpc>
                <a:spcPct val="107000"/>
              </a:lnSpc>
              <a:spcAft>
                <a:spcPts val="800"/>
              </a:spcAft>
              <a:buFont typeface="+mj-lt"/>
              <a:buAutoNum type="arabicPeriod"/>
            </a:pPr>
            <a:endParaRPr lang="en-US" altLang="en-US" sz="2000" kern="0" dirty="0">
              <a:solidFill>
                <a:schemeClr val="tx2"/>
              </a:solidFill>
            </a:endParaRPr>
          </a:p>
        </p:txBody>
      </p:sp>
    </p:spTree>
    <p:extLst>
      <p:ext uri="{BB962C8B-B14F-4D97-AF65-F5344CB8AC3E}">
        <p14:creationId xmlns:p14="http://schemas.microsoft.com/office/powerpoint/2010/main" val="298494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4</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468313" y="411163"/>
            <a:ext cx="8594725" cy="635000"/>
          </a:xfrm>
        </p:spPr>
        <p:txBody>
          <a:bodyPr/>
          <a:lstStyle/>
          <a:p>
            <a:pPr>
              <a:lnSpc>
                <a:spcPts val="2800"/>
              </a:lnSpc>
              <a:defRPr/>
            </a:pPr>
            <a:r>
              <a:rPr lang="en-US" sz="2400" b="1" kern="0" dirty="0"/>
              <a:t>Findings cont.</a:t>
            </a:r>
            <a:r>
              <a:rPr lang="en-US" b="1" kern="0" dirty="0"/>
              <a:t> </a:t>
            </a:r>
            <a:br>
              <a:rPr lang="en-US" kern="0" dirty="0"/>
            </a:br>
            <a:br>
              <a:rPr lang="en-US" kern="0" dirty="0"/>
            </a:br>
            <a:br>
              <a:rPr lang="en-GB" kern="0" dirty="0"/>
            </a:br>
            <a:endParaRPr dirty="0"/>
          </a:p>
        </p:txBody>
      </p:sp>
      <p:sp>
        <p:nvSpPr>
          <p:cNvPr id="10" name="Rectangle 3"/>
          <p:cNvSpPr txBox="1">
            <a:spLocks noChangeArrowheads="1"/>
          </p:cNvSpPr>
          <p:nvPr/>
        </p:nvSpPr>
        <p:spPr>
          <a:xfrm>
            <a:off x="215153" y="914402"/>
            <a:ext cx="8447835" cy="3757490"/>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a:buNone/>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0" indent="-457200">
              <a:lnSpc>
                <a:spcPct val="107000"/>
              </a:lnSpc>
              <a:spcAft>
                <a:spcPts val="800"/>
              </a:spcAft>
              <a:buFont typeface="+mj-lt"/>
              <a:buAutoNum type="arabicPeriod" startAt="3"/>
              <a:tabLst>
                <a:tab pos="457200" algn="l"/>
              </a:tabLst>
            </a:pPr>
            <a:r>
              <a:rPr lang="en-GB" sz="1800" b="1" kern="0" dirty="0">
                <a:solidFill>
                  <a:schemeClr val="tx2"/>
                </a:solidFill>
              </a:rPr>
              <a:t>Firm-level</a:t>
            </a:r>
          </a:p>
          <a:p>
            <a:pPr marL="457200" lvl="1" indent="0">
              <a:lnSpc>
                <a:spcPct val="107000"/>
              </a:lnSpc>
              <a:spcAft>
                <a:spcPts val="800"/>
              </a:spcAft>
              <a:buSzPts val="1000"/>
              <a:buNone/>
              <a:tabLst>
                <a:tab pos="914400" algn="l"/>
              </a:tabLst>
            </a:pPr>
            <a:r>
              <a:rPr lang="en-GB" kern="0" dirty="0">
                <a:solidFill>
                  <a:schemeClr val="tx2"/>
                </a:solidFill>
              </a:rPr>
              <a:t>At adopting firms, productivity gains from AI can increase overall labour demand, counterbalancing substitution losses.</a:t>
            </a:r>
          </a:p>
          <a:p>
            <a:pPr marL="457200" lvl="0" indent="-457200">
              <a:lnSpc>
                <a:spcPct val="107000"/>
              </a:lnSpc>
              <a:spcAft>
                <a:spcPts val="800"/>
              </a:spcAft>
              <a:buFont typeface="+mj-lt"/>
              <a:buAutoNum type="arabicPeriod" startAt="3"/>
              <a:tabLst>
                <a:tab pos="457200" algn="l"/>
              </a:tabLst>
            </a:pPr>
            <a:r>
              <a:rPr lang="en-GB" sz="1800" b="1" kern="0" dirty="0">
                <a:solidFill>
                  <a:schemeClr val="tx2"/>
                </a:solidFill>
              </a:rPr>
              <a:t>Aggregate labour market effects</a:t>
            </a:r>
            <a:r>
              <a:rPr lang="en-GB" sz="1800" kern="0" dirty="0">
                <a:solidFill>
                  <a:schemeClr val="tx2"/>
                </a:solidFill>
              </a:rPr>
              <a:t>:</a:t>
            </a:r>
          </a:p>
          <a:p>
            <a:pPr marL="457200" lvl="1" indent="0">
              <a:lnSpc>
                <a:spcPct val="107000"/>
              </a:lnSpc>
              <a:spcAft>
                <a:spcPts val="800"/>
              </a:spcAft>
              <a:buSzPts val="1000"/>
              <a:buNone/>
              <a:tabLst>
                <a:tab pos="914400" algn="l"/>
              </a:tabLst>
            </a:pPr>
            <a:r>
              <a:rPr lang="en-GB" kern="0" dirty="0">
                <a:solidFill>
                  <a:schemeClr val="tx2"/>
                </a:solidFill>
              </a:rPr>
              <a:t>Despite strong substitution at the task level, the overall employment impact is modest.</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kern="0" dirty="0">
              <a:solidFill>
                <a:schemeClr val="tx2"/>
              </a:solidFill>
            </a:endParaRPr>
          </a:p>
          <a:p>
            <a:endParaRPr lang="en-GB" sz="1800" kern="0" dirty="0">
              <a:solidFill>
                <a:schemeClr val="tx2"/>
              </a:solidFill>
            </a:endParaRPr>
          </a:p>
          <a:p>
            <a:pPr marL="342900" lvl="0" indent="-342900">
              <a:lnSpc>
                <a:spcPct val="107000"/>
              </a:lnSpc>
              <a:spcAft>
                <a:spcPts val="800"/>
              </a:spcAft>
              <a:buFont typeface="+mj-lt"/>
              <a:buAutoNum type="arabicPeriod"/>
            </a:pPr>
            <a:endParaRPr lang="en-US" altLang="en-US" sz="2000" kern="0" dirty="0">
              <a:solidFill>
                <a:schemeClr val="tx2"/>
              </a:solidFill>
            </a:endParaRPr>
          </a:p>
        </p:txBody>
      </p:sp>
    </p:spTree>
    <p:extLst>
      <p:ext uri="{BB962C8B-B14F-4D97-AF65-F5344CB8AC3E}">
        <p14:creationId xmlns:p14="http://schemas.microsoft.com/office/powerpoint/2010/main" val="255138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2111-044C-9904-7C7D-90EBBB0F3A8B}"/>
              </a:ext>
            </a:extLst>
          </p:cNvPr>
          <p:cNvSpPr>
            <a:spLocks noGrp="1"/>
          </p:cNvSpPr>
          <p:nvPr>
            <p:ph type="title"/>
          </p:nvPr>
        </p:nvSpPr>
        <p:spPr>
          <a:xfrm>
            <a:off x="444790" y="321486"/>
            <a:ext cx="8404225" cy="633413"/>
          </a:xfrm>
        </p:spPr>
        <p:txBody>
          <a:bodyPr/>
          <a:lstStyle/>
          <a:p>
            <a:r>
              <a:rPr lang="en-US" sz="2400" b="1" dirty="0"/>
              <a:t>Task exposure literature </a:t>
            </a:r>
            <a:endParaRPr lang="en-GB" sz="2400" b="1" dirty="0"/>
          </a:p>
        </p:txBody>
      </p:sp>
      <p:sp>
        <p:nvSpPr>
          <p:cNvPr id="3" name="Slide Number Placeholder 2">
            <a:extLst>
              <a:ext uri="{FF2B5EF4-FFF2-40B4-BE49-F238E27FC236}">
                <a16:creationId xmlns:a16="http://schemas.microsoft.com/office/drawing/2014/main" id="{452D9346-E5C1-8F82-265C-C3CD62432A61}"/>
              </a:ext>
            </a:extLst>
          </p:cNvPr>
          <p:cNvSpPr>
            <a:spLocks noGrp="1"/>
          </p:cNvSpPr>
          <p:nvPr>
            <p:ph type="sldNum" sz="quarter" idx="10"/>
          </p:nvPr>
        </p:nvSpPr>
        <p:spPr/>
        <p:txBody>
          <a:bodyPr/>
          <a:lstStyle/>
          <a:p>
            <a:pPr>
              <a:defRPr/>
            </a:pPr>
            <a:fld id="{72AD2B4C-24FD-485E-ADAD-B1E3DC73B16B}" type="slidenum">
              <a:rPr lang="en-GB" smtClean="0"/>
              <a:pPr>
                <a:defRPr/>
              </a:pPr>
              <a:t>5</a:t>
            </a:fld>
            <a:endParaRPr lang="en-GB" dirty="0"/>
          </a:p>
        </p:txBody>
      </p:sp>
      <p:sp>
        <p:nvSpPr>
          <p:cNvPr id="4" name="Rectangle 2">
            <a:extLst>
              <a:ext uri="{FF2B5EF4-FFF2-40B4-BE49-F238E27FC236}">
                <a16:creationId xmlns:a16="http://schemas.microsoft.com/office/drawing/2014/main" id="{B0423B61-34F1-05E6-7734-534C887DC4D2}"/>
              </a:ext>
            </a:extLst>
          </p:cNvPr>
          <p:cNvSpPr txBox="1">
            <a:spLocks noChangeArrowheads="1"/>
          </p:cNvSpPr>
          <p:nvPr/>
        </p:nvSpPr>
        <p:spPr bwMode="auto">
          <a:xfrm>
            <a:off x="232073" y="954899"/>
            <a:ext cx="2641755" cy="390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2400" b="1" kern="100" dirty="0">
                <a:latin typeface="Aptos" panose="020B0004020202020204" pitchFamily="34" charset="0"/>
                <a:ea typeface="Aptos" panose="020B0004020202020204" pitchFamily="34" charset="0"/>
                <a:cs typeface="Times New Roman" panose="02020603050405020304" pitchFamily="18" charset="0"/>
              </a:rPr>
              <a:t>     AI-applications </a:t>
            </a:r>
          </a:p>
          <a:p>
            <a:pPr marL="342900" indent="-342900">
              <a:lnSpc>
                <a:spcPct val="107000"/>
              </a:lnSpc>
              <a:spcAft>
                <a:spcPts val="800"/>
              </a:spcAft>
              <a:buFont typeface="Arial" panose="020B0604020202020204" pitchFamily="34" charset="0"/>
              <a:buChar char="•"/>
            </a:pPr>
            <a:r>
              <a:rPr lang="en-GB" sz="1600" b="1" kern="100" dirty="0">
                <a:latin typeface="Aptos" panose="020B0004020202020204" pitchFamily="34" charset="0"/>
                <a:ea typeface="Aptos" panose="020B0004020202020204" pitchFamily="34" charset="0"/>
                <a:cs typeface="Times New Roman" panose="02020603050405020304" pitchFamily="18" charset="0"/>
              </a:rPr>
              <a:t>Patents descriptions: </a:t>
            </a:r>
            <a:r>
              <a:rPr lang="en-GB" sz="1600" i="1" kern="100" dirty="0">
                <a:latin typeface="Aptos" panose="020B0004020202020204" pitchFamily="34" charset="0"/>
                <a:ea typeface="Aptos" panose="020B0004020202020204" pitchFamily="34" charset="0"/>
                <a:cs typeface="Times New Roman" panose="02020603050405020304" pitchFamily="18" charset="0"/>
              </a:rPr>
              <a:t>Webb (‘20)</a:t>
            </a:r>
            <a:r>
              <a:rPr lang="en-GB" sz="1600" kern="100" dirty="0">
                <a:latin typeface="Aptos" panose="020B0004020202020204" pitchFamily="34" charset="0"/>
                <a:ea typeface="Aptos" panose="020B0004020202020204" pitchFamily="34" charset="0"/>
                <a:cs typeface="Times New Roman" panose="02020603050405020304" pitchFamily="18" charset="0"/>
              </a:rPr>
              <a:t>, </a:t>
            </a:r>
            <a:r>
              <a:rPr lang="en-GB" sz="1600" kern="100" dirty="0" err="1">
                <a:latin typeface="Aptos" panose="020B0004020202020204" pitchFamily="34" charset="0"/>
                <a:ea typeface="Aptos" panose="020B0004020202020204" pitchFamily="34" charset="0"/>
                <a:cs typeface="Times New Roman" panose="02020603050405020304" pitchFamily="18" charset="0"/>
              </a:rPr>
              <a:t>Hotte</a:t>
            </a:r>
            <a:r>
              <a:rPr lang="en-GB" sz="1600" kern="100" dirty="0">
                <a:latin typeface="Aptos" panose="020B0004020202020204" pitchFamily="34" charset="0"/>
                <a:ea typeface="Aptos" panose="020B0004020202020204" pitchFamily="34" charset="0"/>
                <a:cs typeface="Times New Roman" panose="02020603050405020304" pitchFamily="18" charset="0"/>
              </a:rPr>
              <a:t> et al (‘24)</a:t>
            </a:r>
          </a:p>
          <a:p>
            <a:pPr marL="285750" indent="-285750">
              <a:lnSpc>
                <a:spcPct val="107000"/>
              </a:lnSpc>
              <a:spcAft>
                <a:spcPts val="800"/>
              </a:spcAft>
              <a:buFont typeface="Arial" panose="020B0604020202020204" pitchFamily="34" charset="0"/>
              <a:buChar char="•"/>
            </a:pPr>
            <a:r>
              <a:rPr lang="en-GB" altLang="en-US" sz="1600" b="1" kern="100" dirty="0">
                <a:latin typeface="Aptos" panose="020B0004020202020204" pitchFamily="34" charset="0"/>
                <a:ea typeface="Aptos" panose="020B0004020202020204" pitchFamily="34" charset="0"/>
                <a:cs typeface="Times New Roman" panose="02020603050405020304" pitchFamily="18" charset="0"/>
              </a:rPr>
              <a:t>Advances AI applications (EFF)</a:t>
            </a:r>
            <a:r>
              <a:rPr lang="en-GB" sz="1600" kern="100" dirty="0">
                <a:latin typeface="Aptos" panose="020B0004020202020204" pitchFamily="34" charset="0"/>
                <a:ea typeface="Aptos" panose="020B0004020202020204" pitchFamily="34" charset="0"/>
                <a:cs typeface="Times New Roman" panose="02020603050405020304" pitchFamily="18" charset="0"/>
              </a:rPr>
              <a:t>: </a:t>
            </a:r>
            <a:r>
              <a:rPr lang="en-GB" sz="1600" kern="100" dirty="0" err="1">
                <a:latin typeface="Aptos" panose="020B0004020202020204" pitchFamily="34" charset="0"/>
                <a:ea typeface="Aptos" panose="020B0004020202020204" pitchFamily="34" charset="0"/>
                <a:cs typeface="Times New Roman" panose="02020603050405020304" pitchFamily="18" charset="0"/>
              </a:rPr>
              <a:t>Felten</a:t>
            </a:r>
            <a:r>
              <a:rPr lang="en-GB" sz="1600" kern="100" dirty="0">
                <a:latin typeface="Aptos" panose="020B0004020202020204" pitchFamily="34" charset="0"/>
                <a:ea typeface="Aptos" panose="020B0004020202020204" pitchFamily="34" charset="0"/>
                <a:cs typeface="Times New Roman" panose="02020603050405020304" pitchFamily="18" charset="0"/>
              </a:rPr>
              <a:t> et al(’20) </a:t>
            </a:r>
          </a:p>
          <a:p>
            <a:pPr>
              <a:lnSpc>
                <a:spcPct val="107000"/>
              </a:lnSpc>
              <a:spcAft>
                <a:spcPts val="800"/>
              </a:spcAft>
            </a:pPr>
            <a:r>
              <a:rPr lang="en-GB" sz="1600" kern="100" dirty="0">
                <a:latin typeface="Aptos" panose="020B0004020202020204" pitchFamily="34" charset="0"/>
                <a:ea typeface="Aptos" panose="020B000402020202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GB" altLang="en-US" sz="1600" b="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Resumes from </a:t>
            </a:r>
            <a:r>
              <a:rPr lang="en-GB" altLang="en-US" sz="1600" b="1" kern="100" dirty="0" err="1">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Revelio</a:t>
            </a:r>
            <a:r>
              <a:rPr lang="en-GB" altLang="en-US" sz="1600" b="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 Labs (2014–2023 ) </a:t>
            </a:r>
            <a:r>
              <a:rPr lang="en-GB" sz="1600" kern="100" dirty="0" err="1">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Hampole</a:t>
            </a:r>
            <a:r>
              <a:rPr lang="en-GB" sz="1600"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 et al (‘25)</a:t>
            </a:r>
            <a:endParaRPr lang="en-GB" altLang="en-US" sz="1600"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GB" sz="1600" b="1" kern="100" dirty="0">
              <a:solidFill>
                <a:srgbClr val="C00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id="{7E3B949E-AA3D-8A63-DC31-55700E9FDD73}"/>
              </a:ext>
            </a:extLst>
          </p:cNvPr>
          <p:cNvSpPr txBox="1">
            <a:spLocks noChangeArrowheads="1"/>
          </p:cNvSpPr>
          <p:nvPr/>
        </p:nvSpPr>
        <p:spPr bwMode="auto">
          <a:xfrm>
            <a:off x="3021874" y="1645920"/>
            <a:ext cx="2052254" cy="327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1600" i="1" kern="100" dirty="0">
                <a:latin typeface="Aptos" panose="020B0004020202020204" pitchFamily="34" charset="0"/>
                <a:ea typeface="Aptos" panose="020B0004020202020204" pitchFamily="34" charset="0"/>
                <a:cs typeface="Times New Roman" panose="02020603050405020304" pitchFamily="18" charset="0"/>
              </a:rPr>
              <a:t> -&gt; </a:t>
            </a:r>
            <a:r>
              <a:rPr lang="en-GB" sz="1600" kern="100" dirty="0">
                <a:latin typeface="Aptos" panose="020B0004020202020204" pitchFamily="34" charset="0"/>
                <a:ea typeface="Aptos" panose="020B0004020202020204" pitchFamily="34" charset="0"/>
                <a:cs typeface="Times New Roman" panose="02020603050405020304" pitchFamily="18" charset="0"/>
              </a:rPr>
              <a:t>Textual analysis</a:t>
            </a:r>
          </a:p>
          <a:p>
            <a:pPr>
              <a:lnSpc>
                <a:spcPct val="107000"/>
              </a:lnSpc>
              <a:spcAft>
                <a:spcPts val="800"/>
              </a:spcAft>
            </a:pPr>
            <a:endParaRPr lang="en-GB" sz="1600" i="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600" i="1" kern="1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-&gt; Subjective  (</a:t>
            </a:r>
            <a:r>
              <a:rPr lang="en-GB" sz="1600" i="1" kern="100" dirty="0" err="1">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mTurk</a:t>
            </a:r>
            <a:r>
              <a:rPr lang="en-GB" sz="1600" i="1" kern="100" dirty="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survey) </a:t>
            </a:r>
          </a:p>
          <a:p>
            <a:pPr>
              <a:lnSpc>
                <a:spcPct val="107000"/>
              </a:lnSpc>
              <a:spcAft>
                <a:spcPts val="800"/>
              </a:spcAft>
            </a:pPr>
            <a:endParaRPr lang="en-GB" sz="1600" b="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600" i="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-&gt; </a:t>
            </a:r>
            <a:r>
              <a:rPr lang="en-GB" sz="1600" b="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NLP</a:t>
            </a:r>
            <a:endParaRPr lang="en-GB" sz="1600" b="1" i="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600" b="1" kern="100" dirty="0">
              <a:solidFill>
                <a:srgbClr val="C00000"/>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600" i="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600" i="1" kern="100" dirty="0">
                <a:latin typeface="Aptos" panose="020B0004020202020204" pitchFamily="34" charset="0"/>
                <a:ea typeface="Aptos" panose="020B0004020202020204" pitchFamily="34" charset="0"/>
                <a:cs typeface="Times New Roman" panose="02020603050405020304" pitchFamily="18" charset="0"/>
              </a:rPr>
              <a:t> </a:t>
            </a:r>
          </a:p>
        </p:txBody>
      </p:sp>
      <p:sp>
        <p:nvSpPr>
          <p:cNvPr id="16" name="Rectangle 2">
            <a:extLst>
              <a:ext uri="{FF2B5EF4-FFF2-40B4-BE49-F238E27FC236}">
                <a16:creationId xmlns:a16="http://schemas.microsoft.com/office/drawing/2014/main" id="{BDA5FC1F-00F6-A781-458B-976E609C81BA}"/>
              </a:ext>
            </a:extLst>
          </p:cNvPr>
          <p:cNvSpPr txBox="1">
            <a:spLocks noChangeArrowheads="1"/>
          </p:cNvSpPr>
          <p:nvPr/>
        </p:nvSpPr>
        <p:spPr bwMode="auto">
          <a:xfrm>
            <a:off x="5074128" y="1387716"/>
            <a:ext cx="2471730" cy="36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1600" b="1" kern="100" dirty="0">
                <a:latin typeface="Aptos" panose="020B0004020202020204" pitchFamily="34" charset="0"/>
                <a:ea typeface="Aptos" panose="020B0004020202020204" pitchFamily="34" charset="0"/>
                <a:cs typeface="Times New Roman" panose="02020603050405020304" pitchFamily="18" charset="0"/>
              </a:rPr>
              <a:t>(</a:t>
            </a:r>
            <a:r>
              <a:rPr lang="en-GB" sz="1600" b="1" kern="100" dirty="0" err="1">
                <a:solidFill>
                  <a:schemeClr val="accent1"/>
                </a:solidFill>
                <a:latin typeface="Aptos" panose="020B0004020202020204" pitchFamily="34" charset="0"/>
                <a:ea typeface="Aptos" panose="020B0004020202020204" pitchFamily="34" charset="0"/>
                <a:cs typeface="Times New Roman" panose="02020603050405020304" pitchFamily="18" charset="0"/>
              </a:rPr>
              <a:t>ONet</a:t>
            </a:r>
            <a:r>
              <a:rPr lang="en-GB" sz="1600" b="1" kern="100" dirty="0">
                <a:latin typeface="Aptos" panose="020B0004020202020204" pitchFamily="34" charset="0"/>
                <a:ea typeface="Aptos" panose="020B0004020202020204" pitchFamily="34" charset="0"/>
                <a:cs typeface="Times New Roman" panose="02020603050405020304" pitchFamily="18" charset="0"/>
              </a:rPr>
              <a:t>, ESCO) </a:t>
            </a:r>
          </a:p>
        </p:txBody>
      </p:sp>
      <p:sp>
        <p:nvSpPr>
          <p:cNvPr id="21" name="Rectangle 2">
            <a:extLst>
              <a:ext uri="{FF2B5EF4-FFF2-40B4-BE49-F238E27FC236}">
                <a16:creationId xmlns:a16="http://schemas.microsoft.com/office/drawing/2014/main" id="{41F5DB71-335C-F8E7-8403-317D1BC7CA58}"/>
              </a:ext>
            </a:extLst>
          </p:cNvPr>
          <p:cNvSpPr txBox="1">
            <a:spLocks noChangeArrowheads="1"/>
          </p:cNvSpPr>
          <p:nvPr/>
        </p:nvSpPr>
        <p:spPr bwMode="auto">
          <a:xfrm>
            <a:off x="5074128" y="988774"/>
            <a:ext cx="2906713" cy="49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2400" b="1" kern="100" dirty="0">
                <a:latin typeface="Aptos" panose="020B0004020202020204" pitchFamily="34" charset="0"/>
                <a:ea typeface="Aptos" panose="020B0004020202020204" pitchFamily="34" charset="0"/>
                <a:cs typeface="Times New Roman" panose="02020603050405020304" pitchFamily="18" charset="0"/>
              </a:rPr>
              <a:t>Tasks description </a:t>
            </a:r>
            <a:r>
              <a:rPr lang="en-GB" sz="1600" b="1" kern="100" dirty="0">
                <a:latin typeface="Aptos" panose="020B0004020202020204" pitchFamily="34" charset="0"/>
                <a:ea typeface="Aptos" panose="020B0004020202020204" pitchFamily="34" charset="0"/>
                <a:cs typeface="Times New Roman" panose="02020603050405020304" pitchFamily="18" charset="0"/>
              </a:rPr>
              <a:t> </a:t>
            </a:r>
          </a:p>
        </p:txBody>
      </p:sp>
      <p:sp>
        <p:nvSpPr>
          <p:cNvPr id="5" name="Rectangle 2">
            <a:extLst>
              <a:ext uri="{FF2B5EF4-FFF2-40B4-BE49-F238E27FC236}">
                <a16:creationId xmlns:a16="http://schemas.microsoft.com/office/drawing/2014/main" id="{EF55B5D0-FC1B-C712-9993-1BA9D07D4F0F}"/>
              </a:ext>
            </a:extLst>
          </p:cNvPr>
          <p:cNvSpPr txBox="1">
            <a:spLocks noChangeArrowheads="1"/>
          </p:cNvSpPr>
          <p:nvPr/>
        </p:nvSpPr>
        <p:spPr bwMode="auto">
          <a:xfrm>
            <a:off x="5217101" y="3078929"/>
            <a:ext cx="2906713" cy="49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2400" b="1" kern="100" dirty="0">
                <a:latin typeface="Aptos" panose="020B0004020202020204" pitchFamily="34" charset="0"/>
                <a:ea typeface="Aptos" panose="020B0004020202020204" pitchFamily="34" charset="0"/>
                <a:cs typeface="Times New Roman" panose="02020603050405020304" pitchFamily="18" charset="0"/>
              </a:rPr>
              <a:t>AI Task exposure  </a:t>
            </a:r>
            <a:r>
              <a:rPr lang="en-GB" sz="1600" b="1" kern="100" dirty="0">
                <a:latin typeface="Aptos" panose="020B0004020202020204" pitchFamily="34" charset="0"/>
                <a:ea typeface="Aptos" panose="020B0004020202020204" pitchFamily="34" charset="0"/>
                <a:cs typeface="Times New Roman" panose="02020603050405020304" pitchFamily="18" charset="0"/>
              </a:rPr>
              <a:t> </a:t>
            </a:r>
          </a:p>
        </p:txBody>
      </p:sp>
      <p:sp>
        <p:nvSpPr>
          <p:cNvPr id="7" name="Oval 6">
            <a:extLst>
              <a:ext uri="{FF2B5EF4-FFF2-40B4-BE49-F238E27FC236}">
                <a16:creationId xmlns:a16="http://schemas.microsoft.com/office/drawing/2014/main" id="{4BFEB814-11FD-7D1C-889E-59AED865E8D8}"/>
              </a:ext>
            </a:extLst>
          </p:cNvPr>
          <p:cNvSpPr/>
          <p:nvPr/>
        </p:nvSpPr>
        <p:spPr bwMode="auto">
          <a:xfrm>
            <a:off x="4854804" y="2771480"/>
            <a:ext cx="3269010" cy="1131217"/>
          </a:xfrm>
          <a:prstGeom prst="ellipse">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6" name="Arrow: Right 5">
            <a:extLst>
              <a:ext uri="{FF2B5EF4-FFF2-40B4-BE49-F238E27FC236}">
                <a16:creationId xmlns:a16="http://schemas.microsoft.com/office/drawing/2014/main" id="{31916D0E-1B24-C367-CD00-D667925D7E0A}"/>
              </a:ext>
            </a:extLst>
          </p:cNvPr>
          <p:cNvSpPr/>
          <p:nvPr/>
        </p:nvSpPr>
        <p:spPr>
          <a:xfrm rot="5400000">
            <a:off x="5967187" y="2025525"/>
            <a:ext cx="870649" cy="392918"/>
          </a:xfrm>
          <a:prstGeom prst="rightArrow">
            <a:avLst/>
          </a:prstGeom>
          <a:solidFill>
            <a:schemeClr val="tx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solidFill>
                <a:schemeClr val="tx2"/>
              </a:solidFill>
            </a:endParaRPr>
          </a:p>
        </p:txBody>
      </p:sp>
    </p:spTree>
    <p:extLst>
      <p:ext uri="{BB962C8B-B14F-4D97-AF65-F5344CB8AC3E}">
        <p14:creationId xmlns:p14="http://schemas.microsoft.com/office/powerpoint/2010/main" val="221594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2111-044C-9904-7C7D-90EBBB0F3A8B}"/>
              </a:ext>
            </a:extLst>
          </p:cNvPr>
          <p:cNvSpPr>
            <a:spLocks noGrp="1"/>
          </p:cNvSpPr>
          <p:nvPr>
            <p:ph type="title"/>
          </p:nvPr>
        </p:nvSpPr>
        <p:spPr>
          <a:xfrm>
            <a:off x="369887" y="274553"/>
            <a:ext cx="8404225" cy="633413"/>
          </a:xfrm>
        </p:spPr>
        <p:txBody>
          <a:bodyPr/>
          <a:lstStyle/>
          <a:p>
            <a:r>
              <a:rPr lang="en-US" sz="2400" b="1" dirty="0"/>
              <a:t>Task exposure literature </a:t>
            </a:r>
            <a:r>
              <a:rPr lang="en-US" sz="2400" dirty="0"/>
              <a:t>(</a:t>
            </a:r>
            <a:r>
              <a:rPr lang="en-US" sz="2400" dirty="0" err="1"/>
              <a:t>Hampole</a:t>
            </a:r>
            <a:r>
              <a:rPr lang="en-US" sz="2400" dirty="0"/>
              <a:t> et al, 2025) </a:t>
            </a:r>
            <a:endParaRPr lang="en-GB" sz="2400" dirty="0"/>
          </a:p>
        </p:txBody>
      </p:sp>
      <p:sp>
        <p:nvSpPr>
          <p:cNvPr id="3" name="Slide Number Placeholder 2">
            <a:extLst>
              <a:ext uri="{FF2B5EF4-FFF2-40B4-BE49-F238E27FC236}">
                <a16:creationId xmlns:a16="http://schemas.microsoft.com/office/drawing/2014/main" id="{452D9346-E5C1-8F82-265C-C3CD62432A61}"/>
              </a:ext>
            </a:extLst>
          </p:cNvPr>
          <p:cNvSpPr>
            <a:spLocks noGrp="1"/>
          </p:cNvSpPr>
          <p:nvPr>
            <p:ph type="sldNum" sz="quarter" idx="10"/>
          </p:nvPr>
        </p:nvSpPr>
        <p:spPr/>
        <p:txBody>
          <a:bodyPr/>
          <a:lstStyle/>
          <a:p>
            <a:pPr>
              <a:defRPr/>
            </a:pPr>
            <a:fld id="{72AD2B4C-24FD-485E-ADAD-B1E3DC73B16B}" type="slidenum">
              <a:rPr lang="en-GB" smtClean="0"/>
              <a:pPr>
                <a:defRPr/>
              </a:pPr>
              <a:t>6</a:t>
            </a:fld>
            <a:endParaRPr lang="en-GB" dirty="0"/>
          </a:p>
        </p:txBody>
      </p:sp>
      <p:sp>
        <p:nvSpPr>
          <p:cNvPr id="5" name="Rectangle 2">
            <a:extLst>
              <a:ext uri="{FF2B5EF4-FFF2-40B4-BE49-F238E27FC236}">
                <a16:creationId xmlns:a16="http://schemas.microsoft.com/office/drawing/2014/main" id="{C9C912A6-798A-CAD9-F888-DCEA8B9503B9}"/>
              </a:ext>
            </a:extLst>
          </p:cNvPr>
          <p:cNvSpPr txBox="1">
            <a:spLocks noChangeArrowheads="1"/>
          </p:cNvSpPr>
          <p:nvPr/>
        </p:nvSpPr>
        <p:spPr bwMode="auto">
          <a:xfrm>
            <a:off x="7332619" y="2180715"/>
            <a:ext cx="1600108" cy="48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gn="ctr">
              <a:lnSpc>
                <a:spcPct val="107000"/>
              </a:lnSpc>
              <a:spcAft>
                <a:spcPts val="800"/>
              </a:spcAft>
            </a:pPr>
            <a:r>
              <a:rPr lang="en-GB" sz="2400" b="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Labour demand </a:t>
            </a:r>
            <a:r>
              <a:rPr lang="en-GB" sz="2400" b="1" kern="100" dirty="0">
                <a:latin typeface="Aptos" panose="020B0004020202020204" pitchFamily="34" charset="0"/>
                <a:ea typeface="Aptos" panose="020B0004020202020204" pitchFamily="34" charset="0"/>
                <a:cs typeface="Times New Roman" panose="02020603050405020304" pitchFamily="18" charset="0"/>
              </a:rPr>
              <a:t> </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2">
            <a:extLst>
              <a:ext uri="{FF2B5EF4-FFF2-40B4-BE49-F238E27FC236}">
                <a16:creationId xmlns:a16="http://schemas.microsoft.com/office/drawing/2014/main" id="{72768A9E-10BF-3D76-C40E-F3911D9A799E}"/>
              </a:ext>
            </a:extLst>
          </p:cNvPr>
          <p:cNvSpPr txBox="1">
            <a:spLocks noChangeArrowheads="1"/>
          </p:cNvSpPr>
          <p:nvPr/>
        </p:nvSpPr>
        <p:spPr bwMode="auto">
          <a:xfrm>
            <a:off x="637752" y="2420983"/>
            <a:ext cx="1693595" cy="64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altLang="en-US" sz="2400" b="1" kern="100" dirty="0">
                <a:latin typeface="Aptos" panose="020B0004020202020204" pitchFamily="34" charset="0"/>
                <a:ea typeface="Aptos" panose="020B0004020202020204" pitchFamily="34" charset="0"/>
                <a:cs typeface="Times New Roman" panose="02020603050405020304" pitchFamily="18" charset="0"/>
              </a:rPr>
              <a:t>Occupation</a:t>
            </a:r>
          </a:p>
        </p:txBody>
      </p:sp>
      <p:sp>
        <p:nvSpPr>
          <p:cNvPr id="8" name="Rectangle 2">
            <a:extLst>
              <a:ext uri="{FF2B5EF4-FFF2-40B4-BE49-F238E27FC236}">
                <a16:creationId xmlns:a16="http://schemas.microsoft.com/office/drawing/2014/main" id="{D8FFD3EF-2420-786E-B3EE-1BEADAD5EF6D}"/>
              </a:ext>
            </a:extLst>
          </p:cNvPr>
          <p:cNvSpPr txBox="1">
            <a:spLocks noChangeArrowheads="1"/>
          </p:cNvSpPr>
          <p:nvPr/>
        </p:nvSpPr>
        <p:spPr bwMode="auto">
          <a:xfrm>
            <a:off x="983806" y="3443206"/>
            <a:ext cx="1001486" cy="80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2400" b="1" kern="100" dirty="0">
                <a:latin typeface="Aptos" panose="020B0004020202020204" pitchFamily="34" charset="0"/>
                <a:ea typeface="Aptos" panose="020B0004020202020204" pitchFamily="34" charset="0"/>
                <a:cs typeface="Times New Roman" panose="02020603050405020304" pitchFamily="18" charset="0"/>
              </a:rPr>
              <a:t>Firms </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1" name="Rectangle 2">
            <a:extLst>
              <a:ext uri="{FF2B5EF4-FFF2-40B4-BE49-F238E27FC236}">
                <a16:creationId xmlns:a16="http://schemas.microsoft.com/office/drawing/2014/main" id="{41F5DB71-335C-F8E7-8403-317D1BC7CA58}"/>
              </a:ext>
            </a:extLst>
          </p:cNvPr>
          <p:cNvSpPr txBox="1">
            <a:spLocks noChangeArrowheads="1"/>
          </p:cNvSpPr>
          <p:nvPr/>
        </p:nvSpPr>
        <p:spPr bwMode="auto">
          <a:xfrm>
            <a:off x="452487" y="949942"/>
            <a:ext cx="6381228" cy="50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2400" b="1" kern="100" dirty="0">
                <a:latin typeface="Aptos" panose="020B0004020202020204" pitchFamily="34" charset="0"/>
                <a:ea typeface="Aptos" panose="020B0004020202020204" pitchFamily="34" charset="0"/>
                <a:cs typeface="Times New Roman" panose="02020603050405020304" pitchFamily="18" charset="0"/>
              </a:rPr>
              <a:t>AI Task exposure</a:t>
            </a:r>
            <a:endParaRPr lang="en-GB" sz="1600" b="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2" name="Arrow: Right 21">
            <a:extLst>
              <a:ext uri="{FF2B5EF4-FFF2-40B4-BE49-F238E27FC236}">
                <a16:creationId xmlns:a16="http://schemas.microsoft.com/office/drawing/2014/main" id="{0FDF53A4-68A7-1303-F7CE-121DF40415A0}"/>
              </a:ext>
            </a:extLst>
          </p:cNvPr>
          <p:cNvSpPr/>
          <p:nvPr/>
        </p:nvSpPr>
        <p:spPr>
          <a:xfrm>
            <a:off x="5765074" y="2011330"/>
            <a:ext cx="931817" cy="1055802"/>
          </a:xfrm>
          <a:prstGeom prst="rightArrow">
            <a:avLst/>
          </a:prstGeom>
          <a:solidFill>
            <a:schemeClr val="tx2">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6" name="Rectangle 2">
            <a:extLst>
              <a:ext uri="{FF2B5EF4-FFF2-40B4-BE49-F238E27FC236}">
                <a16:creationId xmlns:a16="http://schemas.microsoft.com/office/drawing/2014/main" id="{8D059384-10C7-D252-295D-46825B09E253}"/>
              </a:ext>
            </a:extLst>
          </p:cNvPr>
          <p:cNvSpPr txBox="1">
            <a:spLocks noChangeArrowheads="1"/>
          </p:cNvSpPr>
          <p:nvPr/>
        </p:nvSpPr>
        <p:spPr bwMode="auto">
          <a:xfrm>
            <a:off x="289558" y="1540318"/>
            <a:ext cx="2831312" cy="83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gn="ctr">
              <a:lnSpc>
                <a:spcPct val="100000"/>
              </a:lnSpc>
              <a:spcAft>
                <a:spcPts val="0"/>
              </a:spcAft>
            </a:pPr>
            <a:r>
              <a:rPr lang="en-GB" sz="1800" b="1" i="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Distribution: </a:t>
            </a:r>
          </a:p>
          <a:p>
            <a:pPr algn="ctr">
              <a:lnSpc>
                <a:spcPct val="100000"/>
              </a:lnSpc>
              <a:spcAft>
                <a:spcPts val="0"/>
              </a:spcAft>
            </a:pPr>
            <a:r>
              <a:rPr lang="en-GB" sz="1800" b="1" i="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mean and concentration </a:t>
            </a:r>
            <a:r>
              <a:rPr lang="en-GB" sz="1800" b="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  </a:t>
            </a:r>
          </a:p>
        </p:txBody>
      </p:sp>
      <p:sp>
        <p:nvSpPr>
          <p:cNvPr id="4" name="Rectangle 2">
            <a:extLst>
              <a:ext uri="{FF2B5EF4-FFF2-40B4-BE49-F238E27FC236}">
                <a16:creationId xmlns:a16="http://schemas.microsoft.com/office/drawing/2014/main" id="{49779AF6-EA0D-5E84-8160-E6304148493F}"/>
              </a:ext>
            </a:extLst>
          </p:cNvPr>
          <p:cNvSpPr txBox="1">
            <a:spLocks noChangeArrowheads="1"/>
          </p:cNvSpPr>
          <p:nvPr/>
        </p:nvSpPr>
        <p:spPr bwMode="auto">
          <a:xfrm>
            <a:off x="3120870" y="960766"/>
            <a:ext cx="3576021" cy="80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2400" b="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(actual) </a:t>
            </a:r>
            <a:endParaRPr lang="en-GB" sz="2400"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id="{054E5C3E-E1DE-86FB-440B-562817DB5030}"/>
              </a:ext>
            </a:extLst>
          </p:cNvPr>
          <p:cNvSpPr txBox="1">
            <a:spLocks noChangeArrowheads="1"/>
          </p:cNvSpPr>
          <p:nvPr/>
        </p:nvSpPr>
        <p:spPr bwMode="auto">
          <a:xfrm>
            <a:off x="5467547" y="3310224"/>
            <a:ext cx="1791092"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7000"/>
              </a:lnSpc>
              <a:spcAft>
                <a:spcPts val="800"/>
              </a:spcAft>
            </a:pPr>
            <a:r>
              <a:rPr lang="en-GB" sz="1600" i="1"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(Babina et al ‘23)</a:t>
            </a:r>
          </a:p>
        </p:txBody>
      </p:sp>
    </p:spTree>
    <p:extLst>
      <p:ext uri="{BB962C8B-B14F-4D97-AF65-F5344CB8AC3E}">
        <p14:creationId xmlns:p14="http://schemas.microsoft.com/office/powerpoint/2010/main" val="17244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2" grpId="0" animBg="1"/>
      <p:bldP spid="6"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7</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360362" y="286886"/>
            <a:ext cx="8545433" cy="431094"/>
          </a:xfrm>
        </p:spPr>
        <p:txBody>
          <a:bodyPr/>
          <a:lstStyle/>
          <a:p>
            <a:pPr>
              <a:lnSpc>
                <a:spcPts val="2800"/>
              </a:lnSpc>
              <a:defRPr/>
            </a:pPr>
            <a:r>
              <a:rPr lang="en-GB" sz="24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Rest of the discussion </a:t>
            </a:r>
            <a:br>
              <a:rPr lang="en-GB" sz="24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br>
            <a:br>
              <a:rPr lang="en-GB" kern="0" dirty="0"/>
            </a:br>
            <a:endParaRPr dirty="0"/>
          </a:p>
        </p:txBody>
      </p:sp>
      <p:sp>
        <p:nvSpPr>
          <p:cNvPr id="10" name="Rectangle 3"/>
          <p:cNvSpPr txBox="1">
            <a:spLocks noChangeArrowheads="1"/>
          </p:cNvSpPr>
          <p:nvPr/>
        </p:nvSpPr>
        <p:spPr>
          <a:xfrm>
            <a:off x="238205" y="666044"/>
            <a:ext cx="8545433" cy="406629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800" kern="0" dirty="0">
              <a:solidFill>
                <a:schemeClr val="tx2"/>
              </a:solidFill>
            </a:endParaRPr>
          </a:p>
          <a:p>
            <a:pPr marL="457200" indent="-457200">
              <a:buAutoNum type="arabicPeriod"/>
            </a:pPr>
            <a:endParaRPr lang="en-GB" sz="2000"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r>
              <a:rPr lang="en-GB" sz="18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1. Novel Measurement of AI applications</a:t>
            </a:r>
          </a:p>
          <a:p>
            <a:r>
              <a:rPr lang="en-GB"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2. NLP-based task exposure</a:t>
            </a:r>
          </a:p>
          <a:p>
            <a:r>
              <a:rPr lang="en-GB" sz="18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3. </a:t>
            </a:r>
            <a:r>
              <a:rPr lang="en-GB"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Theoretical Framework: Substitution vs. Reallocation</a:t>
            </a:r>
          </a:p>
          <a:p>
            <a:r>
              <a:rPr lang="en-GB" sz="18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4</a:t>
            </a:r>
            <a:r>
              <a:rPr lang="en-GB"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Empirical Evidence with Causal Identification</a:t>
            </a:r>
            <a:endParaRPr lang="en-GB" sz="1800" kern="0" dirty="0">
              <a:solidFill>
                <a:schemeClr val="tx2"/>
              </a:solidFill>
            </a:endParaRPr>
          </a:p>
          <a:p>
            <a:endParaRPr lang="en-GB" sz="1800" kern="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r>
              <a:rPr lang="en-GB" sz="1800" kern="0" dirty="0">
                <a:solidFill>
                  <a:schemeClr val="tx2"/>
                </a:solidFill>
                <a:latin typeface="Aptos" panose="020B0004020202020204" pitchFamily="34" charset="0"/>
                <a:ea typeface="Aptos" panose="020B0004020202020204" pitchFamily="34" charset="0"/>
                <a:cs typeface="Times New Roman" panose="02020603050405020304" pitchFamily="18" charset="0"/>
              </a:rPr>
              <a:t>Some general  suggestions </a:t>
            </a:r>
          </a:p>
          <a:p>
            <a:endParaRPr lang="en-GB" sz="1600"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b="1" kern="100"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1600" kern="0" dirty="0">
              <a:solidFill>
                <a:schemeClr val="tx2">
                  <a:lumMod val="60000"/>
                  <a:lumOff val="40000"/>
                </a:schemeClr>
              </a:solidFill>
            </a:endParaRPr>
          </a:p>
          <a:p>
            <a:endParaRPr lang="en-GB" sz="1800" kern="0" dirty="0">
              <a:solidFill>
                <a:schemeClr val="tx2"/>
              </a:solidFill>
            </a:endParaRPr>
          </a:p>
          <a:p>
            <a:endParaRPr lang="en-GB" sz="1800" kern="0" dirty="0">
              <a:solidFill>
                <a:schemeClr val="tx2"/>
              </a:solidFill>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4986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8</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360362" y="286886"/>
            <a:ext cx="8545433" cy="431094"/>
          </a:xfrm>
        </p:spPr>
        <p:txBody>
          <a:bodyPr/>
          <a:lstStyle/>
          <a:p>
            <a:pPr>
              <a:lnSpc>
                <a:spcPts val="2800"/>
              </a:lnSpc>
              <a:defRPr/>
            </a:pPr>
            <a:r>
              <a:rPr lang="en-GB" sz="24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1. Novel Measurement of AI applications </a:t>
            </a:r>
            <a:br>
              <a:rPr lang="en-GB" sz="24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br>
            <a:br>
              <a:rPr lang="en-GB" kern="0" dirty="0"/>
            </a:br>
            <a:endParaRPr dirty="0"/>
          </a:p>
        </p:txBody>
      </p:sp>
      <p:sp>
        <p:nvSpPr>
          <p:cNvPr id="10" name="Rectangle 3"/>
          <p:cNvSpPr txBox="1">
            <a:spLocks noChangeArrowheads="1"/>
          </p:cNvSpPr>
          <p:nvPr/>
        </p:nvSpPr>
        <p:spPr>
          <a:xfrm>
            <a:off x="238205" y="666044"/>
            <a:ext cx="8545433" cy="406629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800" kern="0" dirty="0">
              <a:solidFill>
                <a:schemeClr val="tx2"/>
              </a:solidFill>
            </a:endParaRPr>
          </a:p>
          <a:p>
            <a:pPr marL="457200" indent="-457200">
              <a:buAutoNum type="arabicPeriod"/>
            </a:pPr>
            <a:endParaRPr lang="en-GB" sz="2000"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r>
              <a:rPr lang="en-GB" sz="1600" kern="0" dirty="0">
                <a:solidFill>
                  <a:schemeClr val="tx2"/>
                </a:solidFill>
              </a:rPr>
              <a:t>Resumes of </a:t>
            </a:r>
            <a:r>
              <a:rPr lang="en-GB" sz="1600" b="1" kern="0" dirty="0">
                <a:solidFill>
                  <a:schemeClr val="tx2"/>
                </a:solidFill>
              </a:rPr>
              <a:t>AI developers </a:t>
            </a:r>
            <a:r>
              <a:rPr lang="en-GB" sz="1600" kern="0" dirty="0">
                <a:solidFill>
                  <a:schemeClr val="tx2"/>
                </a:solidFill>
              </a:rPr>
              <a:t>to extract what AI applications they develop for their firm. </a:t>
            </a:r>
            <a:r>
              <a:rPr lang="en-GB" sz="1600" i="1" kern="0" dirty="0">
                <a:solidFill>
                  <a:schemeClr val="tx2"/>
                </a:solidFill>
              </a:rPr>
              <a:t>Source:  </a:t>
            </a:r>
            <a:r>
              <a:rPr lang="en-GB" sz="1600" i="1" kern="0" dirty="0" err="1">
                <a:solidFill>
                  <a:schemeClr val="tx2"/>
                </a:solidFill>
              </a:rPr>
              <a:t>Revelio</a:t>
            </a:r>
            <a:r>
              <a:rPr lang="en-GB" sz="1600" i="1" kern="0" dirty="0">
                <a:solidFill>
                  <a:schemeClr val="tx2"/>
                </a:solidFill>
              </a:rPr>
              <a:t> Labs (2014–2023 </a:t>
            </a:r>
            <a:r>
              <a:rPr lang="en-GB" sz="1800" i="1" kern="0" dirty="0">
                <a:solidFill>
                  <a:schemeClr val="tx2"/>
                </a:solidFill>
              </a:rPr>
              <a:t>) </a:t>
            </a:r>
          </a:p>
          <a:p>
            <a:pPr marL="457200" lvl="1" indent="0">
              <a:lnSpc>
                <a:spcPct val="107000"/>
              </a:lnSpc>
              <a:spcAft>
                <a:spcPts val="800"/>
              </a:spcAft>
              <a:buSzPts val="1000"/>
              <a:buNone/>
              <a:tabLst>
                <a:tab pos="914400" algn="l"/>
              </a:tabLst>
            </a:pPr>
            <a:endParaRPr lang="en-GB" kern="0" dirty="0">
              <a:solidFill>
                <a:schemeClr val="tx2"/>
              </a:solidFill>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AI applications developed in the firm:   AI adoption </a:t>
            </a:r>
            <a:r>
              <a:rPr lang="en-GB" sz="1600" kern="0" dirty="0">
                <a:solidFill>
                  <a:schemeClr val="tx2"/>
                </a:solidFill>
                <a:sym typeface="Wingdings" panose="05000000000000000000" pitchFamily="2" charset="2"/>
              </a:rPr>
              <a:t> </a:t>
            </a:r>
            <a:r>
              <a:rPr lang="en-GB" sz="1600" kern="0" dirty="0">
                <a:solidFill>
                  <a:schemeClr val="tx2"/>
                </a:solidFill>
              </a:rPr>
              <a:t>actual AI Taks exposure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kern="0" dirty="0">
                <a:solidFill>
                  <a:schemeClr val="tx2"/>
                </a:solidFill>
              </a:rPr>
              <a:t>Time dimension: Tracks changes in exposure across more than a decade of AI diffusion</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kern="0" dirty="0">
              <a:solidFill>
                <a:schemeClr val="tx2"/>
              </a:solidFill>
            </a:endParaRPr>
          </a:p>
          <a:p>
            <a:endParaRPr lang="en-GB" sz="1600" kern="0" dirty="0">
              <a:solidFill>
                <a:schemeClr val="tx2">
                  <a:lumMod val="60000"/>
                  <a:lumOff val="40000"/>
                </a:schemeClr>
              </a:solidFill>
            </a:endParaRPr>
          </a:p>
          <a:p>
            <a:endParaRPr lang="en-GB" sz="1800" kern="0" dirty="0">
              <a:solidFill>
                <a:schemeClr val="tx2"/>
              </a:solidFill>
            </a:endParaRPr>
          </a:p>
          <a:p>
            <a:endParaRPr lang="en-GB" sz="1800" kern="0" dirty="0">
              <a:solidFill>
                <a:schemeClr val="tx2"/>
              </a:solidFill>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595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277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BF0490D8-F7DA-4624-B506-BDB813A03DFF}" type="slidenum">
              <a:rPr altLang="en-US" sz="900" smtClean="0">
                <a:solidFill>
                  <a:schemeClr val="bg1"/>
                </a:solidFill>
                <a:ea typeface="ヒラギノ角ゴ Pro W3"/>
                <a:cs typeface="ヒラギノ角ゴ Pro W3"/>
              </a:rPr>
              <a:pPr eaLnBrk="1" hangingPunct="1">
                <a:lnSpc>
                  <a:spcPct val="100000"/>
                </a:lnSpc>
                <a:spcBef>
                  <a:spcPct val="0"/>
                </a:spcBef>
                <a:buClrTx/>
              </a:pPr>
              <a:t>9</a:t>
            </a:fld>
            <a:endParaRPr altLang="en-US" sz="900">
              <a:solidFill>
                <a:schemeClr val="bg1"/>
              </a:solidFill>
              <a:ea typeface="ヒラギノ角ゴ Pro W3"/>
              <a:cs typeface="ヒラギノ角ゴ Pro W3"/>
            </a:endParaRPr>
          </a:p>
        </p:txBody>
      </p:sp>
      <p:sp>
        <p:nvSpPr>
          <p:cNvPr id="33796" name="Rectangle 2"/>
          <p:cNvSpPr>
            <a:spLocks noGrp="1" noChangeArrowheads="1"/>
          </p:cNvSpPr>
          <p:nvPr>
            <p:ph type="title"/>
          </p:nvPr>
        </p:nvSpPr>
        <p:spPr>
          <a:xfrm>
            <a:off x="360362" y="286886"/>
            <a:ext cx="8545433" cy="431094"/>
          </a:xfrm>
        </p:spPr>
        <p:txBody>
          <a:bodyPr/>
          <a:lstStyle/>
          <a:p>
            <a:pPr>
              <a:lnSpc>
                <a:spcPts val="2800"/>
              </a:lnSpc>
              <a:defRPr/>
            </a:pPr>
            <a:r>
              <a:rPr lang="en-GB" sz="24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1. Novel Measurement of AI applications</a:t>
            </a:r>
            <a:br>
              <a:rPr lang="en-GB" sz="2800" b="1" kern="0" dirty="0">
                <a:solidFill>
                  <a:schemeClr val="tx2"/>
                </a:solidFill>
              </a:rPr>
            </a:br>
            <a:br>
              <a:rPr lang="en-GB" kern="0" dirty="0"/>
            </a:br>
            <a:endParaRPr dirty="0"/>
          </a:p>
        </p:txBody>
      </p:sp>
      <p:sp>
        <p:nvSpPr>
          <p:cNvPr id="10" name="Rectangle 3"/>
          <p:cNvSpPr txBox="1">
            <a:spLocks noChangeArrowheads="1"/>
          </p:cNvSpPr>
          <p:nvPr/>
        </p:nvSpPr>
        <p:spPr>
          <a:xfrm>
            <a:off x="238205" y="666044"/>
            <a:ext cx="8545433" cy="4066291"/>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endParaRPr lang="en-GB" sz="1800" kern="0" dirty="0">
              <a:solidFill>
                <a:schemeClr val="tx2"/>
              </a:solidFill>
            </a:endParaRPr>
          </a:p>
          <a:p>
            <a:pPr marL="0" indent="0">
              <a:buNone/>
            </a:pPr>
            <a:r>
              <a:rPr lang="en-GB" sz="1800" b="1" kern="0" dirty="0">
                <a:solidFill>
                  <a:schemeClr val="tx2"/>
                </a:solidFill>
              </a:rPr>
              <a:t>Some remaining  limitations </a:t>
            </a:r>
          </a:p>
          <a:p>
            <a:pPr marL="0" indent="0">
              <a:buNone/>
            </a:pPr>
            <a:endParaRPr lang="en-GB" sz="1800" b="1" kern="0" dirty="0">
              <a:solidFill>
                <a:schemeClr val="tx2"/>
              </a:solidFill>
            </a:endParaRPr>
          </a:p>
          <a:p>
            <a:r>
              <a:rPr lang="en-GB" sz="1600" b="1" i="1" kern="0" dirty="0">
                <a:solidFill>
                  <a:schemeClr val="tx2"/>
                </a:solidFill>
              </a:rPr>
              <a:t>Coverage</a:t>
            </a:r>
            <a:r>
              <a:rPr lang="en-GB" sz="1600" kern="0" dirty="0">
                <a:solidFill>
                  <a:schemeClr val="tx2"/>
                </a:solidFill>
              </a:rPr>
              <a:t>: Unequal representation of resumes across sectors.  </a:t>
            </a:r>
          </a:p>
          <a:p>
            <a:pPr marL="0" indent="0">
              <a:buNone/>
            </a:pPr>
            <a:r>
              <a:rPr lang="en-GB" sz="1600" kern="0" dirty="0">
                <a:solidFill>
                  <a:schemeClr val="tx2"/>
                </a:solidFill>
              </a:rPr>
              <a:t> 	&gt;&gt;  normalise by industry </a:t>
            </a:r>
          </a:p>
          <a:p>
            <a:pPr marL="0" indent="0">
              <a:buNone/>
            </a:pPr>
            <a:endParaRPr lang="en-GB" sz="1600" b="1" i="1" kern="0" dirty="0">
              <a:solidFill>
                <a:schemeClr val="tx2"/>
              </a:solidFill>
            </a:endParaRPr>
          </a:p>
          <a:p>
            <a:r>
              <a:rPr lang="en-GB" sz="1600" b="1" i="1" kern="0" dirty="0">
                <a:solidFill>
                  <a:schemeClr val="tx2"/>
                </a:solidFill>
              </a:rPr>
              <a:t>Off-the-self AI applications</a:t>
            </a:r>
            <a:r>
              <a:rPr lang="en-GB" sz="1600" i="1" kern="0" dirty="0">
                <a:solidFill>
                  <a:schemeClr val="tx2"/>
                </a:solidFill>
              </a:rPr>
              <a:t> </a:t>
            </a:r>
            <a:r>
              <a:rPr lang="en-GB" sz="1600" kern="0" dirty="0">
                <a:solidFill>
                  <a:schemeClr val="tx2"/>
                </a:solidFill>
              </a:rPr>
              <a:t>are not considered. Vendor adoption might be missing.  Latest AI tool might also be overlooked at. </a:t>
            </a:r>
          </a:p>
          <a:p>
            <a:pPr marL="0" indent="0">
              <a:buNone/>
            </a:pPr>
            <a:endParaRPr lang="en-GB" sz="1600" kern="0" dirty="0">
              <a:solidFill>
                <a:schemeClr val="tx2"/>
              </a:solidFill>
            </a:endParaRPr>
          </a:p>
          <a:p>
            <a:endParaRPr lang="en-GB" sz="1600" kern="0" dirty="0">
              <a:solidFill>
                <a:schemeClr val="tx2"/>
              </a:solidFill>
            </a:endParaRPr>
          </a:p>
          <a:p>
            <a:endParaRPr lang="en-GB" sz="1600" kern="0" dirty="0">
              <a:solidFill>
                <a:schemeClr val="tx2"/>
              </a:solidFill>
            </a:endParaRPr>
          </a:p>
          <a:p>
            <a:endParaRPr lang="en-GB" sz="1600" kern="0" dirty="0">
              <a:solidFill>
                <a:schemeClr val="tx2">
                  <a:lumMod val="60000"/>
                  <a:lumOff val="40000"/>
                </a:schemeClr>
              </a:solidFill>
            </a:endParaRPr>
          </a:p>
          <a:p>
            <a:endParaRPr lang="en-GB" sz="1800" kern="0" dirty="0">
              <a:solidFill>
                <a:schemeClr val="tx2"/>
              </a:solidFill>
            </a:endParaRPr>
          </a:p>
          <a:p>
            <a:endParaRPr lang="en-GB" sz="1800" kern="0" dirty="0">
              <a:solidFill>
                <a:schemeClr val="tx2"/>
              </a:solidFill>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0143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B Default 16x9.potx" id="{6E23D2F4-1A74-4AD2-B089-42BA655319E2}" vid="{1B897CD9-61AB-4F9A-8FE1-AB8E3F1008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3846</TotalTime>
  <Words>1387</Words>
  <Application>Microsoft Office PowerPoint</Application>
  <PresentationFormat>On-screen Show (16:9)</PresentationFormat>
  <Paragraphs>273</Paragraphs>
  <Slides>21</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Aptos</vt:lpstr>
      <vt:lpstr>Arial</vt:lpstr>
      <vt:lpstr>Arial Black</vt:lpstr>
      <vt:lpstr>BdE Neue Helvetica</vt:lpstr>
      <vt:lpstr>Calibri</vt:lpstr>
      <vt:lpstr>Cambria Math</vt:lpstr>
      <vt:lpstr>Courier New</vt:lpstr>
      <vt:lpstr>Symbol</vt:lpstr>
      <vt:lpstr>Times</vt:lpstr>
      <vt:lpstr>Times New Roman</vt:lpstr>
      <vt:lpstr>Wingdings</vt:lpstr>
      <vt:lpstr>ヒラギノ角ゴ Pro W3</vt:lpstr>
      <vt:lpstr>ECB Default 16x9</vt:lpstr>
      <vt:lpstr>  Artificial Intelligence and  the Labor Market by   M. Hampole,  D. Papanikolaou,  L. D.W. Schmidt  and B.  Seegmiller    </vt:lpstr>
      <vt:lpstr>This paper   </vt:lpstr>
      <vt:lpstr>Findings    </vt:lpstr>
      <vt:lpstr>Findings cont.    </vt:lpstr>
      <vt:lpstr>Task exposure literature </vt:lpstr>
      <vt:lpstr>Task exposure literature (Hampole et al, 2025) </vt:lpstr>
      <vt:lpstr>Rest of the discussion   </vt:lpstr>
      <vt:lpstr>1. Novel Measurement of AI applications   </vt:lpstr>
      <vt:lpstr>1. Novel Measurement of AI applications  </vt:lpstr>
      <vt:lpstr>1. Novel Measurement of AI applications  </vt:lpstr>
      <vt:lpstr>2. NLP-based task exposure</vt:lpstr>
      <vt:lpstr>2. NLP-based task exposure  </vt:lpstr>
      <vt:lpstr>3. Theoretical Framework: Substitution vs. Reallocation   </vt:lpstr>
      <vt:lpstr>3. Theoretical framework. A suggestion </vt:lpstr>
      <vt:lpstr>4. Empirical Evidence with Causal Identification   </vt:lpstr>
      <vt:lpstr>4. Empirical Evidence with Causal Identification  </vt:lpstr>
      <vt:lpstr>4. Empirical Evidence with Causal Identification  </vt:lpstr>
      <vt:lpstr>Suggestions for extensions </vt:lpstr>
      <vt:lpstr>The question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Lamo, Ana</dc:creator>
  <cp:lastModifiedBy>Lamo, Ana</cp:lastModifiedBy>
  <cp:revision>84</cp:revision>
  <cp:lastPrinted>2025-10-16T16:35:33Z</cp:lastPrinted>
  <dcterms:created xsi:type="dcterms:W3CDTF">2025-10-07T10:44:37Z</dcterms:created>
  <dcterms:modified xsi:type="dcterms:W3CDTF">2025-11-12T22:38:14Z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9ed4cf-0835-41f5-8787-3905daafc7d0_Enabled">
    <vt:lpwstr>true</vt:lpwstr>
  </property>
  <property fmtid="{D5CDD505-2E9C-101B-9397-08002B2CF9AE}" pid="3" name="MSIP_Label_ad9ed4cf-0835-41f5-8787-3905daafc7d0_SetDate">
    <vt:lpwstr>2025-10-07T11:12:05Z</vt:lpwstr>
  </property>
  <property fmtid="{D5CDD505-2E9C-101B-9397-08002B2CF9AE}" pid="4" name="MSIP_Label_ad9ed4cf-0835-41f5-8787-3905daafc7d0_Method">
    <vt:lpwstr>Privileged</vt:lpwstr>
  </property>
  <property fmtid="{D5CDD505-2E9C-101B-9397-08002B2CF9AE}" pid="5" name="MSIP_Label_ad9ed4cf-0835-41f5-8787-3905daafc7d0_Name">
    <vt:lpwstr>NON-BUSINESS</vt:lpwstr>
  </property>
  <property fmtid="{D5CDD505-2E9C-101B-9397-08002B2CF9AE}" pid="6" name="MSIP_Label_ad9ed4cf-0835-41f5-8787-3905daafc7d0_SiteId">
    <vt:lpwstr>b84ee435-4816-49d2-8d92-e740dbda4064</vt:lpwstr>
  </property>
  <property fmtid="{D5CDD505-2E9C-101B-9397-08002B2CF9AE}" pid="7" name="MSIP_Label_ad9ed4cf-0835-41f5-8787-3905daafc7d0_ActionId">
    <vt:lpwstr>f021d8f0-41e6-4eb6-bc22-f0d4a32f7e53</vt:lpwstr>
  </property>
  <property fmtid="{D5CDD505-2E9C-101B-9397-08002B2CF9AE}" pid="8" name="MSIP_Label_ad9ed4cf-0835-41f5-8787-3905daafc7d0_ContentBits">
    <vt:lpwstr>0</vt:lpwstr>
  </property>
</Properties>
</file>