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9"/>
  </p:notesMasterIdLst>
  <p:handoutMasterIdLst>
    <p:handoutMasterId r:id="rId20"/>
  </p:handoutMasterIdLst>
  <p:sldIdLst>
    <p:sldId id="285" r:id="rId5"/>
    <p:sldId id="322" r:id="rId6"/>
    <p:sldId id="335" r:id="rId7"/>
    <p:sldId id="334" r:id="rId8"/>
    <p:sldId id="336" r:id="rId9"/>
    <p:sldId id="326" r:id="rId10"/>
    <p:sldId id="337" r:id="rId11"/>
    <p:sldId id="344" r:id="rId12"/>
    <p:sldId id="345" r:id="rId13"/>
    <p:sldId id="346" r:id="rId14"/>
    <p:sldId id="341" r:id="rId15"/>
    <p:sldId id="340" r:id="rId16"/>
    <p:sldId id="343" r:id="rId17"/>
    <p:sldId id="339" r:id="rId18"/>
  </p:sldIdLst>
  <p:sldSz cx="20104100" cy="11309350"/>
  <p:notesSz cx="20104100" cy="11309350"/>
  <p:embeddedFontLst>
    <p:embeddedFont>
      <p:font typeface="BdE Neue Helvetica 45 Light" panose="020B0403020202020204" pitchFamily="34" charset="0"/>
      <p:regular r:id="rId21"/>
      <p:bold r:id="rId22"/>
      <p:italic r:id="rId23"/>
      <p:boldItalic r:id="rId24"/>
    </p:embeddedFont>
    <p:embeddedFont>
      <p:font typeface="BdE Neue Helvetica 55 Roman" panose="020B0604020202020204" pitchFamily="34" charset="0"/>
      <p:regular r:id="rId25"/>
      <p:bold r:id="rId26"/>
      <p:italic r:id="rId27"/>
      <p:boldItalic r:id="rId28"/>
    </p:embeddedFont>
    <p:embeddedFont>
      <p:font typeface="BdE Neue Helvetica 65 Medium" panose="020B0604020202020204" charset="0"/>
      <p:regular r:id="rId2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positivas visuales" id="{8A4EC62F-C847-4BD0-B022-F404A3CFEE73}">
          <p14:sldIdLst>
            <p14:sldId id="285"/>
            <p14:sldId id="322"/>
            <p14:sldId id="335"/>
            <p14:sldId id="334"/>
            <p14:sldId id="336"/>
            <p14:sldId id="326"/>
            <p14:sldId id="337"/>
            <p14:sldId id="344"/>
            <p14:sldId id="345"/>
            <p14:sldId id="346"/>
            <p14:sldId id="341"/>
            <p14:sldId id="340"/>
            <p14:sldId id="343"/>
            <p14:sldId id="339"/>
          </p14:sldIdLst>
        </p14:section>
        <p14:section name="Diapositivas para gráficos" id="{62A8D2F3-9F69-49EA-B5AB-CC9C8B569771}">
          <p14:sldIdLst/>
        </p14:section>
        <p14:section name="Ilustraciones BdE" id="{81EE2F18-A12B-4A65-A95A-7556CF7A6813}">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C0"/>
    <a:srgbClr val="E28F2A"/>
    <a:srgbClr val="F7A600"/>
    <a:srgbClr val="FED060"/>
    <a:srgbClr val="D39F99"/>
    <a:srgbClr val="B35C48"/>
    <a:srgbClr val="D36B6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FCBC6-569C-44FA-A1FF-E3B1D3118EE5}" v="1" dt="2024-11-13T17:24:29.939"/>
    <p1510:client id="{26435982-3DA4-4402-9770-A308EB792824}" v="2" dt="2024-11-13T17:59:28.1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p:cViewPr varScale="1">
        <p:scale>
          <a:sx n="66" d="100"/>
          <a:sy n="66" d="100"/>
        </p:scale>
        <p:origin x="450"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nwdat101\SHRGAE00$\PROD\ASECTORIAL\DANA\Superficie_afectada_por_uso_DANA_Valencia%20David%20Lopez.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ridsg\Documents\Graficos_gob_DANA.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basea\Archivos%20temporales%20de%20Internet\Content.Outlook\X4E8ZT8M\Evoluci&#243;n%20impacto%20DANA%20COMPLETO.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basea\Archivos%20temporales%20de%20Internet\Content.Outlook\X4E8ZT8M\Evoluci&#243;n%20impacto%20DANA%20COMPLETO.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basea\Archivos%20temporales%20de%20Internet\Content.Outlook\X4E8ZT8M\Evoluci&#243;n%20impacto%20DANA%20COMPLETO.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ridsg\Documents\Graficos_gob_DAN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nwdat101\SHRGAE00$\PROD\ASECTORIAL\DANA\Superficie_afectada_por_uso_DANA_Valencia%20David%20Lopez.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nwdat101\SHRGAE00$\PROD\ASECTORIAL\DANA\Superficie_afectada_por_uso_DANA_Valencia%20David%20Lopez.xls"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file:///C:\BDE\Presentaciones\202411_Valencia\202411_DANA_%20Entidades%20de%20credito.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BDE\Presentaciones\202411_Valencia\202411_DANA_%20Entidades%20de%20credito.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TRABAJO\DANA_gr&#225;fico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DANA_gr&#225;fico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ridsg\Documents\Graficos_gob_DAN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76290207125868E-2"/>
          <c:y val="9.2705652647077655E-2"/>
          <c:w val="0.90176027996500441"/>
          <c:h val="0.786838170595666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municipios_con_Valencia!$B$28:$B$31</c:f>
              <c:strCache>
                <c:ptCount val="4"/>
                <c:pt idx="0">
                  <c:v>Number of companies</c:v>
                </c:pt>
                <c:pt idx="1">
                  <c:v>Employment</c:v>
                </c:pt>
                <c:pt idx="2">
                  <c:v>Enterprise value added</c:v>
                </c:pt>
                <c:pt idx="3">
                  <c:v>Industrial buildings</c:v>
                </c:pt>
              </c:strCache>
            </c:strRef>
          </c:cat>
          <c:val>
            <c:numRef>
              <c:f>municipios_con_Valencia!$C$28:$C$31</c:f>
              <c:numCache>
                <c:formatCode>General</c:formatCode>
                <c:ptCount val="4"/>
                <c:pt idx="0">
                  <c:v>2.7</c:v>
                </c:pt>
                <c:pt idx="1">
                  <c:v>3.6</c:v>
                </c:pt>
                <c:pt idx="2">
                  <c:v>2.4</c:v>
                </c:pt>
                <c:pt idx="3">
                  <c:v>3.8</c:v>
                </c:pt>
              </c:numCache>
            </c:numRef>
          </c:val>
          <c:extLst>
            <c:ext xmlns:c16="http://schemas.microsoft.com/office/drawing/2014/chart" uri="{C3380CC4-5D6E-409C-BE32-E72D297353CC}">
              <c16:uniqueId val="{00000000-9F41-4881-A8E8-C4866BB0758A}"/>
            </c:ext>
          </c:extLst>
        </c:ser>
        <c:dLbls>
          <c:showLegendKey val="0"/>
          <c:showVal val="0"/>
          <c:showCatName val="0"/>
          <c:showSerName val="0"/>
          <c:showPercent val="0"/>
          <c:showBubbleSize val="0"/>
        </c:dLbls>
        <c:gapWidth val="50"/>
        <c:axId val="1322208176"/>
        <c:axId val="1322205296"/>
      </c:barChart>
      <c:lineChart>
        <c:grouping val="standard"/>
        <c:varyColors val="0"/>
        <c:ser>
          <c:idx val="1"/>
          <c:order val="1"/>
          <c:spPr>
            <a:ln w="28575" cap="rnd">
              <a:solidFill>
                <a:schemeClr val="accent2"/>
              </a:solidFill>
              <a:round/>
            </a:ln>
            <a:effectLst/>
          </c:spPr>
          <c:marker>
            <c:symbol val="none"/>
          </c:marker>
          <c:cat>
            <c:strRef>
              <c:f>municipios_con_Valencia!$B$28:$B$31</c:f>
              <c:strCache>
                <c:ptCount val="4"/>
                <c:pt idx="0">
                  <c:v>Number of companies</c:v>
                </c:pt>
                <c:pt idx="1">
                  <c:v>Employment</c:v>
                </c:pt>
                <c:pt idx="2">
                  <c:v>Enterprise value added</c:v>
                </c:pt>
                <c:pt idx="3">
                  <c:v>Industrial buildings</c:v>
                </c:pt>
              </c:strCache>
            </c:strRef>
          </c:cat>
          <c:val>
            <c:numRef>
              <c:f>municipios_con_Valencia!$D$28:$D$31</c:f>
              <c:numCache>
                <c:formatCode>0</c:formatCode>
                <c:ptCount val="4"/>
                <c:pt idx="0">
                  <c:v>3.125</c:v>
                </c:pt>
                <c:pt idx="1">
                  <c:v>3.125</c:v>
                </c:pt>
                <c:pt idx="2">
                  <c:v>3.125</c:v>
                </c:pt>
                <c:pt idx="3">
                  <c:v>3.125</c:v>
                </c:pt>
              </c:numCache>
            </c:numRef>
          </c:val>
          <c:smooth val="0"/>
          <c:extLst>
            <c:ext xmlns:c16="http://schemas.microsoft.com/office/drawing/2014/chart" uri="{C3380CC4-5D6E-409C-BE32-E72D297353CC}">
              <c16:uniqueId val="{00000001-9F41-4881-A8E8-C4866BB0758A}"/>
            </c:ext>
          </c:extLst>
        </c:ser>
        <c:dLbls>
          <c:showLegendKey val="0"/>
          <c:showVal val="0"/>
          <c:showCatName val="0"/>
          <c:showSerName val="0"/>
          <c:showPercent val="0"/>
          <c:showBubbleSize val="0"/>
        </c:dLbls>
        <c:marker val="1"/>
        <c:smooth val="0"/>
        <c:axId val="1322208176"/>
        <c:axId val="1322205296"/>
      </c:lineChart>
      <c:catAx>
        <c:axId val="1322208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1322205296"/>
        <c:crosses val="autoZero"/>
        <c:auto val="1"/>
        <c:lblAlgn val="ctr"/>
        <c:lblOffset val="100"/>
        <c:noMultiLvlLbl val="0"/>
      </c:catAx>
      <c:valAx>
        <c:axId val="1322205296"/>
        <c:scaling>
          <c:orientation val="minMax"/>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s-ES_tradnl"/>
          </a:p>
        </c:txPr>
        <c:crossAx val="132220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400"/>
      </a:pPr>
      <a:endParaRPr lang="es-ES_trad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620150125765"/>
          <c:y val="4.4083123987246224E-2"/>
          <c:w val="0.84508241567804165"/>
          <c:h val="0.74005874158937457"/>
        </c:manualLayout>
      </c:layout>
      <c:barChart>
        <c:barDir val="col"/>
        <c:grouping val="stacked"/>
        <c:varyColors val="0"/>
        <c:ser>
          <c:idx val="0"/>
          <c:order val="0"/>
          <c:tx>
            <c:strRef>
              <c:f>Dashbord!$A$38</c:f>
              <c:strCache>
                <c:ptCount val="1"/>
                <c:pt idx="0">
                  <c:v>Households</c:v>
                </c:pt>
              </c:strCache>
            </c:strRef>
          </c:tx>
          <c:spPr>
            <a:solidFill>
              <a:schemeClr val="accent1"/>
            </a:solidFill>
            <a:ln>
              <a:noFill/>
            </a:ln>
            <a:effectLst/>
          </c:spPr>
          <c:invertIfNegative val="0"/>
          <c:cat>
            <c:strRef>
              <c:f>Dashbord!$B$37:$C$37</c:f>
              <c:strCache>
                <c:ptCount val="2"/>
                <c:pt idx="0">
                  <c:v>Households</c:v>
                </c:pt>
                <c:pt idx="1">
                  <c:v>Non-financial corporations</c:v>
                </c:pt>
              </c:strCache>
            </c:strRef>
          </c:cat>
          <c:val>
            <c:numRef>
              <c:f>Dashbord!$B$38:$C$38</c:f>
              <c:numCache>
                <c:formatCode>General</c:formatCode>
                <c:ptCount val="2"/>
                <c:pt idx="0" formatCode="0.0%">
                  <c:v>3.3812269158387115E-2</c:v>
                </c:pt>
              </c:numCache>
            </c:numRef>
          </c:val>
          <c:extLst>
            <c:ext xmlns:c16="http://schemas.microsoft.com/office/drawing/2014/chart" uri="{C3380CC4-5D6E-409C-BE32-E72D297353CC}">
              <c16:uniqueId val="{00000000-0590-42F8-A4A2-0EBB7B30B983}"/>
            </c:ext>
          </c:extLst>
        </c:ser>
        <c:ser>
          <c:idx val="2"/>
          <c:order val="1"/>
          <c:tx>
            <c:strRef>
              <c:f>Dashbord!$A$39</c:f>
              <c:strCache>
                <c:ptCount val="1"/>
                <c:pt idx="0">
                  <c:v>Non-financial corporations</c:v>
                </c:pt>
              </c:strCache>
            </c:strRef>
          </c:tx>
          <c:spPr>
            <a:solidFill>
              <a:schemeClr val="accent2"/>
            </a:solidFill>
            <a:ln>
              <a:noFill/>
            </a:ln>
            <a:effectLst/>
          </c:spPr>
          <c:invertIfNegative val="0"/>
          <c:cat>
            <c:strRef>
              <c:f>Dashbord!$B$37:$C$37</c:f>
              <c:strCache>
                <c:ptCount val="2"/>
                <c:pt idx="0">
                  <c:v>Households</c:v>
                </c:pt>
                <c:pt idx="1">
                  <c:v>Non-financial corporations</c:v>
                </c:pt>
              </c:strCache>
            </c:strRef>
          </c:cat>
          <c:val>
            <c:numRef>
              <c:f>Dashbord!$B$39:$C$39</c:f>
              <c:numCache>
                <c:formatCode>0.00%</c:formatCode>
                <c:ptCount val="2"/>
                <c:pt idx="1">
                  <c:v>2.1307231090141862E-2</c:v>
                </c:pt>
              </c:numCache>
            </c:numRef>
          </c:val>
          <c:extLst>
            <c:ext xmlns:c16="http://schemas.microsoft.com/office/drawing/2014/chart" uri="{C3380CC4-5D6E-409C-BE32-E72D297353CC}">
              <c16:uniqueId val="{00000001-0590-42F8-A4A2-0EBB7B30B983}"/>
            </c:ext>
          </c:extLst>
        </c:ser>
        <c:dLbls>
          <c:showLegendKey val="0"/>
          <c:showVal val="0"/>
          <c:showCatName val="0"/>
          <c:showSerName val="0"/>
          <c:showPercent val="0"/>
          <c:showBubbleSize val="0"/>
        </c:dLbls>
        <c:gapWidth val="50"/>
        <c:overlap val="100"/>
        <c:axId val="55068463"/>
        <c:axId val="55069423"/>
      </c:barChart>
      <c:catAx>
        <c:axId val="55068463"/>
        <c:scaling>
          <c:orientation val="minMax"/>
        </c:scaling>
        <c:delete val="0"/>
        <c:axPos val="b"/>
        <c:numFmt formatCode="General" sourceLinked="1"/>
        <c:majorTickMark val="in"/>
        <c:minorTickMark val="none"/>
        <c:tickLblPos val="low"/>
        <c:spPr>
          <a:noFill/>
          <a:ln w="5080" cap="flat" cmpd="sng" algn="ctr">
            <a:solidFill>
              <a:srgbClr val="7F7F7F"/>
            </a:solidFill>
            <a:prstDash val="solid"/>
            <a:round/>
            <a:headEnd type="none" w="med" len="med"/>
            <a:tailEnd type="none" w="med" len="me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s-ES_tradnl"/>
          </a:p>
        </c:txPr>
        <c:crossAx val="55069423"/>
        <c:crossesAt val="0"/>
        <c:auto val="1"/>
        <c:lblAlgn val="ctr"/>
        <c:lblOffset val="100"/>
        <c:noMultiLvlLbl val="0"/>
      </c:catAx>
      <c:valAx>
        <c:axId val="55069423"/>
        <c:scaling>
          <c:orientation val="minMax"/>
        </c:scaling>
        <c:delete val="0"/>
        <c:axPos val="l"/>
        <c:majorGridlines>
          <c:spPr>
            <a:ln w="5080" cap="flat" cmpd="sng" algn="ctr">
              <a:solidFill>
                <a:srgbClr val="7F7F7F"/>
              </a:solidFill>
              <a:prstDash val="dash"/>
              <a:round/>
            </a:ln>
            <a:effectLst/>
          </c:spPr>
        </c:majorGridlines>
        <c:numFmt formatCode="0.0%" sourceLinked="0"/>
        <c:majorTickMark val="in"/>
        <c:minorTickMark val="none"/>
        <c:tickLblPos val="low"/>
        <c:spPr>
          <a:noFill/>
          <a:ln w="5080" cap="flat" cmpd="sng" algn="ctr">
            <a:solidFill>
              <a:srgbClr val="7F7F7F"/>
            </a:solidFill>
            <a:prstDash val="solid"/>
            <a:round/>
            <a:headEnd type="none" w="med" len="med"/>
            <a:tailEnd type="none" w="med" len="me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s-ES_tradnl"/>
          </a:p>
        </c:txPr>
        <c:crossAx val="55068463"/>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2000">
          <a:solidFill>
            <a:schemeClr val="tx1"/>
          </a:solidFill>
        </a:defRPr>
      </a:pPr>
      <a:endParaRPr lang="es-ES_trad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09616480333461E-2"/>
          <c:y val="0.11269162874510331"/>
          <c:w val="0.85389502713024124"/>
          <c:h val="0.70817935856328618"/>
        </c:manualLayout>
      </c:layout>
      <c:barChart>
        <c:barDir val="col"/>
        <c:grouping val="clustered"/>
        <c:varyColors val="0"/>
        <c:ser>
          <c:idx val="0"/>
          <c:order val="0"/>
          <c:spPr>
            <a:solidFill>
              <a:schemeClr val="accent1"/>
            </a:solidFill>
            <a:ln>
              <a:noFill/>
            </a:ln>
            <a:effectLst/>
          </c:spPr>
          <c:invertIfNegative val="0"/>
          <c:dLbls>
            <c:dLbl>
              <c:idx val="0"/>
              <c:layout>
                <c:manualLayout>
                  <c:x val="-3.507881270096107E-3"/>
                  <c:y val="0.294294580914146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9F-44E3-89E7-612842EE6749}"/>
                </c:ext>
              </c:extLst>
            </c:dLbl>
            <c:dLbl>
              <c:idx val="1"/>
              <c:layout>
                <c:manualLayout>
                  <c:x val="-2.3385875133974331E-3"/>
                  <c:y val="0.323432658232378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9F-44E3-89E7-612842EE6749}"/>
                </c:ext>
              </c:extLst>
            </c:dLbl>
            <c:dLbl>
              <c:idx val="2"/>
              <c:layout>
                <c:manualLayout>
                  <c:x val="-2.3385875133973902E-3"/>
                  <c:y val="0.288466965450499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9F-44E3-89E7-612842EE6749}"/>
                </c:ext>
              </c:extLst>
            </c:dLbl>
            <c:dLbl>
              <c:idx val="3"/>
              <c:layout>
                <c:manualLayout>
                  <c:x val="-7.0157625401921714E-3"/>
                  <c:y val="0.291380773182323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9F-44E3-89E7-612842EE6749}"/>
                </c:ext>
              </c:extLst>
            </c:dLbl>
            <c:dLbl>
              <c:idx val="4"/>
              <c:layout>
                <c:manualLayout>
                  <c:x val="-1.1692937566986951E-3"/>
                  <c:y val="0.259328888132267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9F-44E3-89E7-612842EE674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BdE Neue Helvetica 55 Roman" panose="020B0604020202020204" pitchFamily="34" charset="0"/>
                    <a:ea typeface="+mn-ea"/>
                    <a:cs typeface="+mn-cs"/>
                  </a:defRPr>
                </a:pPr>
                <a:endParaRPr lang="es-ES_trad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Hoja1!$A$43:$A$47</c:f>
              <c:strCache>
                <c:ptCount val="5"/>
                <c:pt idx="0">
                  <c:v>5-nov</c:v>
                </c:pt>
                <c:pt idx="1">
                  <c:v>6-nov</c:v>
                </c:pt>
                <c:pt idx="2">
                  <c:v>7-nov</c:v>
                </c:pt>
                <c:pt idx="3">
                  <c:v>8-nov</c:v>
                </c:pt>
                <c:pt idx="4">
                  <c:v>11-nov</c:v>
                </c:pt>
              </c:strCache>
            </c:strRef>
          </c:cat>
          <c:val>
            <c:numRef>
              <c:f>Hoja1!$B$43:$B$47</c:f>
              <c:numCache>
                <c:formatCode>#,##0</c:formatCode>
                <c:ptCount val="5"/>
                <c:pt idx="0">
                  <c:v>63</c:v>
                </c:pt>
                <c:pt idx="1">
                  <c:v>61</c:v>
                </c:pt>
                <c:pt idx="2">
                  <c:v>54</c:v>
                </c:pt>
                <c:pt idx="3">
                  <c:v>49</c:v>
                </c:pt>
                <c:pt idx="4">
                  <c:v>44</c:v>
                </c:pt>
              </c:numCache>
            </c:numRef>
          </c:val>
          <c:extLst>
            <c:ext xmlns:c16="http://schemas.microsoft.com/office/drawing/2014/chart" uri="{C3380CC4-5D6E-409C-BE32-E72D297353CC}">
              <c16:uniqueId val="{00000005-459F-44E3-89E7-612842EE6749}"/>
            </c:ext>
          </c:extLst>
        </c:ser>
        <c:dLbls>
          <c:dLblPos val="outEnd"/>
          <c:showLegendKey val="0"/>
          <c:showVal val="1"/>
          <c:showCatName val="0"/>
          <c:showSerName val="0"/>
          <c:showPercent val="0"/>
          <c:showBubbleSize val="0"/>
        </c:dLbls>
        <c:gapWidth val="50"/>
        <c:axId val="1117577791"/>
        <c:axId val="1117572511"/>
      </c:barChart>
      <c:catAx>
        <c:axId val="11175777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2511"/>
        <c:crosses val="autoZero"/>
        <c:auto val="1"/>
        <c:lblAlgn val="ctr"/>
        <c:lblOffset val="100"/>
        <c:noMultiLvlLbl val="0"/>
      </c:catAx>
      <c:valAx>
        <c:axId val="11175725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0" baseline="0">
                <a:solidFill>
                  <a:schemeClr val="tx1">
                    <a:lumMod val="65000"/>
                    <a:lumOff val="35000"/>
                  </a:schemeClr>
                </a:solidFill>
                <a:latin typeface="BdE Neue Helvetica 55 Roman" panose="020B0604020202020204" pitchFamily="34" charset="0"/>
                <a:ea typeface="+mn-ea"/>
                <a:cs typeface="+mn-cs"/>
              </a:defRPr>
            </a:pPr>
            <a:r>
              <a:rPr lang="es-ES" sz="2000" b="1" cap="all" baseline="0">
                <a:latin typeface="BdE Neue Helvetica 55 Roman" panose="020B0604020202020204" pitchFamily="34" charset="0"/>
              </a:rPr>
              <a:t>Acumulated number of moratoria</a:t>
            </a:r>
          </a:p>
        </c:rich>
      </c:tx>
      <c:overlay val="0"/>
      <c:spPr>
        <a:noFill/>
        <a:ln>
          <a:noFill/>
        </a:ln>
        <a:effectLst/>
      </c:spPr>
      <c:txPr>
        <a:bodyPr rot="0" spcFirstLastPara="1" vertOverflow="ellipsis" vert="horz" wrap="square" anchor="ctr" anchorCtr="1"/>
        <a:lstStyle/>
        <a:p>
          <a:pPr>
            <a:defRPr sz="2000" b="1" i="0" u="none" strike="noStrike" kern="1200" cap="all" spc="0" baseline="0">
              <a:solidFill>
                <a:schemeClr val="tx1">
                  <a:lumMod val="65000"/>
                  <a:lumOff val="35000"/>
                </a:schemeClr>
              </a:solidFill>
              <a:latin typeface="BdE Neue Helvetica 55 Roman" panose="020B0604020202020204" pitchFamily="34" charset="0"/>
              <a:ea typeface="+mn-ea"/>
              <a:cs typeface="+mn-cs"/>
            </a:defRPr>
          </a:pPr>
          <a:endParaRPr lang="es-ES_tradnl"/>
        </a:p>
      </c:txPr>
    </c:title>
    <c:autoTitleDeleted val="0"/>
    <c:plotArea>
      <c:layout>
        <c:manualLayout>
          <c:layoutTarget val="inner"/>
          <c:xMode val="edge"/>
          <c:yMode val="edge"/>
          <c:x val="7.1257507412062646E-2"/>
          <c:y val="0.12862323681466534"/>
          <c:w val="0.91237344305088153"/>
          <c:h val="0.77390144895891844"/>
        </c:manualLayout>
      </c:layout>
      <c:barChart>
        <c:barDir val="col"/>
        <c:grouping val="clustered"/>
        <c:varyColors val="0"/>
        <c:ser>
          <c:idx val="0"/>
          <c:order val="0"/>
          <c:spPr>
            <a:solidFill>
              <a:schemeClr val="accent1"/>
            </a:solidFill>
            <a:ln>
              <a:noFill/>
            </a:ln>
            <a:effectLst/>
          </c:spPr>
          <c:invertIfNegative val="0"/>
          <c:dLbls>
            <c:dLbl>
              <c:idx val="0"/>
              <c:layout>
                <c:manualLayout>
                  <c:x val="-2.7777777777777779E-3"/>
                  <c:y val="8.3333333333333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C5-4DB4-818F-A310F44C22C2}"/>
                </c:ext>
              </c:extLst>
            </c:dLbl>
            <c:dLbl>
              <c:idx val="1"/>
              <c:layout>
                <c:manualLayout>
                  <c:x val="2.7777777777777779E-3"/>
                  <c:y val="0.282407407407407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5-4DB4-818F-A310F44C22C2}"/>
                </c:ext>
              </c:extLst>
            </c:dLbl>
            <c:dLbl>
              <c:idx val="2"/>
              <c:layout>
                <c:manualLayout>
                  <c:x val="2.777777777777676E-3"/>
                  <c:y val="0.217592592592592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5-4DB4-818F-A310F44C22C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BdE Neue Helvetica 55 Roman" panose="020B0604020202020204" pitchFamily="34" charset="0"/>
                    <a:ea typeface="+mn-ea"/>
                    <a:cs typeface="+mn-cs"/>
                  </a:defRPr>
                </a:pPr>
                <a:endParaRPr lang="es-ES_trad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Hoja1!$A$16:$A$18</c:f>
              <c:strCache>
                <c:ptCount val="3"/>
                <c:pt idx="0">
                  <c:v>7-nov</c:v>
                </c:pt>
                <c:pt idx="1">
                  <c:v>8-nov</c:v>
                </c:pt>
                <c:pt idx="2">
                  <c:v>11-nov</c:v>
                </c:pt>
              </c:strCache>
            </c:strRef>
          </c:cat>
          <c:val>
            <c:numRef>
              <c:f>Hoja1!$B$16:$B$18</c:f>
              <c:numCache>
                <c:formatCode>#,##0</c:formatCode>
                <c:ptCount val="3"/>
                <c:pt idx="0">
                  <c:v>290</c:v>
                </c:pt>
                <c:pt idx="1">
                  <c:v>1385</c:v>
                </c:pt>
                <c:pt idx="2">
                  <c:v>2228</c:v>
                </c:pt>
              </c:numCache>
            </c:numRef>
          </c:val>
          <c:extLst>
            <c:ext xmlns:c16="http://schemas.microsoft.com/office/drawing/2014/chart" uri="{C3380CC4-5D6E-409C-BE32-E72D297353CC}">
              <c16:uniqueId val="{00000003-5DC5-4DB4-818F-A310F44C22C2}"/>
            </c:ext>
          </c:extLst>
        </c:ser>
        <c:dLbls>
          <c:showLegendKey val="0"/>
          <c:showVal val="0"/>
          <c:showCatName val="0"/>
          <c:showSerName val="0"/>
          <c:showPercent val="0"/>
          <c:showBubbleSize val="0"/>
        </c:dLbls>
        <c:gapWidth val="50"/>
        <c:axId val="1117577791"/>
        <c:axId val="1117572511"/>
      </c:barChart>
      <c:catAx>
        <c:axId val="11175777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2511"/>
        <c:crosses val="autoZero"/>
        <c:auto val="1"/>
        <c:lblAlgn val="ctr"/>
        <c:lblOffset val="100"/>
        <c:noMultiLvlLbl val="0"/>
      </c:catAx>
      <c:valAx>
        <c:axId val="11175725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cap="all" spc="0" baseline="0">
                <a:solidFill>
                  <a:sysClr val="windowText" lastClr="000000">
                    <a:lumMod val="65000"/>
                    <a:lumOff val="35000"/>
                  </a:sysClr>
                </a:solidFill>
                <a:latin typeface="BdE Neue Helvetica 55 Roman" panose="020B0604020202020204" pitchFamily="34" charset="0"/>
                <a:ea typeface="+mn-ea"/>
                <a:cs typeface="+mn-cs"/>
              </a:defRPr>
            </a:pPr>
            <a:r>
              <a:rPr lang="en-US" sz="2000" b="1" cap="all" dirty="0">
                <a:solidFill>
                  <a:srgbClr val="000000"/>
                </a:solidFill>
                <a:latin typeface="BdE Neue Helvetica 55 Roman"/>
                <a:ea typeface="BdE Neue Helvetica 55 Roman"/>
                <a:cs typeface="BdE Neue Helvetica 55 Roman"/>
              </a:rPr>
              <a:t>Claims through the banking system</a:t>
            </a:r>
          </a:p>
          <a:p>
            <a:pPr marL="0" marR="0" lvl="0" indent="0" algn="ctr" defTabSz="914400" rtl="0" eaLnBrk="1" fontAlgn="auto" latinLnBrk="0" hangingPunct="1">
              <a:lnSpc>
                <a:spcPct val="100000"/>
              </a:lnSpc>
              <a:spcBef>
                <a:spcPts val="0"/>
              </a:spcBef>
              <a:spcAft>
                <a:spcPts val="0"/>
              </a:spcAft>
              <a:buClrTx/>
              <a:buSzTx/>
              <a:buFontTx/>
              <a:buNone/>
              <a:tabLst/>
              <a:defRPr sz="2000" b="1" cap="all">
                <a:solidFill>
                  <a:sysClr val="windowText" lastClr="000000">
                    <a:lumMod val="65000"/>
                    <a:lumOff val="35000"/>
                  </a:sysClr>
                </a:solidFill>
                <a:latin typeface="BdE Neue Helvetica 55 Roman" panose="020B0604020202020204" pitchFamily="34" charset="0"/>
              </a:defRPr>
            </a:pPr>
            <a:r>
              <a:rPr lang="es-ES" sz="2000" b="1" cap="none" baseline="0">
                <a:latin typeface="BdE Neue Helvetica 55 Roman" panose="020B0604020202020204" pitchFamily="34" charset="0"/>
              </a:rPr>
              <a:t>Accumulated</a:t>
            </a:r>
            <a:r>
              <a:rPr lang="es-ES" sz="2000" b="1" cap="none" baseline="0" dirty="0">
                <a:latin typeface="BdE Neue Helvetica 55 Roman" panose="020B0604020202020204" pitchFamily="34" charset="0"/>
              </a:rPr>
              <a:t> </a:t>
            </a:r>
            <a:r>
              <a:rPr lang="es-ES" sz="2000" b="1" cap="none" baseline="0" dirty="0" err="1">
                <a:latin typeface="BdE Neue Helvetica 55 Roman" panose="020B0604020202020204" pitchFamily="34" charset="0"/>
              </a:rPr>
              <a:t>number</a:t>
            </a:r>
            <a:endParaRPr lang="es-ES" sz="2000" b="1" cap="none" baseline="0" dirty="0">
              <a:latin typeface="BdE Neue Helvetica 55 Roman" panose="020B0604020202020204" pitchFamily="34" charset="0"/>
            </a:endParaRPr>
          </a:p>
        </c:rich>
      </c:tx>
      <c:layout>
        <c:manualLayout>
          <c:xMode val="edge"/>
          <c:yMode val="edge"/>
          <c:x val="0.16253767563382224"/>
          <c:y val="4.591927627248451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cap="all" spc="0" baseline="0">
              <a:solidFill>
                <a:sysClr val="windowText" lastClr="000000">
                  <a:lumMod val="65000"/>
                  <a:lumOff val="35000"/>
                </a:sysClr>
              </a:solidFill>
              <a:latin typeface="BdE Neue Helvetica 55 Roman" panose="020B0604020202020204" pitchFamily="34" charset="0"/>
              <a:ea typeface="+mn-ea"/>
              <a:cs typeface="+mn-cs"/>
            </a:defRPr>
          </a:pPr>
          <a:endParaRPr lang="es-ES_tradnl"/>
        </a:p>
      </c:txPr>
    </c:title>
    <c:autoTitleDeleted val="0"/>
    <c:plotArea>
      <c:layout>
        <c:manualLayout>
          <c:layoutTarget val="inner"/>
          <c:xMode val="edge"/>
          <c:yMode val="edge"/>
          <c:x val="0.13054919573022858"/>
          <c:y val="0.18203624087497786"/>
          <c:w val="0.86945080426977139"/>
          <c:h val="0.6967673464885048"/>
        </c:manualLayout>
      </c:layout>
      <c:barChart>
        <c:barDir val="col"/>
        <c:grouping val="clustered"/>
        <c:varyColors val="0"/>
        <c:ser>
          <c:idx val="0"/>
          <c:order val="0"/>
          <c:spPr>
            <a:solidFill>
              <a:schemeClr val="accent1"/>
            </a:solidFill>
            <a:ln>
              <a:noFill/>
            </a:ln>
            <a:effectLst/>
          </c:spPr>
          <c:invertIfNegative val="0"/>
          <c:dLbls>
            <c:dLbl>
              <c:idx val="0"/>
              <c:layout>
                <c:manualLayout>
                  <c:x val="2.3047232490137114E-3"/>
                  <c:y val="0.254260538576566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1A-4B90-A7BB-2E61D9F64086}"/>
                </c:ext>
              </c:extLst>
            </c:dLbl>
            <c:dLbl>
              <c:idx val="1"/>
              <c:layout>
                <c:manualLayout>
                  <c:x val="2.3047232490137327E-3"/>
                  <c:y val="0.247982500587021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1A-4B90-A7BB-2E61D9F64086}"/>
                </c:ext>
              </c:extLst>
            </c:dLbl>
            <c:dLbl>
              <c:idx val="2"/>
              <c:layout>
                <c:manualLayout>
                  <c:x val="-6.9141697470412825E-3"/>
                  <c:y val="0.194619177675890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1A-4B90-A7BB-2E61D9F64086}"/>
                </c:ext>
              </c:extLst>
            </c:dLbl>
            <c:dLbl>
              <c:idx val="3"/>
              <c:layout>
                <c:manualLayout>
                  <c:x val="-4.6094464980276344E-3"/>
                  <c:y val="0.210314272649752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1A-4B90-A7BB-2E61D9F6408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BdE Neue Helvetica 55 Roman" panose="020B0604020202020204" pitchFamily="34" charset="0"/>
                    <a:ea typeface="+mn-ea"/>
                    <a:cs typeface="+mn-cs"/>
                  </a:defRPr>
                </a:pPr>
                <a:endParaRPr lang="es-ES_trad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Hoja1!$E$15:$E$18</c:f>
              <c:strCache>
                <c:ptCount val="4"/>
                <c:pt idx="0">
                  <c:v>6-nov</c:v>
                </c:pt>
                <c:pt idx="1">
                  <c:v>7-nov</c:v>
                </c:pt>
                <c:pt idx="2">
                  <c:v>8-nov</c:v>
                </c:pt>
                <c:pt idx="3">
                  <c:v>11-nov</c:v>
                </c:pt>
              </c:strCache>
            </c:strRef>
          </c:cat>
          <c:val>
            <c:numRef>
              <c:f>Hoja1!$F$15:$F$18</c:f>
              <c:numCache>
                <c:formatCode>#,##0</c:formatCode>
                <c:ptCount val="4"/>
                <c:pt idx="0">
                  <c:v>19949</c:v>
                </c:pt>
                <c:pt idx="1">
                  <c:v>21742</c:v>
                </c:pt>
                <c:pt idx="2">
                  <c:v>22159</c:v>
                </c:pt>
                <c:pt idx="3">
                  <c:v>25368</c:v>
                </c:pt>
              </c:numCache>
            </c:numRef>
          </c:val>
          <c:extLst>
            <c:ext xmlns:c16="http://schemas.microsoft.com/office/drawing/2014/chart" uri="{C3380CC4-5D6E-409C-BE32-E72D297353CC}">
              <c16:uniqueId val="{00000004-021A-4B90-A7BB-2E61D9F64086}"/>
            </c:ext>
          </c:extLst>
        </c:ser>
        <c:dLbls>
          <c:dLblPos val="outEnd"/>
          <c:showLegendKey val="0"/>
          <c:showVal val="1"/>
          <c:showCatName val="0"/>
          <c:showSerName val="0"/>
          <c:showPercent val="0"/>
          <c:showBubbleSize val="0"/>
        </c:dLbls>
        <c:gapWidth val="50"/>
        <c:axId val="1117577791"/>
        <c:axId val="1117572511"/>
      </c:barChart>
      <c:catAx>
        <c:axId val="11175777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2511"/>
        <c:crosses val="autoZero"/>
        <c:auto val="1"/>
        <c:lblAlgn val="ctr"/>
        <c:lblOffset val="100"/>
        <c:noMultiLvlLbl val="0"/>
      </c:catAx>
      <c:valAx>
        <c:axId val="111757251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dE Neue Helvetica 55 Roman" panose="020B0604020202020204" pitchFamily="34" charset="0"/>
                <a:ea typeface="+mn-ea"/>
                <a:cs typeface="+mn-cs"/>
              </a:defRPr>
            </a:pPr>
            <a:endParaRPr lang="es-ES_tradnl"/>
          </a:p>
        </c:txPr>
        <c:crossAx val="111757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7644989807746"/>
          <c:y val="2.9165492583353027E-2"/>
          <c:w val="0.8431446100963268"/>
          <c:h val="0.8384135258072124"/>
        </c:manualLayout>
      </c:layout>
      <c:barChart>
        <c:barDir val="col"/>
        <c:grouping val="clustered"/>
        <c:varyColors val="0"/>
        <c:ser>
          <c:idx val="2"/>
          <c:order val="0"/>
          <c:spPr>
            <a:solidFill>
              <a:schemeClr val="accent2"/>
            </a:solidFill>
            <a:ln>
              <a:noFill/>
            </a:ln>
            <a:effectLst/>
          </c:spPr>
          <c:invertIfNegative val="0"/>
          <c:val>
            <c:numRef>
              <c:f>Exposicion!$C$4:$C$171</c:f>
              <c:numCache>
                <c:formatCode>#,##0.0</c:formatCode>
                <c:ptCount val="168"/>
                <c:pt idx="0">
                  <c:v>0</c:v>
                </c:pt>
                <c:pt idx="1">
                  <c:v>0</c:v>
                </c:pt>
                <c:pt idx="2">
                  <c:v>0</c:v>
                </c:pt>
                <c:pt idx="3">
                  <c:v>0</c:v>
                </c:pt>
                <c:pt idx="4">
                  <c:v>7.3999999999999996E-5</c:v>
                </c:pt>
                <c:pt idx="5">
                  <c:v>1.95E-4</c:v>
                </c:pt>
                <c:pt idx="6">
                  <c:v>1.5139999999999999E-3</c:v>
                </c:pt>
                <c:pt idx="7">
                  <c:v>2.5790000000000001E-3</c:v>
                </c:pt>
                <c:pt idx="8">
                  <c:v>5.1289999999999999E-3</c:v>
                </c:pt>
                <c:pt idx="9">
                  <c:v>5.391E-3</c:v>
                </c:pt>
                <c:pt idx="10">
                  <c:v>5.7159999999999997E-3</c:v>
                </c:pt>
                <c:pt idx="11">
                  <c:v>9.2530000000000008E-3</c:v>
                </c:pt>
                <c:pt idx="12">
                  <c:v>1.32E-2</c:v>
                </c:pt>
                <c:pt idx="13">
                  <c:v>1.8411E-2</c:v>
                </c:pt>
                <c:pt idx="14">
                  <c:v>4.2384999999999999E-2</c:v>
                </c:pt>
                <c:pt idx="15">
                  <c:v>4.8959000000000003E-2</c:v>
                </c:pt>
                <c:pt idx="16">
                  <c:v>5.5581999999999999E-2</c:v>
                </c:pt>
                <c:pt idx="17">
                  <c:v>5.6842999999999998E-2</c:v>
                </c:pt>
                <c:pt idx="18">
                  <c:v>6.3791E-2</c:v>
                </c:pt>
                <c:pt idx="19">
                  <c:v>6.5047999999999995E-2</c:v>
                </c:pt>
                <c:pt idx="20">
                  <c:v>9.2008999999999994E-2</c:v>
                </c:pt>
                <c:pt idx="21">
                  <c:v>9.5867999999999995E-2</c:v>
                </c:pt>
                <c:pt idx="22">
                  <c:v>0.102659</c:v>
                </c:pt>
                <c:pt idx="23">
                  <c:v>0.111647</c:v>
                </c:pt>
                <c:pt idx="24">
                  <c:v>0.112803</c:v>
                </c:pt>
                <c:pt idx="25">
                  <c:v>0.115688</c:v>
                </c:pt>
                <c:pt idx="26">
                  <c:v>0.11909699999999999</c:v>
                </c:pt>
                <c:pt idx="27">
                  <c:v>0.12837399999999999</c:v>
                </c:pt>
                <c:pt idx="28">
                  <c:v>0.150727</c:v>
                </c:pt>
                <c:pt idx="29">
                  <c:v>0.17452500000000001</c:v>
                </c:pt>
                <c:pt idx="30">
                  <c:v>0.21868399999999999</c:v>
                </c:pt>
                <c:pt idx="31">
                  <c:v>0.23647899999999999</c:v>
                </c:pt>
                <c:pt idx="32">
                  <c:v>0.29533799999999999</c:v>
                </c:pt>
                <c:pt idx="33">
                  <c:v>0.29987799999999998</c:v>
                </c:pt>
                <c:pt idx="34">
                  <c:v>0.30523400000000001</c:v>
                </c:pt>
                <c:pt idx="35">
                  <c:v>0.31524600000000003</c:v>
                </c:pt>
                <c:pt idx="36">
                  <c:v>0.32351400000000002</c:v>
                </c:pt>
                <c:pt idx="37">
                  <c:v>0.34183200000000002</c:v>
                </c:pt>
                <c:pt idx="38">
                  <c:v>0.35061300000000001</c:v>
                </c:pt>
                <c:pt idx="39">
                  <c:v>0.35485699999999998</c:v>
                </c:pt>
                <c:pt idx="40">
                  <c:v>0.36312899999999998</c:v>
                </c:pt>
                <c:pt idx="41">
                  <c:v>0.394899</c:v>
                </c:pt>
                <c:pt idx="42">
                  <c:v>0.45636100000000002</c:v>
                </c:pt>
                <c:pt idx="43">
                  <c:v>0.45784599999999998</c:v>
                </c:pt>
                <c:pt idx="44">
                  <c:v>0.47512700000000002</c:v>
                </c:pt>
                <c:pt idx="45">
                  <c:v>0.54480499999999998</c:v>
                </c:pt>
                <c:pt idx="46">
                  <c:v>0.54769800000000002</c:v>
                </c:pt>
                <c:pt idx="47">
                  <c:v>0.66797300000000004</c:v>
                </c:pt>
                <c:pt idx="48">
                  <c:v>0.68194299999999997</c:v>
                </c:pt>
                <c:pt idx="49">
                  <c:v>0.69141600000000003</c:v>
                </c:pt>
                <c:pt idx="50">
                  <c:v>0.717302</c:v>
                </c:pt>
                <c:pt idx="51">
                  <c:v>0.74129199999999995</c:v>
                </c:pt>
                <c:pt idx="52">
                  <c:v>0.76037299999999997</c:v>
                </c:pt>
                <c:pt idx="53">
                  <c:v>0.76567099999999999</c:v>
                </c:pt>
                <c:pt idx="54">
                  <c:v>0.84659499999999999</c:v>
                </c:pt>
                <c:pt idx="55">
                  <c:v>0.84780800000000001</c:v>
                </c:pt>
                <c:pt idx="56">
                  <c:v>0.84868600000000005</c:v>
                </c:pt>
                <c:pt idx="57">
                  <c:v>0.87627299999999997</c:v>
                </c:pt>
                <c:pt idx="58">
                  <c:v>0.91187300000000004</c:v>
                </c:pt>
                <c:pt idx="59">
                  <c:v>0.96501000000000003</c:v>
                </c:pt>
                <c:pt idx="60">
                  <c:v>1.0268630000000001</c:v>
                </c:pt>
                <c:pt idx="61">
                  <c:v>1.203608</c:v>
                </c:pt>
                <c:pt idx="62">
                  <c:v>1.291523</c:v>
                </c:pt>
                <c:pt idx="63">
                  <c:v>1.302052</c:v>
                </c:pt>
                <c:pt idx="64">
                  <c:v>1.447859</c:v>
                </c:pt>
                <c:pt idx="65">
                  <c:v>1.4808809999999999</c:v>
                </c:pt>
                <c:pt idx="66">
                  <c:v>1.486936</c:v>
                </c:pt>
                <c:pt idx="67">
                  <c:v>1.5235209999999999</c:v>
                </c:pt>
                <c:pt idx="68">
                  <c:v>1.5335890000000001</c:v>
                </c:pt>
                <c:pt idx="69">
                  <c:v>1.6250199999999999</c:v>
                </c:pt>
                <c:pt idx="70">
                  <c:v>1.771047</c:v>
                </c:pt>
                <c:pt idx="71">
                  <c:v>1.7934730000000001</c:v>
                </c:pt>
                <c:pt idx="72">
                  <c:v>1.9422999999999999</c:v>
                </c:pt>
                <c:pt idx="73">
                  <c:v>2</c:v>
                </c:pt>
                <c:pt idx="74">
                  <c:v>2.2222789999999999</c:v>
                </c:pt>
                <c:pt idx="75">
                  <c:v>2.5163540000000002</c:v>
                </c:pt>
                <c:pt idx="76">
                  <c:v>2.6623839999999999</c:v>
                </c:pt>
                <c:pt idx="77">
                  <c:v>2.8260000000000001</c:v>
                </c:pt>
                <c:pt idx="78">
                  <c:v>2.9857429999999998</c:v>
                </c:pt>
                <c:pt idx="79">
                  <c:v>3.1417389999999998</c:v>
                </c:pt>
                <c:pt idx="80">
                  <c:v>3.3818079999999999</c:v>
                </c:pt>
                <c:pt idx="81">
                  <c:v>3.8837989999999998</c:v>
                </c:pt>
                <c:pt idx="82">
                  <c:v>4.0829319999999996</c:v>
                </c:pt>
                <c:pt idx="83">
                  <c:v>4.2283470000000003</c:v>
                </c:pt>
                <c:pt idx="84">
                  <c:v>4.2745420000000003</c:v>
                </c:pt>
                <c:pt idx="85">
                  <c:v>4.6623330000000003</c:v>
                </c:pt>
                <c:pt idx="86">
                  <c:v>4.9424710000000003</c:v>
                </c:pt>
                <c:pt idx="87">
                  <c:v>5.0976480000000004</c:v>
                </c:pt>
                <c:pt idx="88">
                  <c:v>5.265021</c:v>
                </c:pt>
                <c:pt idx="89">
                  <c:v>5.380077</c:v>
                </c:pt>
                <c:pt idx="90">
                  <c:v>5.4273009999999999</c:v>
                </c:pt>
                <c:pt idx="91">
                  <c:v>5.5145049999999998</c:v>
                </c:pt>
                <c:pt idx="92">
                  <c:v>6.0590700000000002</c:v>
                </c:pt>
                <c:pt idx="93">
                  <c:v>6.4807889999999997</c:v>
                </c:pt>
                <c:pt idx="94">
                  <c:v>6.6657529999999996</c:v>
                </c:pt>
                <c:pt idx="95">
                  <c:v>7.0068409999999997</c:v>
                </c:pt>
                <c:pt idx="96">
                  <c:v>7.0349890000000004</c:v>
                </c:pt>
                <c:pt idx="97">
                  <c:v>7.3752509999999996</c:v>
                </c:pt>
                <c:pt idx="98">
                  <c:v>7.5500429999999996</c:v>
                </c:pt>
                <c:pt idx="99">
                  <c:v>9.5083120000000001</c:v>
                </c:pt>
                <c:pt idx="100">
                  <c:v>13.027677000000001</c:v>
                </c:pt>
                <c:pt idx="101">
                  <c:v>13.483840000000001</c:v>
                </c:pt>
                <c:pt idx="102">
                  <c:v>14.217442999999999</c:v>
                </c:pt>
                <c:pt idx="103">
                  <c:v>16.188927</c:v>
                </c:pt>
                <c:pt idx="104">
                  <c:v>16.722263999999999</c:v>
                </c:pt>
                <c:pt idx="105">
                  <c:v>19.055931000000001</c:v>
                </c:pt>
                <c:pt idx="106">
                  <c:v>20.102429000000001</c:v>
                </c:pt>
                <c:pt idx="107">
                  <c:v>20.452575</c:v>
                </c:pt>
                <c:pt idx="108">
                  <c:v>20.974791</c:v>
                </c:pt>
                <c:pt idx="109">
                  <c:v>23.317239000000001</c:v>
                </c:pt>
                <c:pt idx="110">
                  <c:v>24.340005999999999</c:v>
                </c:pt>
                <c:pt idx="111">
                  <c:v>24.572098</c:v>
                </c:pt>
                <c:pt idx="112">
                  <c:v>25.269078</c:v>
                </c:pt>
                <c:pt idx="113">
                  <c:v>25.816780999999999</c:v>
                </c:pt>
                <c:pt idx="114">
                  <c:v>26.180918999999999</c:v>
                </c:pt>
                <c:pt idx="115">
                  <c:v>26.896825</c:v>
                </c:pt>
                <c:pt idx="116">
                  <c:v>27.771519999999999</c:v>
                </c:pt>
                <c:pt idx="117">
                  <c:v>28.158080000000002</c:v>
                </c:pt>
                <c:pt idx="118">
                  <c:v>28.221086</c:v>
                </c:pt>
                <c:pt idx="119">
                  <c:v>30.923199</c:v>
                </c:pt>
                <c:pt idx="120">
                  <c:v>31.316590000000001</c:v>
                </c:pt>
                <c:pt idx="121">
                  <c:v>31.817001000000001</c:v>
                </c:pt>
                <c:pt idx="122">
                  <c:v>32.530864999999999</c:v>
                </c:pt>
                <c:pt idx="123">
                  <c:v>33.191645000000001</c:v>
                </c:pt>
                <c:pt idx="124">
                  <c:v>36.672131</c:v>
                </c:pt>
                <c:pt idx="125">
                  <c:v>37.605280999999998</c:v>
                </c:pt>
                <c:pt idx="126">
                  <c:v>40.739930999999999</c:v>
                </c:pt>
                <c:pt idx="127">
                  <c:v>41.133346000000003</c:v>
                </c:pt>
                <c:pt idx="128">
                  <c:v>41.648949999999999</c:v>
                </c:pt>
                <c:pt idx="129">
                  <c:v>48.007908999999998</c:v>
                </c:pt>
                <c:pt idx="130">
                  <c:v>50.402678999999999</c:v>
                </c:pt>
                <c:pt idx="131">
                  <c:v>53.964283000000002</c:v>
                </c:pt>
                <c:pt idx="132">
                  <c:v>55.527135999999999</c:v>
                </c:pt>
                <c:pt idx="133">
                  <c:v>60.118091</c:v>
                </c:pt>
                <c:pt idx="134">
                  <c:v>63.146447999999999</c:v>
                </c:pt>
                <c:pt idx="135">
                  <c:v>63.244624999999999</c:v>
                </c:pt>
                <c:pt idx="136">
                  <c:v>63.308312999999998</c:v>
                </c:pt>
                <c:pt idx="137">
                  <c:v>65.331474</c:v>
                </c:pt>
                <c:pt idx="138">
                  <c:v>74.251209000000003</c:v>
                </c:pt>
                <c:pt idx="139">
                  <c:v>74.652820000000006</c:v>
                </c:pt>
                <c:pt idx="140">
                  <c:v>76.436019000000002</c:v>
                </c:pt>
                <c:pt idx="141">
                  <c:v>86.759434000000098</c:v>
                </c:pt>
                <c:pt idx="142">
                  <c:v>94.049009999999996</c:v>
                </c:pt>
                <c:pt idx="143">
                  <c:v>94.815025000000006</c:v>
                </c:pt>
                <c:pt idx="144">
                  <c:v>98.304630000000003</c:v>
                </c:pt>
                <c:pt idx="145">
                  <c:v>105.910673</c:v>
                </c:pt>
                <c:pt idx="146">
                  <c:v>109.4181</c:v>
                </c:pt>
                <c:pt idx="147">
                  <c:v>115.075777</c:v>
                </c:pt>
                <c:pt idx="148">
                  <c:v>129.328619</c:v>
                </c:pt>
                <c:pt idx="149">
                  <c:v>147.513102</c:v>
                </c:pt>
                <c:pt idx="150">
                  <c:v>150.661936</c:v>
                </c:pt>
                <c:pt idx="151">
                  <c:v>159.20914400000001</c:v>
                </c:pt>
                <c:pt idx="152">
                  <c:v>165.79547199999999</c:v>
                </c:pt>
                <c:pt idx="153">
                  <c:v>212.74338700000001</c:v>
                </c:pt>
                <c:pt idx="154">
                  <c:v>215.19556399999999</c:v>
                </c:pt>
                <c:pt idx="155">
                  <c:v>229.111402</c:v>
                </c:pt>
                <c:pt idx="156">
                  <c:v>243.084035</c:v>
                </c:pt>
                <c:pt idx="157">
                  <c:v>317.978814</c:v>
                </c:pt>
                <c:pt idx="158">
                  <c:v>357.06045999999998</c:v>
                </c:pt>
                <c:pt idx="159">
                  <c:v>589.19885399999998</c:v>
                </c:pt>
                <c:pt idx="160">
                  <c:v>613.16331300000002</c:v>
                </c:pt>
                <c:pt idx="161">
                  <c:v>788.04764699999998</c:v>
                </c:pt>
                <c:pt idx="162">
                  <c:v>840.760355</c:v>
                </c:pt>
                <c:pt idx="163">
                  <c:v>1197.7207840000001</c:v>
                </c:pt>
                <c:pt idx="164">
                  <c:v>1681.7400279999999</c:v>
                </c:pt>
                <c:pt idx="165">
                  <c:v>2325.436541</c:v>
                </c:pt>
                <c:pt idx="166">
                  <c:v>2755.4153689999998</c:v>
                </c:pt>
                <c:pt idx="167">
                  <c:v>5070.0897489999998</c:v>
                </c:pt>
              </c:numCache>
            </c:numRef>
          </c:val>
          <c:extLst>
            <c:ext xmlns:c16="http://schemas.microsoft.com/office/drawing/2014/chart" uri="{C3380CC4-5D6E-409C-BE32-E72D297353CC}">
              <c16:uniqueId val="{00000000-CBDF-4383-B0B1-3FFFC9A818F2}"/>
            </c:ext>
          </c:extLst>
        </c:ser>
        <c:dLbls>
          <c:showLegendKey val="0"/>
          <c:showVal val="0"/>
          <c:showCatName val="0"/>
          <c:showSerName val="0"/>
          <c:showPercent val="0"/>
          <c:showBubbleSize val="0"/>
        </c:dLbls>
        <c:gapWidth val="150"/>
        <c:axId val="143376943"/>
        <c:axId val="143378863"/>
      </c:barChart>
      <c:catAx>
        <c:axId val="143376943"/>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s-ES" sz="2400">
                    <a:solidFill>
                      <a:schemeClr val="tx1"/>
                    </a:solidFill>
                  </a:rPr>
                  <a:t>Individual financial institution (ranked by exposure)</a:t>
                </a:r>
              </a:p>
            </c:rich>
          </c:tx>
          <c:layout>
            <c:manualLayout>
              <c:xMode val="edge"/>
              <c:yMode val="edge"/>
              <c:x val="0.31615315743668526"/>
              <c:y val="0.922620917615717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ES_tradn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s-ES_tradnl"/>
          </a:p>
        </c:txPr>
        <c:crossAx val="143378863"/>
        <c:crosses val="autoZero"/>
        <c:auto val="0"/>
        <c:lblAlgn val="ctr"/>
        <c:lblOffset val="100"/>
        <c:noMultiLvlLbl val="0"/>
      </c:catAx>
      <c:valAx>
        <c:axId val="14337886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a:solidFill>
                      <a:schemeClr val="tx1"/>
                    </a:solidFill>
                  </a:rPr>
                  <a:t>Total loan exposure in the affected area</a:t>
                </a:r>
              </a:p>
            </c:rich>
          </c:tx>
          <c:layout>
            <c:manualLayout>
              <c:xMode val="edge"/>
              <c:yMode val="edge"/>
              <c:x val="6.5609422322009565E-3"/>
              <c:y val="0.174513608419647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ES_tradnl"/>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ES_tradnl"/>
          </a:p>
        </c:txPr>
        <c:crossAx val="14337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solidFill>
            <a:schemeClr val="tx1"/>
          </a:solidFill>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76290207125868E-2"/>
          <c:y val="0.14009508376937188"/>
          <c:w val="0.90176027996500441"/>
          <c:h val="0.65077627084986789"/>
        </c:manualLayout>
      </c:layout>
      <c:barChart>
        <c:barDir val="col"/>
        <c:grouping val="clustered"/>
        <c:varyColors val="0"/>
        <c:ser>
          <c:idx val="0"/>
          <c:order val="0"/>
          <c:spPr>
            <a:solidFill>
              <a:srgbClr val="F7A6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municipios_con_Valencia!$B$33:$B$34</c:f>
              <c:strCache>
                <c:ptCount val="2"/>
                <c:pt idx="0">
                  <c:v>Roads (km)</c:v>
                </c:pt>
                <c:pt idx="1">
                  <c:v>Railways (km)</c:v>
                </c:pt>
              </c:strCache>
            </c:strRef>
          </c:cat>
          <c:val>
            <c:numRef>
              <c:f>municipios_con_Valencia!$C$33:$C$34</c:f>
              <c:numCache>
                <c:formatCode>0.0</c:formatCode>
                <c:ptCount val="2"/>
                <c:pt idx="0">
                  <c:v>0.92023370200967503</c:v>
                </c:pt>
                <c:pt idx="1">
                  <c:v>0.60778211061589582</c:v>
                </c:pt>
              </c:numCache>
            </c:numRef>
          </c:val>
          <c:extLst>
            <c:ext xmlns:c16="http://schemas.microsoft.com/office/drawing/2014/chart" uri="{C3380CC4-5D6E-409C-BE32-E72D297353CC}">
              <c16:uniqueId val="{00000000-44B7-4C59-A498-D0309CC0B561}"/>
            </c:ext>
          </c:extLst>
        </c:ser>
        <c:dLbls>
          <c:showLegendKey val="0"/>
          <c:showVal val="0"/>
          <c:showCatName val="0"/>
          <c:showSerName val="0"/>
          <c:showPercent val="0"/>
          <c:showBubbleSize val="0"/>
        </c:dLbls>
        <c:gapWidth val="50"/>
        <c:axId val="1322208176"/>
        <c:axId val="1322205296"/>
      </c:barChart>
      <c:catAx>
        <c:axId val="1322208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_tradnl"/>
          </a:p>
        </c:txPr>
        <c:crossAx val="1322205296"/>
        <c:crosses val="autoZero"/>
        <c:auto val="1"/>
        <c:lblAlgn val="ctr"/>
        <c:lblOffset val="100"/>
        <c:noMultiLvlLbl val="0"/>
      </c:catAx>
      <c:valAx>
        <c:axId val="1322205296"/>
        <c:scaling>
          <c:orientation val="minMax"/>
          <c:max val="4"/>
          <c:min val="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s-ES_tradnl"/>
          </a:p>
        </c:txPr>
        <c:crossAx val="132220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pPr>
      <a:endParaRPr lang="es-ES_trad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76290207125868E-2"/>
          <c:y val="9.2705652647077655E-2"/>
          <c:w val="0.90176027996500441"/>
          <c:h val="0.7404532539691796"/>
        </c:manualLayout>
      </c:layout>
      <c:barChart>
        <c:barDir val="col"/>
        <c:grouping val="clustered"/>
        <c:varyColors val="0"/>
        <c:ser>
          <c:idx val="0"/>
          <c:order val="0"/>
          <c:spPr>
            <a:solidFill>
              <a:schemeClr val="accent3">
                <a:lumMod val="60000"/>
                <a:lumOff val="40000"/>
              </a:schemeClr>
            </a:solidFill>
            <a:ln>
              <a:noFill/>
            </a:ln>
            <a:effectLst/>
          </c:spPr>
          <c:invertIfNegative val="0"/>
          <c:dLbls>
            <c:spPr>
              <a:noFill/>
              <a:ln w="25400">
                <a:noFill/>
              </a:ln>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municipios_con_Valencia!$B$19:$B$24</c:f>
              <c:strCache>
                <c:ptCount val="6"/>
                <c:pt idx="0">
                  <c:v>Population</c:v>
                </c:pt>
                <c:pt idx="1">
                  <c:v>Household income</c:v>
                </c:pt>
                <c:pt idx="2">
                  <c:v>Number of companies</c:v>
                </c:pt>
                <c:pt idx="3">
                  <c:v>Employment</c:v>
                </c:pt>
                <c:pt idx="4">
                  <c:v>Enterprise value added</c:v>
                </c:pt>
                <c:pt idx="5">
                  <c:v>Residential buildings</c:v>
                </c:pt>
              </c:strCache>
            </c:strRef>
          </c:cat>
          <c:val>
            <c:numRef>
              <c:f>municipios_con_Valencia!$C$19:$C$24</c:f>
              <c:numCache>
                <c:formatCode>General</c:formatCode>
                <c:ptCount val="6"/>
                <c:pt idx="0">
                  <c:v>2.1</c:v>
                </c:pt>
                <c:pt idx="1">
                  <c:v>2</c:v>
                </c:pt>
                <c:pt idx="2">
                  <c:v>2</c:v>
                </c:pt>
                <c:pt idx="3">
                  <c:v>1.9</c:v>
                </c:pt>
                <c:pt idx="4">
                  <c:v>2</c:v>
                </c:pt>
                <c:pt idx="5" formatCode="0.0">
                  <c:v>2.1705839504286852</c:v>
                </c:pt>
              </c:numCache>
            </c:numRef>
          </c:val>
          <c:extLst>
            <c:ext xmlns:c16="http://schemas.microsoft.com/office/drawing/2014/chart" uri="{C3380CC4-5D6E-409C-BE32-E72D297353CC}">
              <c16:uniqueId val="{00000000-23C6-4CB8-B514-D7B52DDCE4E0}"/>
            </c:ext>
          </c:extLst>
        </c:ser>
        <c:dLbls>
          <c:showLegendKey val="0"/>
          <c:showVal val="0"/>
          <c:showCatName val="0"/>
          <c:showSerName val="0"/>
          <c:showPercent val="0"/>
          <c:showBubbleSize val="0"/>
        </c:dLbls>
        <c:gapWidth val="50"/>
        <c:axId val="642089112"/>
        <c:axId val="1"/>
      </c:barChart>
      <c:lineChart>
        <c:grouping val="standard"/>
        <c:varyColors val="0"/>
        <c:ser>
          <c:idx val="1"/>
          <c:order val="1"/>
          <c:spPr>
            <a:ln w="28575" cap="rnd">
              <a:solidFill>
                <a:schemeClr val="accent2"/>
              </a:solidFill>
              <a:round/>
            </a:ln>
            <a:effectLst/>
          </c:spPr>
          <c:marker>
            <c:symbol val="none"/>
          </c:marker>
          <c:cat>
            <c:strRef>
              <c:f>municipios_con_Valencia!$B$19:$B$24</c:f>
              <c:strCache>
                <c:ptCount val="6"/>
                <c:pt idx="0">
                  <c:v>Population</c:v>
                </c:pt>
                <c:pt idx="1">
                  <c:v>Household income</c:v>
                </c:pt>
                <c:pt idx="2">
                  <c:v>Number of companies</c:v>
                </c:pt>
                <c:pt idx="3">
                  <c:v>Employment</c:v>
                </c:pt>
                <c:pt idx="4">
                  <c:v>Enterprise value added</c:v>
                </c:pt>
                <c:pt idx="5">
                  <c:v>Residential buildings</c:v>
                </c:pt>
              </c:strCache>
            </c:strRef>
          </c:cat>
          <c:val>
            <c:numRef>
              <c:f>municipios_con_Valencia!$D$19:$D$24</c:f>
              <c:numCache>
                <c:formatCode>0</c:formatCode>
                <c:ptCount val="6"/>
                <c:pt idx="0">
                  <c:v>2.0284306584047811</c:v>
                </c:pt>
                <c:pt idx="1">
                  <c:v>2.0284306584047811</c:v>
                </c:pt>
                <c:pt idx="2">
                  <c:v>2.0284306584047811</c:v>
                </c:pt>
                <c:pt idx="3">
                  <c:v>2.0284306584047811</c:v>
                </c:pt>
                <c:pt idx="4">
                  <c:v>2.0284306584047811</c:v>
                </c:pt>
                <c:pt idx="5">
                  <c:v>2.0284306584047811</c:v>
                </c:pt>
              </c:numCache>
            </c:numRef>
          </c:val>
          <c:smooth val="0"/>
          <c:extLst>
            <c:ext xmlns:c16="http://schemas.microsoft.com/office/drawing/2014/chart" uri="{C3380CC4-5D6E-409C-BE32-E72D297353CC}">
              <c16:uniqueId val="{00000001-23C6-4CB8-B514-D7B52DDCE4E0}"/>
            </c:ext>
          </c:extLst>
        </c:ser>
        <c:dLbls>
          <c:showLegendKey val="0"/>
          <c:showVal val="0"/>
          <c:showCatName val="0"/>
          <c:showSerName val="0"/>
          <c:showPercent val="0"/>
          <c:showBubbleSize val="0"/>
        </c:dLbls>
        <c:marker val="1"/>
        <c:smooth val="0"/>
        <c:axId val="642089112"/>
        <c:axId val="1"/>
      </c:lineChart>
      <c:catAx>
        <c:axId val="642089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1"/>
        <c:crosses val="autoZero"/>
        <c:auto val="1"/>
        <c:lblAlgn val="ctr"/>
        <c:lblOffset val="100"/>
        <c:noMultiLvlLbl val="0"/>
      </c:catAx>
      <c:valAx>
        <c:axId val="1"/>
        <c:scaling>
          <c:orientation val="minMax"/>
          <c:max val="4"/>
          <c:min val="0"/>
        </c:scaling>
        <c:delete val="0"/>
        <c:axPos val="l"/>
        <c:numFmt formatCode="General" sourceLinked="1"/>
        <c:majorTickMark val="out"/>
        <c:minorTickMark val="none"/>
        <c:tickLblPos val="nextTo"/>
        <c:spPr>
          <a:ln w="6350">
            <a:noFill/>
          </a:ln>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s-ES_tradnl"/>
          </a:p>
        </c:txPr>
        <c:crossAx val="642089112"/>
        <c:crosses val="autoZero"/>
        <c:crossBetween val="between"/>
      </c:valAx>
      <c:spPr>
        <a:noFill/>
        <a:ln w="25400">
          <a:noFill/>
        </a:ln>
      </c:spPr>
    </c:plotArea>
    <c:plotVisOnly val="1"/>
    <c:dispBlanksAs val="gap"/>
    <c:showDLblsOverMax val="0"/>
  </c:chart>
  <c:spPr>
    <a:noFill/>
    <a:ln w="6350">
      <a:noFill/>
    </a:ln>
  </c:spPr>
  <c:txPr>
    <a:bodyPr/>
    <a:lstStyle/>
    <a:p>
      <a:pPr>
        <a:defRPr sz="2000"/>
      </a:pPr>
      <a:endParaRPr lang="es-ES_tradn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600" b="1" i="0" u="none" strike="noStrike" kern="1200" spc="0" baseline="0">
                <a:solidFill>
                  <a:srgbClr val="000000"/>
                </a:solidFill>
                <a:effectLst/>
                <a:latin typeface="BdE Neue Helvetica 55 Roman"/>
                <a:ea typeface="BdE Neue Helvetica 55 Roman"/>
                <a:cs typeface="BdE Neue Helvetica 55 Roman"/>
              </a:defRPr>
            </a:pPr>
            <a:r>
              <a:rPr lang="en-US" sz="2600" dirty="0"/>
              <a:t>CHANGE</a:t>
            </a:r>
            <a:r>
              <a:rPr lang="en-US" sz="2600" baseline="0" dirty="0"/>
              <a:t> IN THE SUPPLY BOTTLENECKS INDEX IN THE UNITED STATES AFTER KATRINA VS. CHANGE IN SPAIN AFTER THE DANA</a:t>
            </a:r>
            <a:endParaRPr lang="en-US" sz="2600" dirty="0"/>
          </a:p>
        </c:rich>
      </c:tx>
      <c:overlay val="1"/>
      <c:spPr>
        <a:noFill/>
        <a:ln>
          <a:noFill/>
        </a:ln>
        <a:effectLst/>
      </c:spPr>
      <c:txPr>
        <a:bodyPr rot="0" spcFirstLastPara="1" vertOverflow="ellipsis" vert="horz" wrap="square" anchor="ctr" anchorCtr="1"/>
        <a:lstStyle/>
        <a:p>
          <a:pPr algn="ctr">
            <a:defRPr sz="2600" b="1" i="0" u="none" strike="noStrike" kern="1200" spc="0" baseline="0">
              <a:solidFill>
                <a:srgbClr val="000000"/>
              </a:solidFill>
              <a:effectLst/>
              <a:latin typeface="BdE Neue Helvetica 55 Roman"/>
              <a:ea typeface="BdE Neue Helvetica 55 Roman"/>
              <a:cs typeface="BdE Neue Helvetica 55 Roman"/>
            </a:defRPr>
          </a:pPr>
          <a:endParaRPr lang="es-ES_tradnl"/>
        </a:p>
      </c:txPr>
    </c:title>
    <c:autoTitleDeleted val="0"/>
    <c:plotArea>
      <c:layout>
        <c:manualLayout>
          <c:layoutTarget val="inner"/>
          <c:xMode val="edge"/>
          <c:yMode val="edge"/>
          <c:x val="0.10338924283274691"/>
          <c:y val="0.16521909378449448"/>
          <c:w val="0.86586137941078378"/>
          <c:h val="0.70169471352975898"/>
        </c:manualLayout>
      </c:layout>
      <c:lineChart>
        <c:grouping val="standard"/>
        <c:varyColors val="0"/>
        <c:ser>
          <c:idx val="0"/>
          <c:order val="0"/>
          <c:tx>
            <c:strRef>
              <c:f>'DANA data'!$B$2</c:f>
              <c:strCache>
                <c:ptCount val="1"/>
                <c:pt idx="0">
                  <c:v>KATRINA - US</c:v>
                </c:pt>
              </c:strCache>
            </c:strRef>
          </c:tx>
          <c:spPr>
            <a:ln w="50800" cap="rnd">
              <a:solidFill>
                <a:srgbClr val="002060"/>
              </a:solidFill>
              <a:round/>
            </a:ln>
            <a:effectLst/>
          </c:spPr>
          <c:marker>
            <c:symbol val="square"/>
            <c:size val="8"/>
            <c:spPr>
              <a:solidFill>
                <a:sysClr val="window" lastClr="FFFFFF"/>
              </a:solidFill>
              <a:ln w="9525">
                <a:solidFill>
                  <a:schemeClr val="accent1"/>
                </a:solidFill>
              </a:ln>
              <a:effectLst/>
            </c:spPr>
          </c:marker>
          <c:dLbls>
            <c:dLbl>
              <c:idx val="13"/>
              <c:layout>
                <c:manualLayout>
                  <c:x val="-0.10347670525713841"/>
                  <c:y val="-1.7275421834576195E-2"/>
                </c:manualLayout>
              </c:layout>
              <c:tx>
                <c:rich>
                  <a:bodyPr/>
                  <a:lstStyle/>
                  <a:p>
                    <a:fld id="{26D25A22-5E71-4898-BC52-660F333BD3BD}" type="VALUE">
                      <a:rPr lang="en-US" smtClean="0"/>
                      <a:pPr/>
                      <a:t>[VALOR]</a:t>
                    </a:fld>
                    <a:endParaRPr lang="es-ES_tradnl"/>
                  </a:p>
                </c:rich>
              </c:tx>
              <c:showLegendKey val="0"/>
              <c:showVal val="1"/>
              <c:showCatName val="0"/>
              <c:showSerName val="0"/>
              <c:showPercent val="0"/>
              <c:showBubbleSize val="0"/>
              <c:extLst>
                <c:ext xmlns:c15="http://schemas.microsoft.com/office/drawing/2012/chart" uri="{CE6537A1-D6FC-4f65-9D91-7224C49458BB}">
                  <c15:layout>
                    <c:manualLayout>
                      <c:w val="0.23955555555555549"/>
                      <c:h val="8.1712962962962959E-2"/>
                    </c:manualLayout>
                  </c15:layout>
                  <c15:dlblFieldTable/>
                  <c15:showDataLabelsRange val="0"/>
                </c:ext>
                <c:ext xmlns:c16="http://schemas.microsoft.com/office/drawing/2014/chart" uri="{C3380CC4-5D6E-409C-BE32-E72D297353CC}">
                  <c16:uniqueId val="{00000000-BFBA-48DB-A02A-752B00FFBA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ES_trad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'DANA data'!$B$4:$B$43</c:f>
              <c:numCache>
                <c:formatCode>General</c:formatCode>
                <c:ptCount val="40"/>
                <c:pt idx="0">
                  <c:v>0</c:v>
                </c:pt>
                <c:pt idx="1">
                  <c:v>5.0353699185267971</c:v>
                </c:pt>
                <c:pt idx="2">
                  <c:v>37.555982046204903</c:v>
                </c:pt>
                <c:pt idx="3">
                  <c:v>55.243862216835694</c:v>
                </c:pt>
                <c:pt idx="4">
                  <c:v>114.0240138795411</c:v>
                </c:pt>
                <c:pt idx="5">
                  <c:v>169.5095421962813</c:v>
                </c:pt>
                <c:pt idx="6">
                  <c:v>195.290030336082</c:v>
                </c:pt>
                <c:pt idx="7">
                  <c:v>205.44931408950521</c:v>
                </c:pt>
                <c:pt idx="8">
                  <c:v>213.14677690216848</c:v>
                </c:pt>
                <c:pt idx="9">
                  <c:v>234.68764857973656</c:v>
                </c:pt>
                <c:pt idx="10">
                  <c:v>242.54780720744935</c:v>
                </c:pt>
                <c:pt idx="11">
                  <c:v>249.95077859359191</c:v>
                </c:pt>
                <c:pt idx="12">
                  <c:v>258.7245016315868</c:v>
                </c:pt>
                <c:pt idx="13">
                  <c:v>277.11920441007589</c:v>
                </c:pt>
                <c:pt idx="14">
                  <c:v>264.03851723245867</c:v>
                </c:pt>
                <c:pt idx="15">
                  <c:v>266.36263697175508</c:v>
                </c:pt>
                <c:pt idx="16">
                  <c:v>254.6356407121441</c:v>
                </c:pt>
                <c:pt idx="17">
                  <c:v>224.87148733319077</c:v>
                </c:pt>
                <c:pt idx="18">
                  <c:v>210.90119004132839</c:v>
                </c:pt>
                <c:pt idx="19">
                  <c:v>155.34755805049309</c:v>
                </c:pt>
                <c:pt idx="20">
                  <c:v>114.73657785968869</c:v>
                </c:pt>
                <c:pt idx="21">
                  <c:v>98.675491987135004</c:v>
                </c:pt>
                <c:pt idx="22">
                  <c:v>78.006603237646303</c:v>
                </c:pt>
                <c:pt idx="23">
                  <c:v>90.812371371298681</c:v>
                </c:pt>
                <c:pt idx="24">
                  <c:v>71.827165859868686</c:v>
                </c:pt>
                <c:pt idx="25">
                  <c:v>67.944131848706306</c:v>
                </c:pt>
                <c:pt idx="26">
                  <c:v>63.473203190392283</c:v>
                </c:pt>
                <c:pt idx="27">
                  <c:v>72.495028151118689</c:v>
                </c:pt>
                <c:pt idx="28">
                  <c:v>69.733199351252082</c:v>
                </c:pt>
                <c:pt idx="29">
                  <c:v>84.613821069246782</c:v>
                </c:pt>
                <c:pt idx="30">
                  <c:v>89.803237204219002</c:v>
                </c:pt>
                <c:pt idx="31">
                  <c:v>86.428174383580696</c:v>
                </c:pt>
                <c:pt idx="32">
                  <c:v>78.088586153885686</c:v>
                </c:pt>
                <c:pt idx="33">
                  <c:v>65.1568828503991</c:v>
                </c:pt>
                <c:pt idx="34">
                  <c:v>68.581560594424886</c:v>
                </c:pt>
                <c:pt idx="35">
                  <c:v>65.197881842510796</c:v>
                </c:pt>
                <c:pt idx="36">
                  <c:v>67.677264944708995</c:v>
                </c:pt>
                <c:pt idx="37">
                  <c:v>73.912008295389583</c:v>
                </c:pt>
                <c:pt idx="38">
                  <c:v>59.304091582387102</c:v>
                </c:pt>
                <c:pt idx="39">
                  <c:v>53.553699497127198</c:v>
                </c:pt>
              </c:numCache>
            </c:numRef>
          </c:val>
          <c:smooth val="0"/>
          <c:extLst>
            <c:ext xmlns:c16="http://schemas.microsoft.com/office/drawing/2014/chart" uri="{C3380CC4-5D6E-409C-BE32-E72D297353CC}">
              <c16:uniqueId val="{00000001-BFBA-48DB-A02A-752B00FFBA5D}"/>
            </c:ext>
          </c:extLst>
        </c:ser>
        <c:ser>
          <c:idx val="2"/>
          <c:order val="1"/>
          <c:tx>
            <c:strRef>
              <c:f>'DANA data'!$E$2</c:f>
              <c:strCache>
                <c:ptCount val="1"/>
                <c:pt idx="0">
                  <c:v>DANA - SPAIN</c:v>
                </c:pt>
              </c:strCache>
            </c:strRef>
          </c:tx>
          <c:spPr>
            <a:ln w="50800" cap="rnd">
              <a:solidFill>
                <a:srgbClr val="FED060"/>
              </a:solidFill>
              <a:round/>
            </a:ln>
            <a:effectLst/>
          </c:spPr>
          <c:marker>
            <c:symbol val="square"/>
            <c:size val="5"/>
            <c:spPr>
              <a:noFill/>
              <a:ln w="9525">
                <a:solidFill>
                  <a:schemeClr val="tx2"/>
                </a:solidFill>
              </a:ln>
              <a:effectLst/>
            </c:spPr>
          </c:marker>
          <c:dLbls>
            <c:dLbl>
              <c:idx val="14"/>
              <c:layout>
                <c:manualLayout>
                  <c:x val="5.4945043059391246E-3"/>
                  <c:y val="-7.1450352132089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9-4696-B43B-1D1D40065A8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S_trad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'DANA data'!$E$4:$E$43</c:f>
              <c:numCache>
                <c:formatCode>General</c:formatCode>
                <c:ptCount val="40"/>
                <c:pt idx="0">
                  <c:v>0</c:v>
                </c:pt>
                <c:pt idx="1">
                  <c:v>70.169814967552995</c:v>
                </c:pt>
                <c:pt idx="2">
                  <c:v>75.251692077819811</c:v>
                </c:pt>
                <c:pt idx="3">
                  <c:v>97.311866486504087</c:v>
                </c:pt>
                <c:pt idx="4">
                  <c:v>113.86290366465791</c:v>
                </c:pt>
                <c:pt idx="5">
                  <c:v>125.0507628542456</c:v>
                </c:pt>
                <c:pt idx="6">
                  <c:v>157.48814947426496</c:v>
                </c:pt>
                <c:pt idx="7">
                  <c:v>148.72217531559801</c:v>
                </c:pt>
                <c:pt idx="8">
                  <c:v>149.28757120284041</c:v>
                </c:pt>
                <c:pt idx="9">
                  <c:v>156.88053242315328</c:v>
                </c:pt>
                <c:pt idx="10">
                  <c:v>165.37514757278126</c:v>
                </c:pt>
                <c:pt idx="11">
                  <c:v>170.47887729726648</c:v>
                </c:pt>
                <c:pt idx="12">
                  <c:v>189.92278814085199</c:v>
                </c:pt>
                <c:pt idx="13">
                  <c:v>189.4801219932113</c:v>
                </c:pt>
                <c:pt idx="14">
                  <c:v>187.47278497509308</c:v>
                </c:pt>
              </c:numCache>
            </c:numRef>
          </c:val>
          <c:smooth val="0"/>
          <c:extLst>
            <c:ext xmlns:c16="http://schemas.microsoft.com/office/drawing/2014/chart" uri="{C3380CC4-5D6E-409C-BE32-E72D297353CC}">
              <c16:uniqueId val="{00000003-BFBA-48DB-A02A-752B00FFBA5D}"/>
            </c:ext>
          </c:extLst>
        </c:ser>
        <c:dLbls>
          <c:showLegendKey val="0"/>
          <c:showVal val="0"/>
          <c:showCatName val="0"/>
          <c:showSerName val="0"/>
          <c:showPercent val="0"/>
          <c:showBubbleSize val="0"/>
        </c:dLbls>
        <c:marker val="1"/>
        <c:smooth val="0"/>
        <c:axId val="565762600"/>
        <c:axId val="565763256"/>
      </c:lineChart>
      <c:catAx>
        <c:axId val="5657626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BdE Neue Helvetica 55 Roman"/>
                <a:ea typeface="BdE Neue Helvetica 55 Roman"/>
                <a:cs typeface="BdE Neue Helvetica 55 Roman"/>
              </a:defRPr>
            </a:pPr>
            <a:endParaRPr lang="es-ES_tradnl"/>
          </a:p>
        </c:txPr>
        <c:crossAx val="565763256"/>
        <c:crosses val="autoZero"/>
        <c:auto val="1"/>
        <c:lblAlgn val="ctr"/>
        <c:lblOffset val="100"/>
        <c:noMultiLvlLbl val="0"/>
      </c:catAx>
      <c:valAx>
        <c:axId val="5657632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BdE Neue Helvetica 55 Roman"/>
                <a:ea typeface="BdE Neue Helvetica 55 Roman"/>
                <a:cs typeface="BdE Neue Helvetica 55 Roman"/>
              </a:defRPr>
            </a:pPr>
            <a:endParaRPr lang="es-ES_tradnl"/>
          </a:p>
        </c:txPr>
        <c:crossAx val="565762600"/>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0"/>
          <c:y val="0.91724482356372106"/>
          <c:w val="1"/>
          <c:h val="8.275530742306859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BdE Neue Helvetica 45 Light"/>
              <a:ea typeface="BdE Neue Helvetica 45 Light"/>
              <a:cs typeface="BdE Neue Helvetica 45 Light"/>
            </a:defRPr>
          </a:pPr>
          <a:endParaRPr lang="es-ES_tradnl"/>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a:pPr>
      <a:endParaRPr lang="es-ES_trad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s-ES_trad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'Nature-relate events'!$A$4:$A$5</c:f>
              <c:strCache>
                <c:ptCount val="2"/>
                <c:pt idx="0">
                  <c:v>All nature-related events</c:v>
                </c:pt>
                <c:pt idx="1">
                  <c:v>Only floods</c:v>
                </c:pt>
              </c:strCache>
            </c:strRef>
          </c:cat>
          <c:val>
            <c:numRef>
              <c:f>'Nature-relate events'!$B$4:$B$5</c:f>
              <c:numCache>
                <c:formatCode>0.0</c:formatCode>
                <c:ptCount val="2"/>
                <c:pt idx="0">
                  <c:v>-0.2</c:v>
                </c:pt>
                <c:pt idx="1">
                  <c:v>-0.3</c:v>
                </c:pt>
              </c:numCache>
            </c:numRef>
          </c:val>
          <c:extLst>
            <c:ext xmlns:c15="http://schemas.microsoft.com/office/drawing/2012/chart" uri="{02D57815-91ED-43cb-92C2-25804820EDAC}">
              <c15:filteredSeriesTitle>
                <c15:tx>
                  <c:strRef>
                    <c:extLst>
                      <c:ext uri="{02D57815-91ED-43cb-92C2-25804820EDAC}">
                        <c15:formulaRef>
                          <c15:sqref>'Nature-relate events'!#REF!</c15:sqref>
                        </c15:formulaRef>
                      </c:ext>
                    </c:extLst>
                    <c:strCache>
                      <c:ptCount val="1"/>
                      <c:pt idx="0">
                        <c:v>#REF!</c:v>
                      </c:pt>
                    </c:strCache>
                  </c:strRef>
                </c15:tx>
              </c15:filteredSeriesTitle>
            </c:ext>
            <c:ext xmlns:c16="http://schemas.microsoft.com/office/drawing/2014/chart" uri="{C3380CC4-5D6E-409C-BE32-E72D297353CC}">
              <c16:uniqueId val="{00000000-A39F-4806-9C80-97CF9A957A66}"/>
            </c:ext>
          </c:extLst>
        </c:ser>
        <c:dLbls>
          <c:showLegendKey val="0"/>
          <c:showVal val="0"/>
          <c:showCatName val="0"/>
          <c:showSerName val="0"/>
          <c:showPercent val="0"/>
          <c:showBubbleSize val="0"/>
        </c:dLbls>
        <c:gapWidth val="50"/>
        <c:overlap val="-27"/>
        <c:axId val="1249190000"/>
        <c:axId val="1249192400"/>
      </c:barChart>
      <c:catAx>
        <c:axId val="124919000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crossAx val="1249192400"/>
        <c:crosses val="autoZero"/>
        <c:auto val="1"/>
        <c:lblAlgn val="ctr"/>
        <c:lblOffset val="100"/>
        <c:noMultiLvlLbl val="0"/>
      </c:catAx>
      <c:valAx>
        <c:axId val="1249192400"/>
        <c:scaling>
          <c:orientation val="minMax"/>
          <c:max val="0.2"/>
          <c:min val="-0.30000000000000004"/>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crossAx val="124919000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s-ES_trad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'Nature-relate events'!$C$3</c:f>
              <c:strCache>
                <c:ptCount val="1"/>
                <c:pt idx="0">
                  <c:v>One year after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s-ES_trad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'Nature-relate events'!$A$4:$A$5</c:f>
              <c:strCache>
                <c:ptCount val="2"/>
                <c:pt idx="0">
                  <c:v>All nature-related events</c:v>
                </c:pt>
                <c:pt idx="1">
                  <c:v>Only floods</c:v>
                </c:pt>
              </c:strCache>
            </c:strRef>
          </c:cat>
          <c:val>
            <c:numRef>
              <c:f>'Nature-relate events'!$C$4:$C$5</c:f>
              <c:numCache>
                <c:formatCode>0.0</c:formatCode>
                <c:ptCount val="2"/>
                <c:pt idx="0">
                  <c:v>-0.28999999999999998</c:v>
                </c:pt>
                <c:pt idx="1">
                  <c:v>-0.2</c:v>
                </c:pt>
              </c:numCache>
            </c:numRef>
          </c:val>
          <c:extLst>
            <c:ext xmlns:c16="http://schemas.microsoft.com/office/drawing/2014/chart" uri="{C3380CC4-5D6E-409C-BE32-E72D297353CC}">
              <c16:uniqueId val="{00000000-7AFA-4FF1-87BC-57E27BEF923C}"/>
            </c:ext>
          </c:extLst>
        </c:ser>
        <c:dLbls>
          <c:showLegendKey val="0"/>
          <c:showVal val="0"/>
          <c:showCatName val="0"/>
          <c:showSerName val="0"/>
          <c:showPercent val="0"/>
          <c:showBubbleSize val="0"/>
        </c:dLbls>
        <c:gapWidth val="50"/>
        <c:overlap val="-27"/>
        <c:axId val="1249190000"/>
        <c:axId val="1249192400"/>
      </c:barChart>
      <c:catAx>
        <c:axId val="124919000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crossAx val="1249192400"/>
        <c:crosses val="autoZero"/>
        <c:auto val="1"/>
        <c:lblAlgn val="ctr"/>
        <c:lblOffset val="100"/>
        <c:noMultiLvlLbl val="0"/>
      </c:catAx>
      <c:valAx>
        <c:axId val="1249192400"/>
        <c:scaling>
          <c:orientation val="minMax"/>
          <c:max val="0.2"/>
          <c:min val="-0.30000000000000004"/>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crossAx val="124919000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s-ES_trad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BdE Neue Helvetica 45 Light" panose="020B0403020202020204" pitchFamily="34" charset="0"/>
                <a:ea typeface="+mn-ea"/>
                <a:cs typeface="+mn-cs"/>
              </a:defRPr>
            </a:pPr>
            <a:r>
              <a:rPr lang="es-ES" sz="2600" b="1" i="0" u="none" strike="noStrike" baseline="0" dirty="0">
                <a:effectLst/>
                <a:latin typeface="BdE Neue Helvetica 45 Light" panose="020B0403020202020204" pitchFamily="34" charset="0"/>
              </a:rPr>
              <a:t>PAYMENTS</a:t>
            </a:r>
            <a:r>
              <a:rPr lang="es-ES" sz="2600" b="0" i="0" u="none" strike="noStrike" baseline="0" dirty="0">
                <a:effectLst/>
                <a:latin typeface="BdE Neue Helvetica 45 Light" panose="020B0403020202020204" pitchFamily="34" charset="0"/>
              </a:rPr>
              <a:t> (</a:t>
            </a:r>
            <a:r>
              <a:rPr lang="es-ES" sz="2600" b="0" i="0" u="none" strike="noStrike" baseline="0" dirty="0" err="1">
                <a:effectLst/>
                <a:latin typeface="BdE Neue Helvetica 45 Light" panose="020B0403020202020204" pitchFamily="34" charset="0"/>
              </a:rPr>
              <a:t>millions</a:t>
            </a:r>
            <a:r>
              <a:rPr lang="es-ES" sz="2600" b="0" i="0" u="none" strike="noStrike" baseline="0" dirty="0">
                <a:effectLst/>
                <a:latin typeface="BdE Neue Helvetica 45 Light" panose="020B0403020202020204" pitchFamily="34" charset="0"/>
              </a:rPr>
              <a:t> of </a:t>
            </a:r>
            <a:r>
              <a:rPr lang="es-ES" sz="2600" b="0" i="0" u="none" strike="noStrike" baseline="0" dirty="0" err="1">
                <a:effectLst/>
                <a:latin typeface="BdE Neue Helvetica 45 Light" panose="020B0403020202020204" pitchFamily="34" charset="0"/>
              </a:rPr>
              <a:t>banknotes</a:t>
            </a:r>
            <a:r>
              <a:rPr lang="es-ES" sz="2600" b="0" i="0" u="none" strike="noStrike" baseline="0" dirty="0">
                <a:effectLst/>
                <a:latin typeface="BdE Neue Helvetica 45 Light" panose="020B0403020202020204" pitchFamily="34" charset="0"/>
              </a:rPr>
              <a:t>)</a:t>
            </a:r>
            <a:r>
              <a:rPr lang="es-ES" sz="2600" dirty="0">
                <a:latin typeface="BdE Neue Helvetica 45 Light" panose="020B0403020202020204" pitchFamily="34" charset="0"/>
              </a:rPr>
              <a:t> </a:t>
            </a:r>
          </a:p>
        </c:rich>
      </c:tx>
      <c:layout>
        <c:manualLayout>
          <c:xMode val="edge"/>
          <c:yMode val="edge"/>
          <c:x val="0.30043032134534331"/>
          <c:y val="2.371805822487422E-2"/>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BdE Neue Helvetica 45 Light" panose="020B0403020202020204" pitchFamily="34" charset="0"/>
              <a:ea typeface="+mn-ea"/>
              <a:cs typeface="+mn-cs"/>
            </a:defRPr>
          </a:pPr>
          <a:endParaRPr lang="es-ES_tradnl"/>
        </a:p>
      </c:txPr>
    </c:title>
    <c:autoTitleDeleted val="0"/>
    <c:plotArea>
      <c:layout>
        <c:manualLayout>
          <c:layoutTarget val="inner"/>
          <c:xMode val="edge"/>
          <c:yMode val="edge"/>
          <c:x val="0.14319525917019826"/>
          <c:y val="9.4309337817959304E-2"/>
          <c:w val="0.71939605144990015"/>
          <c:h val="0.71039127433510874"/>
        </c:manualLayout>
      </c:layout>
      <c:lineChart>
        <c:grouping val="standard"/>
        <c:varyColors val="0"/>
        <c:ser>
          <c:idx val="0"/>
          <c:order val="0"/>
          <c:tx>
            <c:v>2024</c:v>
          </c:tx>
          <c:spPr>
            <a:ln w="28575" cap="rnd">
              <a:solidFill>
                <a:srgbClr val="0070C0"/>
              </a:solidFill>
              <a:round/>
            </a:ln>
            <a:effectLst/>
          </c:spPr>
          <c:marker>
            <c:symbol val="square"/>
            <c:size val="9"/>
            <c:spPr>
              <a:solidFill>
                <a:schemeClr val="accent1"/>
              </a:solidFill>
              <a:ln w="9525">
                <a:solidFill>
                  <a:schemeClr val="accent1"/>
                </a:solidFill>
              </a:ln>
              <a:effectLst/>
            </c:spPr>
          </c:marker>
          <c:cat>
            <c:numRef>
              <c:f>Pagos!$L$2:$L$21</c:f>
              <c:numCache>
                <c:formatCode>m/d/yyyy</c:formatCode>
                <c:ptCount val="20"/>
                <c:pt idx="0">
                  <c:v>45586</c:v>
                </c:pt>
                <c:pt idx="1">
                  <c:v>45587</c:v>
                </c:pt>
                <c:pt idx="2">
                  <c:v>45588</c:v>
                </c:pt>
                <c:pt idx="3">
                  <c:v>45589</c:v>
                </c:pt>
                <c:pt idx="4">
                  <c:v>45590</c:v>
                </c:pt>
                <c:pt idx="5">
                  <c:v>45591</c:v>
                </c:pt>
                <c:pt idx="6">
                  <c:v>45592</c:v>
                </c:pt>
                <c:pt idx="7">
                  <c:v>45593</c:v>
                </c:pt>
                <c:pt idx="8">
                  <c:v>45594</c:v>
                </c:pt>
                <c:pt idx="9">
                  <c:v>45595</c:v>
                </c:pt>
                <c:pt idx="10">
                  <c:v>45596</c:v>
                </c:pt>
                <c:pt idx="11">
                  <c:v>45597</c:v>
                </c:pt>
                <c:pt idx="12">
                  <c:v>45598</c:v>
                </c:pt>
                <c:pt idx="13">
                  <c:v>45599</c:v>
                </c:pt>
                <c:pt idx="14">
                  <c:v>45600</c:v>
                </c:pt>
                <c:pt idx="15">
                  <c:v>45601</c:v>
                </c:pt>
                <c:pt idx="16">
                  <c:v>45602</c:v>
                </c:pt>
                <c:pt idx="17">
                  <c:v>45603</c:v>
                </c:pt>
                <c:pt idx="18">
                  <c:v>45604</c:v>
                </c:pt>
                <c:pt idx="19">
                  <c:v>45605</c:v>
                </c:pt>
              </c:numCache>
            </c:numRef>
          </c:cat>
          <c:val>
            <c:numRef>
              <c:f>Pagos!$N$2:$N$21</c:f>
              <c:numCache>
                <c:formatCode>General</c:formatCode>
                <c:ptCount val="20"/>
                <c:pt idx="0">
                  <c:v>602204</c:v>
                </c:pt>
                <c:pt idx="1">
                  <c:v>616604</c:v>
                </c:pt>
                <c:pt idx="2">
                  <c:v>1100604</c:v>
                </c:pt>
                <c:pt idx="3">
                  <c:v>1691004</c:v>
                </c:pt>
                <c:pt idx="4">
                  <c:v>2595004</c:v>
                </c:pt>
                <c:pt idx="5">
                  <c:v>2595004</c:v>
                </c:pt>
                <c:pt idx="7">
                  <c:v>70000</c:v>
                </c:pt>
                <c:pt idx="8">
                  <c:v>202401</c:v>
                </c:pt>
                <c:pt idx="9">
                  <c:v>298401</c:v>
                </c:pt>
                <c:pt idx="10">
                  <c:v>1645201</c:v>
                </c:pt>
                <c:pt idx="11">
                  <c:v>1645201</c:v>
                </c:pt>
                <c:pt idx="12">
                  <c:v>1645201</c:v>
                </c:pt>
                <c:pt idx="14">
                  <c:v>2279001</c:v>
                </c:pt>
                <c:pt idx="15">
                  <c:v>2599201</c:v>
                </c:pt>
                <c:pt idx="16">
                  <c:v>2899001</c:v>
                </c:pt>
                <c:pt idx="17">
                  <c:v>3066901</c:v>
                </c:pt>
                <c:pt idx="18">
                  <c:v>3420206</c:v>
                </c:pt>
              </c:numCache>
            </c:numRef>
          </c:val>
          <c:smooth val="0"/>
          <c:extLst>
            <c:ext xmlns:c16="http://schemas.microsoft.com/office/drawing/2014/chart" uri="{C3380CC4-5D6E-409C-BE32-E72D297353CC}">
              <c16:uniqueId val="{00000000-39B1-4F1F-9FEA-45D0A52545F6}"/>
            </c:ext>
          </c:extLst>
        </c:ser>
        <c:ser>
          <c:idx val="1"/>
          <c:order val="1"/>
          <c:tx>
            <c:v>2023</c:v>
          </c:tx>
          <c:spPr>
            <a:ln w="28575" cap="rnd">
              <a:solidFill>
                <a:srgbClr val="FFC000"/>
              </a:solidFill>
              <a:round/>
            </a:ln>
            <a:effectLst/>
          </c:spPr>
          <c:marker>
            <c:symbol val="square"/>
            <c:size val="5"/>
            <c:spPr>
              <a:solidFill>
                <a:schemeClr val="accent2"/>
              </a:solidFill>
              <a:ln w="9525">
                <a:solidFill>
                  <a:schemeClr val="accent2"/>
                </a:solidFill>
              </a:ln>
              <a:effectLst/>
            </c:spPr>
          </c:marker>
          <c:val>
            <c:numRef>
              <c:f>Pagos!$C$2:$C$20</c:f>
              <c:numCache>
                <c:formatCode>General</c:formatCode>
                <c:ptCount val="19"/>
                <c:pt idx="0">
                  <c:v>401800</c:v>
                </c:pt>
                <c:pt idx="1">
                  <c:v>434600</c:v>
                </c:pt>
                <c:pt idx="2">
                  <c:v>801400</c:v>
                </c:pt>
                <c:pt idx="3">
                  <c:v>1397200</c:v>
                </c:pt>
                <c:pt idx="4">
                  <c:v>2050000</c:v>
                </c:pt>
                <c:pt idx="5">
                  <c:v>2050000</c:v>
                </c:pt>
                <c:pt idx="7">
                  <c:v>294700</c:v>
                </c:pt>
                <c:pt idx="8">
                  <c:v>401500</c:v>
                </c:pt>
                <c:pt idx="9">
                  <c:v>401500</c:v>
                </c:pt>
                <c:pt idx="10">
                  <c:v>519001</c:v>
                </c:pt>
                <c:pt idx="11">
                  <c:v>1468302</c:v>
                </c:pt>
                <c:pt idx="12">
                  <c:v>1468302</c:v>
                </c:pt>
                <c:pt idx="14">
                  <c:v>191400</c:v>
                </c:pt>
                <c:pt idx="15">
                  <c:v>806204</c:v>
                </c:pt>
                <c:pt idx="16">
                  <c:v>902612</c:v>
                </c:pt>
                <c:pt idx="17">
                  <c:v>1154469</c:v>
                </c:pt>
                <c:pt idx="18">
                  <c:v>2055069</c:v>
                </c:pt>
              </c:numCache>
            </c:numRef>
          </c:val>
          <c:smooth val="0"/>
          <c:extLst>
            <c:ext xmlns:c16="http://schemas.microsoft.com/office/drawing/2014/chart" uri="{C3380CC4-5D6E-409C-BE32-E72D297353CC}">
              <c16:uniqueId val="{00000001-39B1-4F1F-9FEA-45D0A52545F6}"/>
            </c:ext>
          </c:extLst>
        </c:ser>
        <c:dLbls>
          <c:showLegendKey val="0"/>
          <c:showVal val="0"/>
          <c:showCatName val="0"/>
          <c:showSerName val="0"/>
          <c:showPercent val="0"/>
          <c:showBubbleSize val="0"/>
        </c:dLbls>
        <c:marker val="1"/>
        <c:smooth val="0"/>
        <c:axId val="500228152"/>
        <c:axId val="620588768"/>
      </c:lineChart>
      <c:dateAx>
        <c:axId val="50022815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20588768"/>
        <c:crosses val="autoZero"/>
        <c:auto val="1"/>
        <c:lblOffset val="100"/>
        <c:baseTimeUnit val="days"/>
      </c:dateAx>
      <c:valAx>
        <c:axId val="62058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500228152"/>
        <c:crosses val="autoZero"/>
        <c:crossBetween val="between"/>
        <c:dispUnits>
          <c:builtInUnit val="millions"/>
          <c:dispUnitsLbl>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S" sz="1800" dirty="0" err="1"/>
                    <a:t>Millions</a:t>
                  </a:r>
                  <a:endParaRPr lang="es-ES" sz="1800" dirty="0"/>
                </a:p>
              </c:rich>
            </c:tx>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dispUnitsLbl>
        </c:dispUnits>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ES_tradn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BdE Neue Helvetica 45 Light" panose="020B0403020202020204" pitchFamily="34" charset="0"/>
                <a:ea typeface="+mn-ea"/>
                <a:cs typeface="+mn-cs"/>
              </a:defRPr>
            </a:pPr>
            <a:r>
              <a:rPr lang="es-ES" sz="2600" b="1" i="0" u="none" strike="noStrike" baseline="0" dirty="0">
                <a:effectLst/>
                <a:latin typeface="BdE Neue Helvetica 45 Light" panose="020B0403020202020204" pitchFamily="34" charset="0"/>
              </a:rPr>
              <a:t>LODGEMENTS</a:t>
            </a:r>
            <a:r>
              <a:rPr lang="es-ES" sz="2600" b="0" i="0" u="none" strike="noStrike" baseline="0" dirty="0">
                <a:effectLst/>
                <a:latin typeface="BdE Neue Helvetica 45 Light" panose="020B0403020202020204" pitchFamily="34" charset="0"/>
              </a:rPr>
              <a:t> (</a:t>
            </a:r>
            <a:r>
              <a:rPr lang="es-ES" sz="2600" b="0" i="0" u="none" strike="noStrike" baseline="0" dirty="0" err="1">
                <a:effectLst/>
                <a:latin typeface="BdE Neue Helvetica 45 Light" panose="020B0403020202020204" pitchFamily="34" charset="0"/>
              </a:rPr>
              <a:t>millions</a:t>
            </a:r>
            <a:r>
              <a:rPr lang="es-ES" sz="2600" b="0" i="0" u="none" strike="noStrike" baseline="0" dirty="0">
                <a:effectLst/>
                <a:latin typeface="BdE Neue Helvetica 45 Light" panose="020B0403020202020204" pitchFamily="34" charset="0"/>
              </a:rPr>
              <a:t> of </a:t>
            </a:r>
            <a:r>
              <a:rPr lang="es-ES" sz="2600" b="0" i="0" u="none" strike="noStrike" baseline="0" dirty="0" err="1">
                <a:effectLst/>
                <a:latin typeface="BdE Neue Helvetica 45 Light" panose="020B0403020202020204" pitchFamily="34" charset="0"/>
              </a:rPr>
              <a:t>banknotes</a:t>
            </a:r>
            <a:r>
              <a:rPr lang="es-ES" sz="2600" b="0" i="0" u="none" strike="noStrike" baseline="0" dirty="0">
                <a:effectLst/>
                <a:latin typeface="BdE Neue Helvetica 45 Light" panose="020B0403020202020204" pitchFamily="34" charset="0"/>
              </a:rPr>
              <a:t>)</a:t>
            </a:r>
            <a:endParaRPr lang="es-ES" sz="2600" dirty="0">
              <a:latin typeface="BdE Neue Helvetica 45 Light" panose="020B0403020202020204" pitchFamily="34" charset="0"/>
            </a:endParaRPr>
          </a:p>
        </c:rich>
      </c:tx>
      <c:layout>
        <c:manualLayout>
          <c:xMode val="edge"/>
          <c:yMode val="edge"/>
          <c:x val="0.31790354858585207"/>
          <c:y val="3.206139615920043E-2"/>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BdE Neue Helvetica 45 Light" panose="020B0403020202020204" pitchFamily="34" charset="0"/>
              <a:ea typeface="+mn-ea"/>
              <a:cs typeface="+mn-cs"/>
            </a:defRPr>
          </a:pPr>
          <a:endParaRPr lang="es-ES_tradnl"/>
        </a:p>
      </c:txPr>
    </c:title>
    <c:autoTitleDeleted val="0"/>
    <c:plotArea>
      <c:layout>
        <c:manualLayout>
          <c:layoutTarget val="inner"/>
          <c:xMode val="edge"/>
          <c:yMode val="edge"/>
          <c:x val="9.8291408189280671E-2"/>
          <c:y val="9.435340191743713E-2"/>
          <c:w val="0.88680125738083793"/>
          <c:h val="0.71660404202958161"/>
        </c:manualLayout>
      </c:layout>
      <c:lineChart>
        <c:grouping val="standard"/>
        <c:varyColors val="0"/>
        <c:ser>
          <c:idx val="0"/>
          <c:order val="0"/>
          <c:tx>
            <c:v>2024</c:v>
          </c:tx>
          <c:spPr>
            <a:ln w="28575" cap="rnd">
              <a:solidFill>
                <a:schemeClr val="accent1"/>
              </a:solidFill>
              <a:round/>
            </a:ln>
            <a:effectLst/>
          </c:spPr>
          <c:marker>
            <c:symbol val="square"/>
            <c:size val="9"/>
            <c:spPr>
              <a:solidFill>
                <a:schemeClr val="accent1"/>
              </a:solidFill>
              <a:ln w="9525">
                <a:solidFill>
                  <a:schemeClr val="accent1"/>
                </a:solidFill>
              </a:ln>
              <a:effectLst/>
            </c:spPr>
          </c:marker>
          <c:cat>
            <c:numRef>
              <c:f>Ingresos!$L$2:$L$21</c:f>
              <c:numCache>
                <c:formatCode>m/d/yyyy</c:formatCode>
                <c:ptCount val="20"/>
                <c:pt idx="0">
                  <c:v>45586</c:v>
                </c:pt>
                <c:pt idx="1">
                  <c:v>45587</c:v>
                </c:pt>
                <c:pt idx="2">
                  <c:v>45588</c:v>
                </c:pt>
                <c:pt idx="3">
                  <c:v>45589</c:v>
                </c:pt>
                <c:pt idx="4">
                  <c:v>45590</c:v>
                </c:pt>
                <c:pt idx="5">
                  <c:v>45591</c:v>
                </c:pt>
                <c:pt idx="6">
                  <c:v>45592</c:v>
                </c:pt>
                <c:pt idx="7">
                  <c:v>45593</c:v>
                </c:pt>
                <c:pt idx="8">
                  <c:v>45594</c:v>
                </c:pt>
                <c:pt idx="9">
                  <c:v>45595</c:v>
                </c:pt>
                <c:pt idx="10">
                  <c:v>45596</c:v>
                </c:pt>
                <c:pt idx="11">
                  <c:v>45597</c:v>
                </c:pt>
                <c:pt idx="12">
                  <c:v>45598</c:v>
                </c:pt>
                <c:pt idx="13">
                  <c:v>45599</c:v>
                </c:pt>
                <c:pt idx="14">
                  <c:v>45600</c:v>
                </c:pt>
                <c:pt idx="15">
                  <c:v>45601</c:v>
                </c:pt>
                <c:pt idx="16">
                  <c:v>45602</c:v>
                </c:pt>
                <c:pt idx="17">
                  <c:v>45603</c:v>
                </c:pt>
                <c:pt idx="18">
                  <c:v>45604</c:v>
                </c:pt>
                <c:pt idx="19">
                  <c:v>45605</c:v>
                </c:pt>
              </c:numCache>
            </c:numRef>
          </c:cat>
          <c:val>
            <c:numRef>
              <c:f>Ingresos!$N$2:$N$21</c:f>
              <c:numCache>
                <c:formatCode>General</c:formatCode>
                <c:ptCount val="20"/>
                <c:pt idx="0">
                  <c:v>459700</c:v>
                </c:pt>
                <c:pt idx="1">
                  <c:v>987200</c:v>
                </c:pt>
                <c:pt idx="2">
                  <c:v>1450300</c:v>
                </c:pt>
                <c:pt idx="3">
                  <c:v>1821100</c:v>
                </c:pt>
                <c:pt idx="4">
                  <c:v>2447700</c:v>
                </c:pt>
                <c:pt idx="5">
                  <c:v>2447700</c:v>
                </c:pt>
                <c:pt idx="7">
                  <c:v>440000</c:v>
                </c:pt>
                <c:pt idx="8">
                  <c:v>1009700</c:v>
                </c:pt>
                <c:pt idx="9">
                  <c:v>1335700</c:v>
                </c:pt>
                <c:pt idx="10">
                  <c:v>1335700</c:v>
                </c:pt>
                <c:pt idx="11">
                  <c:v>1335700</c:v>
                </c:pt>
                <c:pt idx="12">
                  <c:v>1335700</c:v>
                </c:pt>
                <c:pt idx="14">
                  <c:v>0</c:v>
                </c:pt>
                <c:pt idx="15">
                  <c:v>372000</c:v>
                </c:pt>
                <c:pt idx="16">
                  <c:v>1004100</c:v>
                </c:pt>
                <c:pt idx="17">
                  <c:v>1534500</c:v>
                </c:pt>
                <c:pt idx="18">
                  <c:v>1962900</c:v>
                </c:pt>
              </c:numCache>
            </c:numRef>
          </c:val>
          <c:smooth val="0"/>
          <c:extLst>
            <c:ext xmlns:c16="http://schemas.microsoft.com/office/drawing/2014/chart" uri="{C3380CC4-5D6E-409C-BE32-E72D297353CC}">
              <c16:uniqueId val="{00000000-0D67-44E0-8B0C-DBD1DC75EB94}"/>
            </c:ext>
          </c:extLst>
        </c:ser>
        <c:ser>
          <c:idx val="1"/>
          <c:order val="1"/>
          <c:tx>
            <c:v>2023</c:v>
          </c:tx>
          <c:spPr>
            <a:ln w="28575" cap="rnd">
              <a:solidFill>
                <a:schemeClr val="accent2"/>
              </a:solidFill>
              <a:round/>
            </a:ln>
            <a:effectLst/>
          </c:spPr>
          <c:marker>
            <c:symbol val="square"/>
            <c:size val="5"/>
            <c:spPr>
              <a:solidFill>
                <a:schemeClr val="accent2"/>
              </a:solidFill>
              <a:ln w="9525">
                <a:solidFill>
                  <a:schemeClr val="accent2"/>
                </a:solidFill>
              </a:ln>
              <a:effectLst/>
            </c:spPr>
          </c:marker>
          <c:val>
            <c:numRef>
              <c:f>Ingresos!$C$2:$C$20</c:f>
              <c:numCache>
                <c:formatCode>General</c:formatCode>
                <c:ptCount val="19"/>
                <c:pt idx="0">
                  <c:v>625500</c:v>
                </c:pt>
                <c:pt idx="1">
                  <c:v>1325900</c:v>
                </c:pt>
                <c:pt idx="2">
                  <c:v>2028900</c:v>
                </c:pt>
                <c:pt idx="3">
                  <c:v>2664500</c:v>
                </c:pt>
                <c:pt idx="4">
                  <c:v>2899300</c:v>
                </c:pt>
                <c:pt idx="5">
                  <c:v>2899300</c:v>
                </c:pt>
                <c:pt idx="7">
                  <c:v>382000</c:v>
                </c:pt>
                <c:pt idx="8">
                  <c:v>734200</c:v>
                </c:pt>
                <c:pt idx="9">
                  <c:v>734200</c:v>
                </c:pt>
                <c:pt idx="10">
                  <c:v>1134800</c:v>
                </c:pt>
                <c:pt idx="11">
                  <c:v>1538100</c:v>
                </c:pt>
                <c:pt idx="12">
                  <c:v>1538100</c:v>
                </c:pt>
                <c:pt idx="14">
                  <c:v>471300</c:v>
                </c:pt>
                <c:pt idx="15">
                  <c:v>795200</c:v>
                </c:pt>
                <c:pt idx="16">
                  <c:v>1350100</c:v>
                </c:pt>
                <c:pt idx="17">
                  <c:v>1805800</c:v>
                </c:pt>
                <c:pt idx="18">
                  <c:v>2293100</c:v>
                </c:pt>
              </c:numCache>
            </c:numRef>
          </c:val>
          <c:smooth val="0"/>
          <c:extLst>
            <c:ext xmlns:c16="http://schemas.microsoft.com/office/drawing/2014/chart" uri="{C3380CC4-5D6E-409C-BE32-E72D297353CC}">
              <c16:uniqueId val="{00000001-0D67-44E0-8B0C-DBD1DC75EB94}"/>
            </c:ext>
          </c:extLst>
        </c:ser>
        <c:dLbls>
          <c:showLegendKey val="0"/>
          <c:showVal val="0"/>
          <c:showCatName val="0"/>
          <c:showSerName val="0"/>
          <c:showPercent val="0"/>
          <c:showBubbleSize val="0"/>
        </c:dLbls>
        <c:marker val="1"/>
        <c:smooth val="0"/>
        <c:axId val="500228152"/>
        <c:axId val="620588768"/>
      </c:lineChart>
      <c:dateAx>
        <c:axId val="50022815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20588768"/>
        <c:crosses val="autoZero"/>
        <c:auto val="1"/>
        <c:lblOffset val="100"/>
        <c:baseTimeUnit val="days"/>
      </c:dateAx>
      <c:valAx>
        <c:axId val="62058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500228152"/>
        <c:crosses val="autoZero"/>
        <c:crossBetween val="between"/>
        <c:dispUnits>
          <c:builtInUnit val="millions"/>
          <c:dispUnitsLbl>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S" sz="1800" dirty="0" err="1"/>
                    <a:t>Millions</a:t>
                  </a:r>
                  <a:endParaRPr lang="es-ES" sz="1800" dirty="0"/>
                </a:p>
              </c:rich>
            </c:tx>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6539569822495"/>
          <c:y val="4.495776435806835E-2"/>
          <c:w val="0.85587901989570669"/>
          <c:h val="0.73935570051532218"/>
        </c:manualLayout>
      </c:layout>
      <c:barChart>
        <c:barDir val="col"/>
        <c:grouping val="stacked"/>
        <c:varyColors val="0"/>
        <c:ser>
          <c:idx val="0"/>
          <c:order val="0"/>
          <c:tx>
            <c:strRef>
              <c:f>Dashbord!$A$18</c:f>
              <c:strCache>
                <c:ptCount val="1"/>
                <c:pt idx="0">
                  <c:v>Mortgages</c:v>
                </c:pt>
              </c:strCache>
            </c:strRef>
          </c:tx>
          <c:spPr>
            <a:solidFill>
              <a:schemeClr val="accent1">
                <a:lumMod val="50000"/>
              </a:schemeClr>
            </a:solidFill>
            <a:ln>
              <a:noFill/>
            </a:ln>
            <a:effectLst/>
          </c:spPr>
          <c:invertIfNegative val="0"/>
          <c:cat>
            <c:strRef>
              <c:f>Dashbord!$B$17:$C$17</c:f>
              <c:strCache>
                <c:ptCount val="2"/>
                <c:pt idx="0">
                  <c:v>Households</c:v>
                </c:pt>
                <c:pt idx="1">
                  <c:v>Non-financial corporations</c:v>
                </c:pt>
              </c:strCache>
            </c:strRef>
          </c:cat>
          <c:val>
            <c:numRef>
              <c:f>Dashbord!$B$18:$C$18</c:f>
              <c:numCache>
                <c:formatCode>General</c:formatCode>
                <c:ptCount val="2"/>
                <c:pt idx="0" formatCode="0.00%">
                  <c:v>1.5986761507578402E-2</c:v>
                </c:pt>
              </c:numCache>
            </c:numRef>
          </c:val>
          <c:extLst>
            <c:ext xmlns:c16="http://schemas.microsoft.com/office/drawing/2014/chart" uri="{C3380CC4-5D6E-409C-BE32-E72D297353CC}">
              <c16:uniqueId val="{00000000-688E-4E6F-B442-F42D09B7295F}"/>
            </c:ext>
          </c:extLst>
        </c:ser>
        <c:ser>
          <c:idx val="2"/>
          <c:order val="1"/>
          <c:tx>
            <c:strRef>
              <c:f>Dashbord!$A$19</c:f>
              <c:strCache>
                <c:ptCount val="1"/>
                <c:pt idx="0">
                  <c:v>Consumption</c:v>
                </c:pt>
              </c:strCache>
            </c:strRef>
          </c:tx>
          <c:spPr>
            <a:solidFill>
              <a:schemeClr val="tx2">
                <a:lumMod val="60000"/>
                <a:lumOff val="40000"/>
              </a:schemeClr>
            </a:solidFill>
            <a:ln>
              <a:noFill/>
            </a:ln>
            <a:effectLst/>
          </c:spPr>
          <c:invertIfNegative val="0"/>
          <c:cat>
            <c:strRef>
              <c:f>Dashbord!$B$17:$C$17</c:f>
              <c:strCache>
                <c:ptCount val="2"/>
                <c:pt idx="0">
                  <c:v>Households</c:v>
                </c:pt>
                <c:pt idx="1">
                  <c:v>Non-financial corporations</c:v>
                </c:pt>
              </c:strCache>
            </c:strRef>
          </c:cat>
          <c:val>
            <c:numRef>
              <c:f>Dashbord!$B$19:$C$19</c:f>
              <c:numCache>
                <c:formatCode>General</c:formatCode>
                <c:ptCount val="2"/>
                <c:pt idx="0" formatCode="0.00%">
                  <c:v>3.0277486863046761E-3</c:v>
                </c:pt>
              </c:numCache>
            </c:numRef>
          </c:val>
          <c:extLst>
            <c:ext xmlns:c16="http://schemas.microsoft.com/office/drawing/2014/chart" uri="{C3380CC4-5D6E-409C-BE32-E72D297353CC}">
              <c16:uniqueId val="{00000001-688E-4E6F-B442-F42D09B7295F}"/>
            </c:ext>
          </c:extLst>
        </c:ser>
        <c:ser>
          <c:idx val="3"/>
          <c:order val="2"/>
          <c:tx>
            <c:strRef>
              <c:f>Dashbord!$A$20</c:f>
              <c:strCache>
                <c:ptCount val="1"/>
                <c:pt idx="0">
                  <c:v>Rest households</c:v>
                </c:pt>
              </c:strCache>
            </c:strRef>
          </c:tx>
          <c:spPr>
            <a:solidFill>
              <a:schemeClr val="tx2">
                <a:lumMod val="20000"/>
                <a:lumOff val="80000"/>
              </a:schemeClr>
            </a:solidFill>
            <a:ln>
              <a:noFill/>
            </a:ln>
            <a:effectLst/>
          </c:spPr>
          <c:invertIfNegative val="0"/>
          <c:cat>
            <c:strRef>
              <c:f>Dashbord!$B$17:$C$17</c:f>
              <c:strCache>
                <c:ptCount val="2"/>
                <c:pt idx="0">
                  <c:v>Households</c:v>
                </c:pt>
                <c:pt idx="1">
                  <c:v>Non-financial corporations</c:v>
                </c:pt>
              </c:strCache>
            </c:strRef>
          </c:cat>
          <c:val>
            <c:numRef>
              <c:f>Dashbord!$B$20:$C$20</c:f>
              <c:numCache>
                <c:formatCode>General</c:formatCode>
                <c:ptCount val="2"/>
                <c:pt idx="0" formatCode="0.00%">
                  <c:v>2.534383658627425E-3</c:v>
                </c:pt>
              </c:numCache>
            </c:numRef>
          </c:val>
          <c:extLst>
            <c:ext xmlns:c16="http://schemas.microsoft.com/office/drawing/2014/chart" uri="{C3380CC4-5D6E-409C-BE32-E72D297353CC}">
              <c16:uniqueId val="{00000002-688E-4E6F-B442-F42D09B7295F}"/>
            </c:ext>
          </c:extLst>
        </c:ser>
        <c:ser>
          <c:idx val="1"/>
          <c:order val="3"/>
          <c:tx>
            <c:strRef>
              <c:f>Dashbord!$A$21</c:f>
              <c:strCache>
                <c:ptCount val="1"/>
                <c:pt idx="0">
                  <c:v>SMEs</c:v>
                </c:pt>
              </c:strCache>
            </c:strRef>
          </c:tx>
          <c:spPr>
            <a:solidFill>
              <a:schemeClr val="accent2"/>
            </a:solidFill>
            <a:ln>
              <a:noFill/>
            </a:ln>
            <a:effectLst/>
          </c:spPr>
          <c:invertIfNegative val="0"/>
          <c:cat>
            <c:strRef>
              <c:f>Dashbord!$B$17:$C$17</c:f>
              <c:strCache>
                <c:ptCount val="2"/>
                <c:pt idx="0">
                  <c:v>Households</c:v>
                </c:pt>
                <c:pt idx="1">
                  <c:v>Non-financial corporations</c:v>
                </c:pt>
              </c:strCache>
            </c:strRef>
          </c:cat>
          <c:val>
            <c:numRef>
              <c:f>Dashbord!$B$21:$C$21</c:f>
              <c:numCache>
                <c:formatCode>0.00%</c:formatCode>
                <c:ptCount val="2"/>
                <c:pt idx="1">
                  <c:v>7.9221897349311086E-3</c:v>
                </c:pt>
              </c:numCache>
            </c:numRef>
          </c:val>
          <c:extLst>
            <c:ext xmlns:c16="http://schemas.microsoft.com/office/drawing/2014/chart" uri="{C3380CC4-5D6E-409C-BE32-E72D297353CC}">
              <c16:uniqueId val="{00000003-688E-4E6F-B442-F42D09B7295F}"/>
            </c:ext>
          </c:extLst>
        </c:ser>
        <c:ser>
          <c:idx val="4"/>
          <c:order val="4"/>
          <c:tx>
            <c:strRef>
              <c:f>Dashbord!$A$22</c:f>
              <c:strCache>
                <c:ptCount val="1"/>
                <c:pt idx="0">
                  <c:v>Rest NFCs</c:v>
                </c:pt>
              </c:strCache>
            </c:strRef>
          </c:tx>
          <c:spPr>
            <a:solidFill>
              <a:srgbClr val="F7A600"/>
            </a:solidFill>
            <a:ln>
              <a:noFill/>
            </a:ln>
            <a:effectLst/>
          </c:spPr>
          <c:invertIfNegative val="0"/>
          <c:cat>
            <c:strRef>
              <c:f>Dashbord!$B$17:$C$17</c:f>
              <c:strCache>
                <c:ptCount val="2"/>
                <c:pt idx="0">
                  <c:v>Households</c:v>
                </c:pt>
                <c:pt idx="1">
                  <c:v>Non-financial corporations</c:v>
                </c:pt>
              </c:strCache>
            </c:strRef>
          </c:cat>
          <c:val>
            <c:numRef>
              <c:f>Dashbord!$B$22:$C$22</c:f>
              <c:numCache>
                <c:formatCode>0.00%</c:formatCode>
                <c:ptCount val="2"/>
                <c:pt idx="1">
                  <c:v>5.145766303094791E-3</c:v>
                </c:pt>
              </c:numCache>
            </c:numRef>
          </c:val>
          <c:extLst>
            <c:ext xmlns:c16="http://schemas.microsoft.com/office/drawing/2014/chart" uri="{C3380CC4-5D6E-409C-BE32-E72D297353CC}">
              <c16:uniqueId val="{00000004-688E-4E6F-B442-F42D09B7295F}"/>
            </c:ext>
          </c:extLst>
        </c:ser>
        <c:dLbls>
          <c:showLegendKey val="0"/>
          <c:showVal val="0"/>
          <c:showCatName val="0"/>
          <c:showSerName val="0"/>
          <c:showPercent val="0"/>
          <c:showBubbleSize val="0"/>
        </c:dLbls>
        <c:gapWidth val="50"/>
        <c:overlap val="100"/>
        <c:axId val="55068463"/>
        <c:axId val="55069423"/>
      </c:barChart>
      <c:catAx>
        <c:axId val="55068463"/>
        <c:scaling>
          <c:orientation val="minMax"/>
        </c:scaling>
        <c:delete val="0"/>
        <c:axPos val="b"/>
        <c:numFmt formatCode="General" sourceLinked="1"/>
        <c:majorTickMark val="in"/>
        <c:minorTickMark val="none"/>
        <c:tickLblPos val="low"/>
        <c:spPr>
          <a:noFill/>
          <a:ln w="5080" cap="flat" cmpd="sng" algn="ctr">
            <a:solidFill>
              <a:srgbClr val="7F7F7F"/>
            </a:solidFill>
            <a:prstDash val="solid"/>
            <a:round/>
            <a:headEnd type="none" w="med" len="med"/>
            <a:tailEnd type="none" w="med" len="me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s-ES_tradnl"/>
          </a:p>
        </c:txPr>
        <c:crossAx val="55069423"/>
        <c:crossesAt val="0"/>
        <c:auto val="1"/>
        <c:lblAlgn val="ctr"/>
        <c:lblOffset val="100"/>
        <c:noMultiLvlLbl val="0"/>
      </c:catAx>
      <c:valAx>
        <c:axId val="55069423"/>
        <c:scaling>
          <c:orientation val="minMax"/>
        </c:scaling>
        <c:delete val="0"/>
        <c:axPos val="l"/>
        <c:majorGridlines>
          <c:spPr>
            <a:ln w="5080" cap="flat" cmpd="sng" algn="ctr">
              <a:solidFill>
                <a:srgbClr val="7F7F7F"/>
              </a:solidFill>
              <a:prstDash val="dash"/>
              <a:round/>
            </a:ln>
            <a:effectLst/>
          </c:spPr>
        </c:majorGridlines>
        <c:numFmt formatCode="0.0%" sourceLinked="0"/>
        <c:majorTickMark val="in"/>
        <c:minorTickMark val="none"/>
        <c:tickLblPos val="low"/>
        <c:spPr>
          <a:noFill/>
          <a:ln w="5080" cap="flat" cmpd="sng" algn="ctr">
            <a:solidFill>
              <a:srgbClr val="7F7F7F"/>
            </a:solidFill>
            <a:prstDash val="solid"/>
            <a:round/>
            <a:headEnd type="none" w="med" len="med"/>
            <a:tailEnd type="none" w="med" len="me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2000" b="0" i="0" u="none" strike="noStrike" baseline="0">
                <a:solidFill>
                  <a:schemeClr val="tx1"/>
                </a:solidFill>
                <a:latin typeface="+mn-lt"/>
                <a:ea typeface="+mn-ea"/>
                <a:cs typeface="+mn-cs"/>
              </a:defRPr>
            </a:pPr>
            <a:endParaRPr lang="es-ES_tradnl"/>
          </a:p>
        </c:txPr>
        <c:crossAx val="55068463"/>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5.2612921518544645E-2"/>
          <c:y val="0.86220537920373952"/>
          <c:w val="0.91257160970824225"/>
          <c:h val="0.12136128814922514"/>
        </c:manualLayout>
      </c:layout>
      <c:overlay val="0"/>
      <c:spPr>
        <a:noFill/>
        <a:ln w="25400">
          <a:noFill/>
        </a:ln>
        <a:effectLst/>
      </c:spPr>
      <c:txPr>
        <a:bodyPr rot="0" spcFirstLastPara="1" vertOverflow="ellipsis" vert="horz" wrap="square" anchor="ctr" anchorCtr="1"/>
        <a:lstStyle/>
        <a:p>
          <a:pPr>
            <a:defRPr sz="2000" b="0" i="0" u="none" strike="noStrike" baseline="0">
              <a:solidFill>
                <a:schemeClr val="tx1"/>
              </a:solidFill>
              <a:latin typeface="+mn-lt"/>
              <a:ea typeface="+mn-ea"/>
              <a:cs typeface="+mn-cs"/>
            </a:defRPr>
          </a:pPr>
          <a:endParaRPr lang="es-ES_trad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2000">
          <a:solidFill>
            <a:schemeClr val="tx1"/>
          </a:solidFill>
          <a:latin typeface="+mn-lt"/>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0.0758</cdr:x>
      <cdr:y>0.17422</cdr:y>
    </cdr:from>
    <cdr:to>
      <cdr:x>0.33989</cdr:x>
      <cdr:y>0.30048</cdr:y>
    </cdr:to>
    <cdr:sp macro="" textlink="">
      <cdr:nvSpPr>
        <cdr:cNvPr id="2" name="CuadroTexto 1">
          <a:extLst xmlns:a="http://schemas.openxmlformats.org/drawingml/2006/main">
            <a:ext uri="{FF2B5EF4-FFF2-40B4-BE49-F238E27FC236}">
              <a16:creationId xmlns:a16="http://schemas.microsoft.com/office/drawing/2014/main" id="{E528EF28-85FF-4EE5-C787-6EDD4AD886AC}"/>
            </a:ext>
          </a:extLst>
        </cdr:cNvPr>
        <cdr:cNvSpPr txBox="1"/>
      </cdr:nvSpPr>
      <cdr:spPr>
        <a:xfrm xmlns:a="http://schemas.openxmlformats.org/drawingml/2006/main">
          <a:off x="546775" y="1030689"/>
          <a:ext cx="1904966" cy="746957"/>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s-ES" sz="2800" dirty="0" err="1">
              <a:solidFill>
                <a:schemeClr val="accent2"/>
              </a:solidFill>
            </a:rPr>
            <a:t>Average</a:t>
          </a:r>
          <a:r>
            <a:rPr lang="es-ES" sz="2800" dirty="0">
              <a:solidFill>
                <a:schemeClr val="accent2"/>
              </a:solidFill>
            </a:rPr>
            <a:t>: 2</a:t>
          </a:r>
          <a:endParaRPr lang="es-ES_tradnl" sz="2800" dirty="0">
            <a:solidFill>
              <a:schemeClr val="accent2"/>
            </a:solidFill>
          </a:endParaRPr>
        </a:p>
      </cdr:txBody>
    </cdr:sp>
  </cdr:relSizeAnchor>
  <cdr:relSizeAnchor xmlns:cdr="http://schemas.openxmlformats.org/drawingml/2006/chartDrawing">
    <cdr:from>
      <cdr:x>0.1948</cdr:x>
      <cdr:y>0.27205</cdr:y>
    </cdr:from>
    <cdr:to>
      <cdr:x>0.25888</cdr:x>
      <cdr:y>0.41445</cdr:y>
    </cdr:to>
    <cdr:cxnSp macro="">
      <cdr:nvCxnSpPr>
        <cdr:cNvPr id="4" name="Conector recto de flecha 3">
          <a:extLst xmlns:a="http://schemas.openxmlformats.org/drawingml/2006/main">
            <a:ext uri="{FF2B5EF4-FFF2-40B4-BE49-F238E27FC236}">
              <a16:creationId xmlns:a16="http://schemas.microsoft.com/office/drawing/2014/main" id="{4284B4EA-AA7D-59E6-0747-06FFC224257E}"/>
            </a:ext>
          </a:extLst>
        </cdr:cNvPr>
        <cdr:cNvCxnSpPr/>
      </cdr:nvCxnSpPr>
      <cdr:spPr>
        <a:xfrm xmlns:a="http://schemas.openxmlformats.org/drawingml/2006/main">
          <a:off x="1405135" y="1609466"/>
          <a:ext cx="462234" cy="84244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0.17125</cdr:x>
      <cdr:y>0.14609</cdr:y>
    </cdr:from>
    <cdr:to>
      <cdr:x>0.35476</cdr:x>
      <cdr:y>0.22147</cdr:y>
    </cdr:to>
    <cdr:sp macro="" textlink="">
      <cdr:nvSpPr>
        <cdr:cNvPr id="2" name="CuadroTexto 1">
          <a:extLst xmlns:a="http://schemas.openxmlformats.org/drawingml/2006/main">
            <a:ext uri="{FF2B5EF4-FFF2-40B4-BE49-F238E27FC236}">
              <a16:creationId xmlns:a16="http://schemas.microsoft.com/office/drawing/2014/main" id="{BFF04809-635D-122C-2C98-42EDFE4CDF70}"/>
            </a:ext>
          </a:extLst>
        </cdr:cNvPr>
        <cdr:cNvSpPr txBox="1"/>
      </cdr:nvSpPr>
      <cdr:spPr>
        <a:xfrm xmlns:a="http://schemas.openxmlformats.org/drawingml/2006/main">
          <a:off x="1968974" y="1080817"/>
          <a:ext cx="2109949" cy="557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800" dirty="0" err="1"/>
            <a:t>Accum</a:t>
          </a:r>
          <a:r>
            <a:rPr lang="es-ES" sz="1800" dirty="0"/>
            <a:t>.</a:t>
          </a:r>
          <a:r>
            <a:rPr lang="es-ES" sz="1800" baseline="0" dirty="0"/>
            <a:t> </a:t>
          </a:r>
          <a:r>
            <a:rPr lang="es-ES" sz="1800" baseline="0" dirty="0" err="1"/>
            <a:t>Week</a:t>
          </a:r>
          <a:r>
            <a:rPr lang="es-ES" sz="1800" baseline="0" dirty="0"/>
            <a:t> 43</a:t>
          </a:r>
          <a:endParaRPr lang="es-ES" sz="1800" dirty="0"/>
        </a:p>
      </cdr:txBody>
    </cdr:sp>
  </cdr:relSizeAnchor>
  <cdr:relSizeAnchor xmlns:cdr="http://schemas.openxmlformats.org/drawingml/2006/chartDrawing">
    <cdr:from>
      <cdr:x>0.43693</cdr:x>
      <cdr:y>0.14513</cdr:y>
    </cdr:from>
    <cdr:to>
      <cdr:x>0.62044</cdr:x>
      <cdr:y>0.22051</cdr:y>
    </cdr:to>
    <cdr:sp macro="" textlink="">
      <cdr:nvSpPr>
        <cdr:cNvPr id="3" name="CuadroTexto 1">
          <a:extLst xmlns:a="http://schemas.openxmlformats.org/drawingml/2006/main">
            <a:ext uri="{FF2B5EF4-FFF2-40B4-BE49-F238E27FC236}">
              <a16:creationId xmlns:a16="http://schemas.microsoft.com/office/drawing/2014/main" id="{418EDAD2-DFD6-2DA2-8B26-F7C77AFFB2DC}"/>
            </a:ext>
          </a:extLst>
        </cdr:cNvPr>
        <cdr:cNvSpPr txBox="1"/>
      </cdr:nvSpPr>
      <cdr:spPr>
        <a:xfrm xmlns:a="http://schemas.openxmlformats.org/drawingml/2006/main">
          <a:off x="5023692" y="1073715"/>
          <a:ext cx="2109949" cy="557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dirty="0" err="1"/>
            <a:t>Accum</a:t>
          </a:r>
          <a:r>
            <a:rPr lang="es-ES" sz="1800" dirty="0"/>
            <a:t>.</a:t>
          </a:r>
          <a:r>
            <a:rPr lang="es-ES" sz="1800" baseline="0" dirty="0"/>
            <a:t> </a:t>
          </a:r>
          <a:r>
            <a:rPr lang="es-ES" sz="1800" baseline="0" dirty="0" err="1"/>
            <a:t>Week</a:t>
          </a:r>
          <a:r>
            <a:rPr lang="es-ES" sz="1800" baseline="0" dirty="0"/>
            <a:t> 44</a:t>
          </a:r>
          <a:endParaRPr lang="es-ES" sz="1800" dirty="0"/>
        </a:p>
      </cdr:txBody>
    </cdr:sp>
  </cdr:relSizeAnchor>
  <cdr:relSizeAnchor xmlns:cdr="http://schemas.openxmlformats.org/drawingml/2006/chartDrawing">
    <cdr:from>
      <cdr:x>0.68925</cdr:x>
      <cdr:y>0.14513</cdr:y>
    </cdr:from>
    <cdr:to>
      <cdr:x>0.87276</cdr:x>
      <cdr:y>0.22051</cdr:y>
    </cdr:to>
    <cdr:sp macro="" textlink="">
      <cdr:nvSpPr>
        <cdr:cNvPr id="4" name="CuadroTexto 1">
          <a:extLst xmlns:a="http://schemas.openxmlformats.org/drawingml/2006/main">
            <a:ext uri="{FF2B5EF4-FFF2-40B4-BE49-F238E27FC236}">
              <a16:creationId xmlns:a16="http://schemas.microsoft.com/office/drawing/2014/main" id="{E3B0CE81-AE61-D3B6-7784-6E171E6E47B9}"/>
            </a:ext>
          </a:extLst>
        </cdr:cNvPr>
        <cdr:cNvSpPr txBox="1"/>
      </cdr:nvSpPr>
      <cdr:spPr>
        <a:xfrm xmlns:a="http://schemas.openxmlformats.org/drawingml/2006/main">
          <a:off x="7924800" y="1073715"/>
          <a:ext cx="2109949" cy="557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a:t>Accum.</a:t>
          </a:r>
          <a:r>
            <a:rPr lang="es-ES" sz="1800" baseline="0"/>
            <a:t> Week 45</a:t>
          </a:r>
          <a:endParaRPr lang="es-ES" sz="1800"/>
        </a:p>
      </cdr:txBody>
    </cdr:sp>
  </cdr:relSizeAnchor>
</c:userShapes>
</file>

<file path=ppt/drawings/drawing3.xml><?xml version="1.0" encoding="utf-8"?>
<c:userShapes xmlns:c="http://schemas.openxmlformats.org/drawingml/2006/chart">
  <cdr:relSizeAnchor xmlns:cdr="http://schemas.openxmlformats.org/drawingml/2006/chartDrawing">
    <cdr:from>
      <cdr:x>0.15573</cdr:x>
      <cdr:y>0.13859</cdr:y>
    </cdr:from>
    <cdr:to>
      <cdr:x>0.36436</cdr:x>
      <cdr:y>0.22706</cdr:y>
    </cdr:to>
    <cdr:sp macro="" textlink="">
      <cdr:nvSpPr>
        <cdr:cNvPr id="2" name="CuadroTexto 1">
          <a:extLst xmlns:a="http://schemas.openxmlformats.org/drawingml/2006/main">
            <a:ext uri="{FF2B5EF4-FFF2-40B4-BE49-F238E27FC236}">
              <a16:creationId xmlns:a16="http://schemas.microsoft.com/office/drawing/2014/main" id="{E2B19DC9-178D-02A2-28C3-A17A1951725B}"/>
            </a:ext>
          </a:extLst>
        </cdr:cNvPr>
        <cdr:cNvSpPr txBox="1"/>
      </cdr:nvSpPr>
      <cdr:spPr>
        <a:xfrm xmlns:a="http://schemas.openxmlformats.org/drawingml/2006/main">
          <a:off x="962024" y="529046"/>
          <a:ext cx="1288817" cy="337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dirty="0" err="1"/>
            <a:t>Accum</a:t>
          </a:r>
          <a:r>
            <a:rPr lang="es-ES" sz="1800" dirty="0"/>
            <a:t>.</a:t>
          </a:r>
          <a:r>
            <a:rPr lang="es-ES" sz="1800" baseline="0" dirty="0"/>
            <a:t> </a:t>
          </a:r>
          <a:r>
            <a:rPr lang="es-ES" sz="1800" baseline="0" dirty="0" err="1"/>
            <a:t>Week</a:t>
          </a:r>
          <a:r>
            <a:rPr lang="es-ES" sz="1800" baseline="0" dirty="0"/>
            <a:t> 43</a:t>
          </a:r>
          <a:endParaRPr lang="es-ES" sz="1800" dirty="0"/>
        </a:p>
      </cdr:txBody>
    </cdr:sp>
  </cdr:relSizeAnchor>
  <cdr:relSizeAnchor xmlns:cdr="http://schemas.openxmlformats.org/drawingml/2006/chartDrawing">
    <cdr:from>
      <cdr:x>0.46724</cdr:x>
      <cdr:y>0.14195</cdr:y>
    </cdr:from>
    <cdr:to>
      <cdr:x>0.66832</cdr:x>
      <cdr:y>0.21819</cdr:y>
    </cdr:to>
    <cdr:sp macro="" textlink="">
      <cdr:nvSpPr>
        <cdr:cNvPr id="3" name="CuadroTexto 1">
          <a:extLst xmlns:a="http://schemas.openxmlformats.org/drawingml/2006/main">
            <a:ext uri="{FF2B5EF4-FFF2-40B4-BE49-F238E27FC236}">
              <a16:creationId xmlns:a16="http://schemas.microsoft.com/office/drawing/2014/main" id="{849F81CE-9862-F855-8BEA-02B8EFA8E80B}"/>
            </a:ext>
          </a:extLst>
        </cdr:cNvPr>
        <cdr:cNvSpPr txBox="1"/>
      </cdr:nvSpPr>
      <cdr:spPr>
        <a:xfrm xmlns:a="http://schemas.openxmlformats.org/drawingml/2006/main">
          <a:off x="2886343" y="541868"/>
          <a:ext cx="1242214" cy="2910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a:t>Accum.</a:t>
          </a:r>
          <a:r>
            <a:rPr lang="es-ES" sz="1800" baseline="0"/>
            <a:t> Week 44</a:t>
          </a:r>
          <a:endParaRPr lang="es-ES" sz="1800"/>
        </a:p>
      </cdr:txBody>
    </cdr:sp>
  </cdr:relSizeAnchor>
  <cdr:relSizeAnchor xmlns:cdr="http://schemas.openxmlformats.org/drawingml/2006/chartDrawing">
    <cdr:from>
      <cdr:x>0.75599</cdr:x>
      <cdr:y>0.13662</cdr:y>
    </cdr:from>
    <cdr:to>
      <cdr:x>0.95132</cdr:x>
      <cdr:y>0.21952</cdr:y>
    </cdr:to>
    <cdr:sp macro="" textlink="">
      <cdr:nvSpPr>
        <cdr:cNvPr id="4" name="CuadroTexto 1">
          <a:extLst xmlns:a="http://schemas.openxmlformats.org/drawingml/2006/main">
            <a:ext uri="{FF2B5EF4-FFF2-40B4-BE49-F238E27FC236}">
              <a16:creationId xmlns:a16="http://schemas.microsoft.com/office/drawing/2014/main" id="{C3296E10-67B4-AAAE-A08C-636F1E02F166}"/>
            </a:ext>
          </a:extLst>
        </cdr:cNvPr>
        <cdr:cNvSpPr txBox="1"/>
      </cdr:nvSpPr>
      <cdr:spPr>
        <a:xfrm xmlns:a="http://schemas.openxmlformats.org/drawingml/2006/main">
          <a:off x="7084586" y="1010749"/>
          <a:ext cx="1830481" cy="613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dirty="0" err="1"/>
            <a:t>Accum</a:t>
          </a:r>
          <a:r>
            <a:rPr lang="es-ES" sz="1800" dirty="0"/>
            <a:t>.</a:t>
          </a:r>
          <a:r>
            <a:rPr lang="es-ES" sz="1800" baseline="0" dirty="0"/>
            <a:t> </a:t>
          </a:r>
          <a:r>
            <a:rPr lang="es-ES" sz="1800" baseline="0" dirty="0" err="1"/>
            <a:t>Week</a:t>
          </a:r>
          <a:r>
            <a:rPr lang="es-ES" sz="1800" baseline="0" dirty="0"/>
            <a:t> 45</a:t>
          </a:r>
          <a:endParaRPr lang="es-E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0.11437</cdr:x>
      <cdr:y>0.01673</cdr:y>
    </cdr:from>
    <cdr:to>
      <cdr:x>0.96122</cdr:x>
      <cdr:y>0.10493</cdr:y>
    </cdr:to>
    <cdr:sp macro="" textlink="">
      <cdr:nvSpPr>
        <cdr:cNvPr id="2" name="CuadroTexto 15">
          <a:extLst xmlns:a="http://schemas.openxmlformats.org/drawingml/2006/main">
            <a:ext uri="{FF2B5EF4-FFF2-40B4-BE49-F238E27FC236}">
              <a16:creationId xmlns:a16="http://schemas.microsoft.com/office/drawing/2014/main" id="{126D9E70-7F8E-FB85-0F05-DFF1A59C3CD1}"/>
            </a:ext>
          </a:extLst>
        </cdr:cNvPr>
        <cdr:cNvSpPr txBox="1"/>
      </cdr:nvSpPr>
      <cdr:spPr>
        <a:xfrm xmlns:a="http://schemas.openxmlformats.org/drawingml/2006/main">
          <a:off x="1342880" y="93401"/>
          <a:ext cx="9943347" cy="4924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sz="2600" b="1" cap="all" dirty="0">
              <a:solidFill>
                <a:srgbClr val="000000"/>
              </a:solidFill>
              <a:latin typeface="BdE Neue Helvetica 55 Roman"/>
              <a:ea typeface="BdE Neue Helvetica 55 Roman"/>
              <a:cs typeface="BdE Neue Helvetica 55 Roman"/>
            </a:rPr>
            <a:t>Non-operative </a:t>
          </a:r>
          <a:r>
            <a:rPr lang="es-ES" sz="2600" b="1" cap="all" dirty="0" err="1">
              <a:solidFill>
                <a:srgbClr val="000000"/>
              </a:solidFill>
              <a:latin typeface="BdE Neue Helvetica 55 Roman"/>
              <a:ea typeface="BdE Neue Helvetica 55 Roman"/>
              <a:cs typeface="BdE Neue Helvetica 55 Roman"/>
            </a:rPr>
            <a:t>branches</a:t>
          </a:r>
          <a:r>
            <a:rPr lang="es-ES" sz="2600" b="1" cap="all" dirty="0">
              <a:solidFill>
                <a:srgbClr val="000000"/>
              </a:solidFill>
              <a:latin typeface="BdE Neue Helvetica 55 Roman"/>
              <a:ea typeface="BdE Neue Helvetica 55 Roman"/>
              <a:cs typeface="BdE Neue Helvetica 55 Roman"/>
            </a:rPr>
            <a:t> </a:t>
          </a:r>
          <a:r>
            <a:rPr lang="es-ES" sz="2600" b="1" cap="all" dirty="0" err="1">
              <a:solidFill>
                <a:srgbClr val="000000"/>
              </a:solidFill>
              <a:latin typeface="BdE Neue Helvetica 55 Roman"/>
              <a:ea typeface="BdE Neue Helvetica 55 Roman"/>
              <a:cs typeface="BdE Neue Helvetica 55 Roman"/>
            </a:rPr>
            <a:t>over</a:t>
          </a:r>
          <a:r>
            <a:rPr lang="es-ES" sz="2600" b="1" cap="all" dirty="0">
              <a:solidFill>
                <a:srgbClr val="000000"/>
              </a:solidFill>
              <a:latin typeface="BdE Neue Helvetica 55 Roman"/>
              <a:ea typeface="BdE Neue Helvetica 55 Roman"/>
              <a:cs typeface="BdE Neue Helvetica 55 Roman"/>
            </a:rPr>
            <a:t> time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C91447F-24EA-0921-C577-7C2621B575C8}"/>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9EDEC008-D140-1367-2133-CFE1E3CAECE7}"/>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C8162BE-862B-4630-8ED8-BCC0779025A3}" type="datetimeFigureOut">
              <a:rPr lang="es-ES_tradnl" smtClean="0"/>
              <a:t>13/11/2024</a:t>
            </a:fld>
            <a:endParaRPr lang="es-ES_tradnl"/>
          </a:p>
        </p:txBody>
      </p:sp>
      <p:sp>
        <p:nvSpPr>
          <p:cNvPr id="4" name="Marcador de pie de página 3">
            <a:extLst>
              <a:ext uri="{FF2B5EF4-FFF2-40B4-BE49-F238E27FC236}">
                <a16:creationId xmlns:a16="http://schemas.microsoft.com/office/drawing/2014/main" id="{5903118D-DD09-6DFC-2BAE-D2B2F4DF6B23}"/>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DC5E6890-F162-53D9-0F2C-CEC263CA64BF}"/>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77AD0ED-3BA7-4C12-99E3-17F7859C0773}" type="slidenum">
              <a:rPr lang="es-ES_tradnl" smtClean="0"/>
              <a:t>‹Nº›</a:t>
            </a:fld>
            <a:endParaRPr lang="es-ES_tradnl"/>
          </a:p>
        </p:txBody>
      </p:sp>
    </p:spTree>
    <p:extLst>
      <p:ext uri="{BB962C8B-B14F-4D97-AF65-F5344CB8AC3E}">
        <p14:creationId xmlns:p14="http://schemas.microsoft.com/office/powerpoint/2010/main" val="1485721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AEAC019-F8DD-4940-83A0-66C830A0CA04}" type="datetimeFigureOut">
              <a:rPr lang="es-ES" smtClean="0"/>
              <a:t>13/11/2024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9A4C967-1756-4A0B-8276-9E7391B4E399}" type="slidenum">
              <a:rPr lang="es-ES" smtClean="0"/>
              <a:t>‹Nº›</a:t>
            </a:fld>
            <a:endParaRPr lang="es-ES"/>
          </a:p>
        </p:txBody>
      </p:sp>
    </p:spTree>
    <p:extLst>
      <p:ext uri="{BB962C8B-B14F-4D97-AF65-F5344CB8AC3E}">
        <p14:creationId xmlns:p14="http://schemas.microsoft.com/office/powerpoint/2010/main" val="2961060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99A4C967-1756-4A0B-8276-9E7391B4E399}" type="slidenum">
              <a:rPr lang="es-ES" smtClean="0"/>
              <a:t>1</a:t>
            </a:fld>
            <a:endParaRPr lang="es-ES"/>
          </a:p>
        </p:txBody>
      </p:sp>
    </p:spTree>
    <p:extLst>
      <p:ext uri="{BB962C8B-B14F-4D97-AF65-F5344CB8AC3E}">
        <p14:creationId xmlns:p14="http://schemas.microsoft.com/office/powerpoint/2010/main" val="420889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IE" dirty="0"/>
          </a:p>
        </p:txBody>
      </p:sp>
      <p:sp>
        <p:nvSpPr>
          <p:cNvPr id="4" name="Marcador de número de diapositiva 3"/>
          <p:cNvSpPr>
            <a:spLocks noGrp="1"/>
          </p:cNvSpPr>
          <p:nvPr>
            <p:ph type="sldNum" sz="quarter" idx="10"/>
          </p:nvPr>
        </p:nvSpPr>
        <p:spPr/>
        <p:txBody>
          <a:bodyPr/>
          <a:lstStyle/>
          <a:p>
            <a:fld id="{99A4C967-1756-4A0B-8276-9E7391B4E399}" type="slidenum">
              <a:rPr lang="es-ES" smtClean="0"/>
              <a:t>2</a:t>
            </a:fld>
            <a:endParaRPr lang="es-ES"/>
          </a:p>
        </p:txBody>
      </p:sp>
    </p:spTree>
    <p:extLst>
      <p:ext uri="{BB962C8B-B14F-4D97-AF65-F5344CB8AC3E}">
        <p14:creationId xmlns:p14="http://schemas.microsoft.com/office/powerpoint/2010/main" val="25418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IE" dirty="0"/>
          </a:p>
        </p:txBody>
      </p:sp>
      <p:sp>
        <p:nvSpPr>
          <p:cNvPr id="4" name="Marcador de número de diapositiva 3"/>
          <p:cNvSpPr>
            <a:spLocks noGrp="1"/>
          </p:cNvSpPr>
          <p:nvPr>
            <p:ph type="sldNum" sz="quarter" idx="10"/>
          </p:nvPr>
        </p:nvSpPr>
        <p:spPr/>
        <p:txBody>
          <a:bodyPr/>
          <a:lstStyle/>
          <a:p>
            <a:fld id="{99A4C967-1756-4A0B-8276-9E7391B4E399}" type="slidenum">
              <a:rPr lang="es-ES" smtClean="0"/>
              <a:t>4</a:t>
            </a:fld>
            <a:endParaRPr lang="es-ES"/>
          </a:p>
        </p:txBody>
      </p:sp>
    </p:spTree>
    <p:extLst>
      <p:ext uri="{BB962C8B-B14F-4D97-AF65-F5344CB8AC3E}">
        <p14:creationId xmlns:p14="http://schemas.microsoft.com/office/powerpoint/2010/main" val="315956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IE" dirty="0"/>
          </a:p>
        </p:txBody>
      </p:sp>
      <p:sp>
        <p:nvSpPr>
          <p:cNvPr id="4" name="Marcador de número de diapositiva 3"/>
          <p:cNvSpPr>
            <a:spLocks noGrp="1"/>
          </p:cNvSpPr>
          <p:nvPr>
            <p:ph type="sldNum" sz="quarter" idx="10"/>
          </p:nvPr>
        </p:nvSpPr>
        <p:spPr/>
        <p:txBody>
          <a:bodyPr/>
          <a:lstStyle/>
          <a:p>
            <a:fld id="{99A4C967-1756-4A0B-8276-9E7391B4E399}" type="slidenum">
              <a:rPr lang="es-ES" smtClean="0"/>
              <a:t>13</a:t>
            </a:fld>
            <a:endParaRPr lang="es-ES"/>
          </a:p>
        </p:txBody>
      </p:sp>
    </p:spTree>
    <p:extLst>
      <p:ext uri="{BB962C8B-B14F-4D97-AF65-F5344CB8AC3E}">
        <p14:creationId xmlns:p14="http://schemas.microsoft.com/office/powerpoint/2010/main" val="410013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ortada">
    <p:spTree>
      <p:nvGrpSpPr>
        <p:cNvPr id="1" name=""/>
        <p:cNvGrpSpPr/>
        <p:nvPr/>
      </p:nvGrpSpPr>
      <p:grpSpPr>
        <a:xfrm>
          <a:off x="0" y="0"/>
          <a:ext cx="0" cy="0"/>
          <a:chOff x="0" y="0"/>
          <a:chExt cx="0" cy="0"/>
        </a:xfrm>
      </p:grpSpPr>
      <p:sp>
        <p:nvSpPr>
          <p:cNvPr id="7" name="object 2"/>
          <p:cNvSpPr txBox="1"/>
          <p:nvPr userDrawn="1"/>
        </p:nvSpPr>
        <p:spPr>
          <a:xfrm>
            <a:off x="908736" y="495081"/>
            <a:ext cx="13181913" cy="304571"/>
          </a:xfrm>
          <a:prstGeom prst="rect">
            <a:avLst/>
          </a:prstGeom>
        </p:spPr>
        <p:txBody>
          <a:bodyPr vert="horz" wrap="square" lIns="0" tIns="12065" rIns="0" bIns="0" rtlCol="0">
            <a:spAutoFit/>
          </a:bodyPr>
          <a:lstStyle/>
          <a:p>
            <a:pPr marL="12700">
              <a:lnSpc>
                <a:spcPct val="100000"/>
              </a:lnSpc>
              <a:spcBef>
                <a:spcPts val="95"/>
              </a:spcBef>
            </a:pPr>
            <a:r>
              <a:rPr lang="es-ES" sz="1900" spc="105" dirty="0">
                <a:solidFill>
                  <a:srgbClr val="666666"/>
                </a:solidFill>
                <a:latin typeface="BdE Neue Helvetica 55 Roman"/>
                <a:cs typeface="BdE Neue Helvetica 55 Roman"/>
              </a:rPr>
              <a:t>TÍTULO DE SECCIÓN</a:t>
            </a:r>
            <a:endParaRPr sz="1900" dirty="0">
              <a:latin typeface="BdE Neue Helvetica 55 Roman"/>
              <a:cs typeface="BdE Neue Helvetica 55 Roman"/>
            </a:endParaRPr>
          </a:p>
        </p:txBody>
      </p:sp>
      <p:grpSp>
        <p:nvGrpSpPr>
          <p:cNvPr id="2" name="object 6">
            <a:extLst>
              <a:ext uri="{FF2B5EF4-FFF2-40B4-BE49-F238E27FC236}">
                <a16:creationId xmlns:a16="http://schemas.microsoft.com/office/drawing/2014/main" id="{97E327FC-BD9D-4E93-DB5C-49560590A24E}"/>
              </a:ext>
            </a:extLst>
          </p:cNvPr>
          <p:cNvGrpSpPr/>
          <p:nvPr userDrawn="1"/>
        </p:nvGrpSpPr>
        <p:grpSpPr>
          <a:xfrm>
            <a:off x="5234" y="1692274"/>
            <a:ext cx="20181415" cy="9234395"/>
            <a:chOff x="5234" y="1692274"/>
            <a:chExt cx="20181415" cy="9234395"/>
          </a:xfrm>
          <a:solidFill>
            <a:srgbClr val="FFE8C0"/>
          </a:solidFill>
        </p:grpSpPr>
        <p:sp>
          <p:nvSpPr>
            <p:cNvPr id="4" name="object 8">
              <a:extLst>
                <a:ext uri="{FF2B5EF4-FFF2-40B4-BE49-F238E27FC236}">
                  <a16:creationId xmlns:a16="http://schemas.microsoft.com/office/drawing/2014/main" id="{A709D81D-3A14-597B-1604-AA7506632B58}"/>
                </a:ext>
              </a:extLst>
            </p:cNvPr>
            <p:cNvSpPr/>
            <p:nvPr userDrawn="1"/>
          </p:nvSpPr>
          <p:spPr>
            <a:xfrm>
              <a:off x="5234" y="1692274"/>
              <a:ext cx="20181415" cy="9234395"/>
            </a:xfrm>
            <a:custGeom>
              <a:avLst/>
              <a:gdLst/>
              <a:ahLst/>
              <a:cxnLst/>
              <a:rect l="l" t="t" r="r" b="b"/>
              <a:pathLst>
                <a:path w="236220" h="10513060">
                  <a:moveTo>
                    <a:pt x="235594" y="0"/>
                  </a:moveTo>
                  <a:lnTo>
                    <a:pt x="0" y="0"/>
                  </a:lnTo>
                  <a:lnTo>
                    <a:pt x="0" y="10512758"/>
                  </a:lnTo>
                  <a:lnTo>
                    <a:pt x="235594" y="10512758"/>
                  </a:lnTo>
                  <a:lnTo>
                    <a:pt x="235594" y="0"/>
                  </a:lnTo>
                  <a:close/>
                </a:path>
              </a:pathLst>
            </a:custGeom>
            <a:grpFill/>
          </p:spPr>
          <p:txBody>
            <a:bodyPr wrap="square" lIns="0" tIns="0" rIns="0" bIns="0" rtlCol="0"/>
            <a:lstStyle/>
            <a:p>
              <a:endParaRPr/>
            </a:p>
          </p:txBody>
        </p:sp>
        <p:sp>
          <p:nvSpPr>
            <p:cNvPr id="5" name="object 7">
              <a:extLst>
                <a:ext uri="{FF2B5EF4-FFF2-40B4-BE49-F238E27FC236}">
                  <a16:creationId xmlns:a16="http://schemas.microsoft.com/office/drawing/2014/main" id="{DB8F0F8E-92FA-5C1D-5DE0-F750A4F08E8C}"/>
                </a:ext>
              </a:extLst>
            </p:cNvPr>
            <p:cNvSpPr/>
            <p:nvPr/>
          </p:nvSpPr>
          <p:spPr>
            <a:xfrm>
              <a:off x="240830" y="10921133"/>
              <a:ext cx="19863435" cy="0"/>
            </a:xfrm>
            <a:custGeom>
              <a:avLst/>
              <a:gdLst/>
              <a:ahLst/>
              <a:cxnLst/>
              <a:rect l="l" t="t" r="r" b="b"/>
              <a:pathLst>
                <a:path w="19863435">
                  <a:moveTo>
                    <a:pt x="0" y="0"/>
                  </a:moveTo>
                  <a:lnTo>
                    <a:pt x="19863269" y="0"/>
                  </a:lnTo>
                </a:path>
              </a:pathLst>
            </a:custGeom>
            <a:grpFill/>
            <a:ln w="10470">
              <a:solidFill>
                <a:srgbClr val="D6D6D6"/>
              </a:solidFill>
            </a:ln>
          </p:spPr>
          <p:txBody>
            <a:bodyPr wrap="square" lIns="0" tIns="0" rIns="0" bIns="0" rtlCol="0"/>
            <a:lstStyle/>
            <a:p>
              <a:endParaRPr/>
            </a:p>
          </p:txBody>
        </p:sp>
      </p:grpSp>
      <p:sp>
        <p:nvSpPr>
          <p:cNvPr id="13" name="Rectángulo 12">
            <a:extLst>
              <a:ext uri="{FF2B5EF4-FFF2-40B4-BE49-F238E27FC236}">
                <a16:creationId xmlns:a16="http://schemas.microsoft.com/office/drawing/2014/main" id="{D0BA2A9F-5730-682E-D222-1062055077D8}"/>
              </a:ext>
            </a:extLst>
          </p:cNvPr>
          <p:cNvSpPr/>
          <p:nvPr userDrawn="1"/>
        </p:nvSpPr>
        <p:spPr>
          <a:xfrm>
            <a:off x="679450" y="244475"/>
            <a:ext cx="42672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3139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abecera de sección">
    <p:spTree>
      <p:nvGrpSpPr>
        <p:cNvPr id="1" name=""/>
        <p:cNvGrpSpPr/>
        <p:nvPr/>
      </p:nvGrpSpPr>
      <p:grpSpPr>
        <a:xfrm>
          <a:off x="0" y="0"/>
          <a:ext cx="0" cy="0"/>
          <a:chOff x="0" y="0"/>
          <a:chExt cx="0" cy="0"/>
        </a:xfrm>
      </p:grpSpPr>
      <p:grpSp>
        <p:nvGrpSpPr>
          <p:cNvPr id="10" name="object 6"/>
          <p:cNvGrpSpPr/>
          <p:nvPr userDrawn="1"/>
        </p:nvGrpSpPr>
        <p:grpSpPr>
          <a:xfrm>
            <a:off x="5235" y="413610"/>
            <a:ext cx="20099030" cy="10513060"/>
            <a:chOff x="5235" y="413610"/>
            <a:chExt cx="20099030" cy="10513060"/>
          </a:xfrm>
        </p:grpSpPr>
        <p:sp>
          <p:nvSpPr>
            <p:cNvPr id="11" name="object 7"/>
            <p:cNvSpPr/>
            <p:nvPr/>
          </p:nvSpPr>
          <p:spPr>
            <a:xfrm>
              <a:off x="240830" y="10921133"/>
              <a:ext cx="19863435" cy="0"/>
            </a:xfrm>
            <a:custGeom>
              <a:avLst/>
              <a:gdLst/>
              <a:ahLst/>
              <a:cxnLst/>
              <a:rect l="l" t="t" r="r" b="b"/>
              <a:pathLst>
                <a:path w="19863435">
                  <a:moveTo>
                    <a:pt x="0" y="0"/>
                  </a:moveTo>
                  <a:lnTo>
                    <a:pt x="19863269" y="0"/>
                  </a:lnTo>
                </a:path>
              </a:pathLst>
            </a:custGeom>
            <a:ln w="10470">
              <a:solidFill>
                <a:srgbClr val="D6D6D6"/>
              </a:solidFill>
            </a:ln>
          </p:spPr>
          <p:txBody>
            <a:bodyPr wrap="square" lIns="0" tIns="0" rIns="0" bIns="0" rtlCol="0"/>
            <a:lstStyle/>
            <a:p>
              <a:endParaRPr/>
            </a:p>
          </p:txBody>
        </p:sp>
        <p:sp>
          <p:nvSpPr>
            <p:cNvPr id="12" name="object 8"/>
            <p:cNvSpPr/>
            <p:nvPr/>
          </p:nvSpPr>
          <p:spPr>
            <a:xfrm>
              <a:off x="5235" y="413610"/>
              <a:ext cx="236220" cy="10513060"/>
            </a:xfrm>
            <a:custGeom>
              <a:avLst/>
              <a:gdLst/>
              <a:ahLst/>
              <a:cxnLst/>
              <a:rect l="l" t="t" r="r" b="b"/>
              <a:pathLst>
                <a:path w="236220" h="10513060">
                  <a:moveTo>
                    <a:pt x="235594" y="0"/>
                  </a:moveTo>
                  <a:lnTo>
                    <a:pt x="0" y="0"/>
                  </a:lnTo>
                  <a:lnTo>
                    <a:pt x="0" y="10512758"/>
                  </a:lnTo>
                  <a:lnTo>
                    <a:pt x="235594" y="10512758"/>
                  </a:lnTo>
                  <a:lnTo>
                    <a:pt x="235594" y="0"/>
                  </a:lnTo>
                  <a:close/>
                </a:path>
              </a:pathLst>
            </a:custGeom>
            <a:solidFill>
              <a:srgbClr val="FFE8C0"/>
            </a:solidFill>
          </p:spPr>
          <p:txBody>
            <a:bodyPr wrap="square" lIns="0" tIns="0" rIns="0" bIns="0" rtlCol="0"/>
            <a:lstStyle/>
            <a:p>
              <a:endParaRPr/>
            </a:p>
          </p:txBody>
        </p:sp>
      </p:grpSp>
      <p:sp>
        <p:nvSpPr>
          <p:cNvPr id="15" name="Holder 2"/>
          <p:cNvSpPr>
            <a:spLocks noGrp="1"/>
          </p:cNvSpPr>
          <p:nvPr>
            <p:ph type="title"/>
          </p:nvPr>
        </p:nvSpPr>
        <p:spPr>
          <a:xfrm>
            <a:off x="908737" y="1950380"/>
            <a:ext cx="18286624" cy="808695"/>
          </a:xfrm>
          <a:prstGeom prst="rect">
            <a:avLst/>
          </a:prstGeom>
        </p:spPr>
        <p:txBody>
          <a:bodyPr lIns="0" tIns="0" rIns="0" bIns="0"/>
          <a:lstStyle>
            <a:lvl1pPr>
              <a:defRPr sz="5500" b="0" i="0">
                <a:solidFill>
                  <a:schemeClr val="tx1">
                    <a:lumMod val="85000"/>
                    <a:lumOff val="15000"/>
                  </a:schemeClr>
                </a:solidFill>
                <a:latin typeface="BdE Neue Helvetica 45 Light" panose="020B0403020202020204" pitchFamily="34" charset="0"/>
                <a:cs typeface="BdE Neue Helvetica 45 Light" panose="020B0403020202020204" pitchFamily="34" charset="0"/>
              </a:defRPr>
            </a:lvl1pPr>
          </a:lstStyle>
          <a:p>
            <a:endParaRPr lang="es-ES_tradnl" dirty="0"/>
          </a:p>
        </p:txBody>
      </p:sp>
      <p:sp>
        <p:nvSpPr>
          <p:cNvPr id="16" name="object 11">
            <a:extLst>
              <a:ext uri="{FF2B5EF4-FFF2-40B4-BE49-F238E27FC236}">
                <a16:creationId xmlns:a16="http://schemas.microsoft.com/office/drawing/2014/main" id="{C6DB97D3-606D-5BA4-C653-F7CDB25573EC}"/>
              </a:ext>
            </a:extLst>
          </p:cNvPr>
          <p:cNvSpPr txBox="1"/>
          <p:nvPr userDrawn="1"/>
        </p:nvSpPr>
        <p:spPr>
          <a:xfrm>
            <a:off x="17255280" y="10992167"/>
            <a:ext cx="1381760" cy="230190"/>
          </a:xfrm>
          <a:prstGeom prst="rect">
            <a:avLst/>
          </a:prstGeom>
        </p:spPr>
        <p:txBody>
          <a:bodyPr vert="horz" wrap="square" lIns="0" tIns="14604" rIns="0" bIns="0" rtlCol="0">
            <a:spAutoFit/>
          </a:bodyPr>
          <a:lstStyle/>
          <a:p>
            <a:pPr marL="12700">
              <a:lnSpc>
                <a:spcPct val="100000"/>
              </a:lnSpc>
              <a:spcBef>
                <a:spcPts val="114"/>
              </a:spcBef>
            </a:pPr>
            <a:r>
              <a:rPr lang="es-ES_tradnl" sz="1400" spc="-10" dirty="0">
                <a:solidFill>
                  <a:srgbClr val="666666"/>
                </a:solidFill>
                <a:latin typeface="BdE Neue Helvetica 25 Ult Lt" panose="020B0303020202020204" pitchFamily="34" charset="0"/>
                <a:cs typeface="Arial"/>
              </a:rPr>
              <a:t>TIPO DE USO</a:t>
            </a:r>
            <a:endParaRPr sz="1400" dirty="0">
              <a:latin typeface="BdE Neue Helvetica 25 Ult Lt" panose="020B0303020202020204" pitchFamily="34" charset="0"/>
              <a:cs typeface="Arial"/>
            </a:endParaRPr>
          </a:p>
        </p:txBody>
      </p:sp>
      <p:sp>
        <p:nvSpPr>
          <p:cNvPr id="19" name="CuadroTexto 18">
            <a:extLst>
              <a:ext uri="{FF2B5EF4-FFF2-40B4-BE49-F238E27FC236}">
                <a16:creationId xmlns:a16="http://schemas.microsoft.com/office/drawing/2014/main" id="{A80B0639-0166-07CC-005D-A90C2A50B107}"/>
              </a:ext>
            </a:extLst>
          </p:cNvPr>
          <p:cNvSpPr txBox="1"/>
          <p:nvPr userDrawn="1"/>
        </p:nvSpPr>
        <p:spPr>
          <a:xfrm>
            <a:off x="18738850" y="10953373"/>
            <a:ext cx="782268" cy="307777"/>
          </a:xfrm>
          <a:prstGeom prst="rect">
            <a:avLst/>
          </a:prstGeom>
          <a:noFill/>
        </p:spPr>
        <p:txBody>
          <a:bodyPr wrap="square" rtlCol="0">
            <a:spAutoFit/>
          </a:bodyPr>
          <a:lstStyle/>
          <a:p>
            <a:pPr algn="r"/>
            <a:fld id="{540C084C-FC2B-4AAD-A122-D0289AB99286}" type="slidenum">
              <a:rPr lang="es-ES_tradnl" sz="1400" smtClean="0">
                <a:solidFill>
                  <a:schemeClr val="bg1">
                    <a:lumMod val="50000"/>
                  </a:schemeClr>
                </a:solidFill>
                <a:latin typeface="BdE Neue Helvetica 25 Ult Lt" panose="020B0303020202020204" pitchFamily="34" charset="0"/>
              </a:rPr>
              <a:t>‹Nº›</a:t>
            </a:fld>
            <a:endParaRPr lang="es-ES_tradnl" sz="1400" dirty="0">
              <a:solidFill>
                <a:schemeClr val="bg1">
                  <a:lumMod val="50000"/>
                </a:schemeClr>
              </a:solidFill>
              <a:latin typeface="BdE Neue Helvetica 25 Ult Lt" panose="020B0303020202020204" pitchFamily="34" charset="0"/>
            </a:endParaRPr>
          </a:p>
        </p:txBody>
      </p:sp>
      <p:pic>
        <p:nvPicPr>
          <p:cNvPr id="22" name="Imagen 21">
            <a:extLst>
              <a:ext uri="{FF2B5EF4-FFF2-40B4-BE49-F238E27FC236}">
                <a16:creationId xmlns:a16="http://schemas.microsoft.com/office/drawing/2014/main" id="{C1860750-D60A-901F-BEBA-E5A73BD4F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5" y="3039007"/>
            <a:ext cx="19859625" cy="79057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Contenido">
    <p:spTree>
      <p:nvGrpSpPr>
        <p:cNvPr id="1" name=""/>
        <p:cNvGrpSpPr/>
        <p:nvPr/>
      </p:nvGrpSpPr>
      <p:grpSpPr>
        <a:xfrm>
          <a:off x="0" y="0"/>
          <a:ext cx="0" cy="0"/>
          <a:chOff x="0" y="0"/>
          <a:chExt cx="0" cy="0"/>
        </a:xfrm>
      </p:grpSpPr>
      <p:grpSp>
        <p:nvGrpSpPr>
          <p:cNvPr id="10" name="object 6"/>
          <p:cNvGrpSpPr/>
          <p:nvPr userDrawn="1"/>
        </p:nvGrpSpPr>
        <p:grpSpPr>
          <a:xfrm>
            <a:off x="5235" y="413610"/>
            <a:ext cx="20099030" cy="10513060"/>
            <a:chOff x="5235" y="413610"/>
            <a:chExt cx="20099030" cy="10513060"/>
          </a:xfrm>
        </p:grpSpPr>
        <p:sp>
          <p:nvSpPr>
            <p:cNvPr id="11" name="object 7"/>
            <p:cNvSpPr/>
            <p:nvPr/>
          </p:nvSpPr>
          <p:spPr>
            <a:xfrm>
              <a:off x="240830" y="10921133"/>
              <a:ext cx="19863435" cy="0"/>
            </a:xfrm>
            <a:custGeom>
              <a:avLst/>
              <a:gdLst/>
              <a:ahLst/>
              <a:cxnLst/>
              <a:rect l="l" t="t" r="r" b="b"/>
              <a:pathLst>
                <a:path w="19863435">
                  <a:moveTo>
                    <a:pt x="0" y="0"/>
                  </a:moveTo>
                  <a:lnTo>
                    <a:pt x="19863269" y="0"/>
                  </a:lnTo>
                </a:path>
              </a:pathLst>
            </a:custGeom>
            <a:ln w="10470">
              <a:solidFill>
                <a:srgbClr val="D6D6D6"/>
              </a:solidFill>
            </a:ln>
          </p:spPr>
          <p:txBody>
            <a:bodyPr wrap="square" lIns="0" tIns="0" rIns="0" bIns="0" rtlCol="0"/>
            <a:lstStyle/>
            <a:p>
              <a:endParaRPr/>
            </a:p>
          </p:txBody>
        </p:sp>
        <p:sp>
          <p:nvSpPr>
            <p:cNvPr id="12" name="object 8"/>
            <p:cNvSpPr/>
            <p:nvPr/>
          </p:nvSpPr>
          <p:spPr>
            <a:xfrm>
              <a:off x="5235" y="413610"/>
              <a:ext cx="236220" cy="10513060"/>
            </a:xfrm>
            <a:custGeom>
              <a:avLst/>
              <a:gdLst/>
              <a:ahLst/>
              <a:cxnLst/>
              <a:rect l="l" t="t" r="r" b="b"/>
              <a:pathLst>
                <a:path w="236220" h="10513060">
                  <a:moveTo>
                    <a:pt x="235594" y="0"/>
                  </a:moveTo>
                  <a:lnTo>
                    <a:pt x="0" y="0"/>
                  </a:lnTo>
                  <a:lnTo>
                    <a:pt x="0" y="10512758"/>
                  </a:lnTo>
                  <a:lnTo>
                    <a:pt x="235594" y="10512758"/>
                  </a:lnTo>
                  <a:lnTo>
                    <a:pt x="235594" y="0"/>
                  </a:lnTo>
                  <a:close/>
                </a:path>
              </a:pathLst>
            </a:custGeom>
            <a:solidFill>
              <a:srgbClr val="FFE8C0"/>
            </a:solidFill>
          </p:spPr>
          <p:txBody>
            <a:bodyPr wrap="square" lIns="0" tIns="0" rIns="0" bIns="0" rtlCol="0"/>
            <a:lstStyle/>
            <a:p>
              <a:endParaRPr/>
            </a:p>
          </p:txBody>
        </p:sp>
      </p:grpSp>
      <p:sp>
        <p:nvSpPr>
          <p:cNvPr id="15" name="Holder 2"/>
          <p:cNvSpPr>
            <a:spLocks noGrp="1"/>
          </p:cNvSpPr>
          <p:nvPr>
            <p:ph type="title"/>
          </p:nvPr>
        </p:nvSpPr>
        <p:spPr>
          <a:xfrm>
            <a:off x="1200070" y="2034708"/>
            <a:ext cx="18286624" cy="603885"/>
          </a:xfrm>
          <a:prstGeom prst="rect">
            <a:avLst/>
          </a:prstGeom>
        </p:spPr>
        <p:txBody>
          <a:bodyPr lIns="0" tIns="0" rIns="0" bIns="0"/>
          <a:lstStyle>
            <a:lvl1pPr algn="ctr">
              <a:defRPr sz="3800" b="0" i="0">
                <a:solidFill>
                  <a:schemeClr val="tx1">
                    <a:lumMod val="65000"/>
                    <a:lumOff val="35000"/>
                  </a:schemeClr>
                </a:solidFill>
                <a:latin typeface="BdE Neue Helvetica 45 Light"/>
                <a:cs typeface="BdE Neue Helvetica 45 Light"/>
              </a:defRPr>
            </a:lvl1pPr>
          </a:lstStyle>
          <a:p>
            <a:endParaRPr dirty="0"/>
          </a:p>
        </p:txBody>
      </p:sp>
      <p:sp>
        <p:nvSpPr>
          <p:cNvPr id="19" name="CuadroTexto 18">
            <a:extLst>
              <a:ext uri="{FF2B5EF4-FFF2-40B4-BE49-F238E27FC236}">
                <a16:creationId xmlns:a16="http://schemas.microsoft.com/office/drawing/2014/main" id="{A80B0639-0166-07CC-005D-A90C2A50B107}"/>
              </a:ext>
            </a:extLst>
          </p:cNvPr>
          <p:cNvSpPr txBox="1"/>
          <p:nvPr userDrawn="1"/>
        </p:nvSpPr>
        <p:spPr>
          <a:xfrm>
            <a:off x="18738850" y="10953373"/>
            <a:ext cx="782268" cy="307777"/>
          </a:xfrm>
          <a:prstGeom prst="rect">
            <a:avLst/>
          </a:prstGeom>
          <a:noFill/>
        </p:spPr>
        <p:txBody>
          <a:bodyPr wrap="square" rtlCol="0">
            <a:spAutoFit/>
          </a:bodyPr>
          <a:lstStyle/>
          <a:p>
            <a:pPr algn="r"/>
            <a:fld id="{540C084C-FC2B-4AAD-A122-D0289AB99286}" type="slidenum">
              <a:rPr lang="es-ES_tradnl" sz="1400" smtClean="0">
                <a:solidFill>
                  <a:schemeClr val="bg1">
                    <a:lumMod val="50000"/>
                  </a:schemeClr>
                </a:solidFill>
                <a:latin typeface="BdE Neue Helvetica 25 Ult Lt" panose="020B0303020202020204" pitchFamily="34" charset="0"/>
              </a:rPr>
              <a:t>‹Nº›</a:t>
            </a:fld>
            <a:endParaRPr lang="es-ES_tradnl" sz="1400" dirty="0">
              <a:solidFill>
                <a:schemeClr val="bg1">
                  <a:lumMod val="50000"/>
                </a:schemeClr>
              </a:solidFill>
              <a:latin typeface="BdE Neue Helvetica 25 Ult Lt" panose="020B0303020202020204" pitchFamily="34" charset="0"/>
            </a:endParaRPr>
          </a:p>
        </p:txBody>
      </p:sp>
      <p:cxnSp>
        <p:nvCxnSpPr>
          <p:cNvPr id="4" name="Conector recto 3">
            <a:extLst>
              <a:ext uri="{FF2B5EF4-FFF2-40B4-BE49-F238E27FC236}">
                <a16:creationId xmlns:a16="http://schemas.microsoft.com/office/drawing/2014/main" id="{94BFBF8F-2BC1-996C-6D36-0609B748F7AB}"/>
              </a:ext>
            </a:extLst>
          </p:cNvPr>
          <p:cNvCxnSpPr/>
          <p:nvPr userDrawn="1"/>
        </p:nvCxnSpPr>
        <p:spPr>
          <a:xfrm>
            <a:off x="1289049" y="2835275"/>
            <a:ext cx="1752600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7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A054E32-FCAD-140A-3F91-A08C0E6F8C4A}"/>
              </a:ext>
            </a:extLst>
          </p:cNvPr>
          <p:cNvSpPr/>
          <p:nvPr userDrawn="1"/>
        </p:nvSpPr>
        <p:spPr>
          <a:xfrm>
            <a:off x="0" y="1"/>
            <a:ext cx="20098865" cy="10926670"/>
          </a:xfrm>
          <a:prstGeom prst="rect">
            <a:avLst/>
          </a:prstGeom>
          <a:solidFill>
            <a:srgbClr val="FFE8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object 4">
            <a:extLst>
              <a:ext uri="{FF2B5EF4-FFF2-40B4-BE49-F238E27FC236}">
                <a16:creationId xmlns:a16="http://schemas.microsoft.com/office/drawing/2014/main" id="{B1EB9D2F-8CD1-F81D-47E7-F21CCC3811B3}"/>
              </a:ext>
            </a:extLst>
          </p:cNvPr>
          <p:cNvSpPr txBox="1"/>
          <p:nvPr userDrawn="1"/>
        </p:nvSpPr>
        <p:spPr>
          <a:xfrm>
            <a:off x="908737" y="10998157"/>
            <a:ext cx="5541645" cy="228268"/>
          </a:xfrm>
          <a:prstGeom prst="rect">
            <a:avLst/>
          </a:prstGeom>
        </p:spPr>
        <p:txBody>
          <a:bodyPr vert="horz" wrap="square" lIns="0" tIns="12700" rIns="0" bIns="0" rtlCol="0">
            <a:spAutoFit/>
          </a:bodyPr>
          <a:lstStyle/>
          <a:p>
            <a:pPr marL="12700">
              <a:lnSpc>
                <a:spcPct val="100000"/>
              </a:lnSpc>
              <a:spcBef>
                <a:spcPts val="114"/>
              </a:spcBef>
            </a:pPr>
            <a:r>
              <a:rPr lang="es-ES_tradnl" sz="1400" spc="-10" dirty="0">
                <a:solidFill>
                  <a:srgbClr val="666666"/>
                </a:solidFill>
                <a:latin typeface="BdE Neue Helvetica 25 Ult Lt" panose="020B0303020202020204" pitchFamily="34" charset="0"/>
                <a:cs typeface="Arial"/>
              </a:rPr>
              <a:t>DIRECCIÓN GENERAL XXX</a:t>
            </a:r>
            <a:endParaRPr sz="1400" dirty="0">
              <a:latin typeface="BdE Neue Helvetica 45 Light"/>
              <a:cs typeface="BdE Neue Helvetica 45 Light"/>
            </a:endParaRPr>
          </a:p>
        </p:txBody>
      </p:sp>
      <p:sp>
        <p:nvSpPr>
          <p:cNvPr id="5" name="object 11">
            <a:extLst>
              <a:ext uri="{FF2B5EF4-FFF2-40B4-BE49-F238E27FC236}">
                <a16:creationId xmlns:a16="http://schemas.microsoft.com/office/drawing/2014/main" id="{3446E6A0-F6EF-D59A-DDCF-AA26BED71982}"/>
              </a:ext>
            </a:extLst>
          </p:cNvPr>
          <p:cNvSpPr txBox="1"/>
          <p:nvPr userDrawn="1"/>
        </p:nvSpPr>
        <p:spPr>
          <a:xfrm>
            <a:off x="17255280" y="10992167"/>
            <a:ext cx="1381760" cy="230190"/>
          </a:xfrm>
          <a:prstGeom prst="rect">
            <a:avLst/>
          </a:prstGeom>
        </p:spPr>
        <p:txBody>
          <a:bodyPr vert="horz" wrap="square" lIns="0" tIns="14604" rIns="0" bIns="0" rtlCol="0">
            <a:spAutoFit/>
          </a:bodyPr>
          <a:lstStyle/>
          <a:p>
            <a:pPr marL="12700">
              <a:lnSpc>
                <a:spcPct val="100000"/>
              </a:lnSpc>
              <a:spcBef>
                <a:spcPts val="114"/>
              </a:spcBef>
            </a:pPr>
            <a:r>
              <a:rPr lang="es-ES_tradnl" sz="1400" spc="-10" dirty="0">
                <a:solidFill>
                  <a:srgbClr val="666666"/>
                </a:solidFill>
                <a:latin typeface="BdE Neue Helvetica 25 Ult Lt" panose="020B0303020202020204" pitchFamily="34" charset="0"/>
                <a:cs typeface="Arial"/>
              </a:rPr>
              <a:t>TIPO DE USO</a:t>
            </a:r>
            <a:endParaRPr sz="1400" dirty="0">
              <a:latin typeface="BdE Neue Helvetica 25 Ult Lt" panose="020B0303020202020204" pitchFamily="34" charset="0"/>
              <a:cs typeface="Arial"/>
            </a:endParaRPr>
          </a:p>
        </p:txBody>
      </p:sp>
      <p:pic>
        <p:nvPicPr>
          <p:cNvPr id="6" name="Imagen 5">
            <a:extLst>
              <a:ext uri="{FF2B5EF4-FFF2-40B4-BE49-F238E27FC236}">
                <a16:creationId xmlns:a16="http://schemas.microsoft.com/office/drawing/2014/main" id="{2DD6450E-C3F9-9EB0-99A8-17B9C1A8514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6833850" y="473075"/>
            <a:ext cx="2565970" cy="561029"/>
          </a:xfrm>
          <a:prstGeom prst="rect">
            <a:avLst/>
          </a:prstGeom>
        </p:spPr>
      </p:pic>
      <p:sp>
        <p:nvSpPr>
          <p:cNvPr id="7" name="Título 1">
            <a:extLst>
              <a:ext uri="{FF2B5EF4-FFF2-40B4-BE49-F238E27FC236}">
                <a16:creationId xmlns:a16="http://schemas.microsoft.com/office/drawing/2014/main" id="{90D37067-DC05-C0AE-D733-8620A65CED33}"/>
              </a:ext>
            </a:extLst>
          </p:cNvPr>
          <p:cNvSpPr>
            <a:spLocks noGrp="1"/>
          </p:cNvSpPr>
          <p:nvPr>
            <p:ph type="title"/>
          </p:nvPr>
        </p:nvSpPr>
        <p:spPr>
          <a:xfrm>
            <a:off x="908738" y="4740275"/>
            <a:ext cx="18286624" cy="1231106"/>
          </a:xfrm>
          <a:prstGeom prst="rect">
            <a:avLst/>
          </a:prstGeom>
        </p:spPr>
        <p:txBody>
          <a:bodyPr/>
          <a:lstStyle/>
          <a:p>
            <a:pPr marL="377100" algn="ctr">
              <a:lnSpc>
                <a:spcPct val="100000"/>
              </a:lnSpc>
              <a:spcBef>
                <a:spcPts val="3000"/>
              </a:spcBef>
              <a:spcAft>
                <a:spcPts val="3000"/>
              </a:spcAft>
            </a:pPr>
            <a:r>
              <a:rPr lang="es-ES_tradnl" sz="4000" spc="5" dirty="0" err="1">
                <a:solidFill>
                  <a:schemeClr val="tx1">
                    <a:lumMod val="85000"/>
                    <a:lumOff val="15000"/>
                  </a:schemeClr>
                </a:solidFill>
                <a:latin typeface="BdE Neue Helvetica 45 Light"/>
                <a:cs typeface="BdE Neue Helvetica 45 Light"/>
              </a:rPr>
              <a:t>Lorem</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45 Light"/>
                <a:cs typeface="BdE Neue Helvetica 45 Light"/>
              </a:rPr>
              <a:t>ipsum</a:t>
            </a:r>
            <a:r>
              <a:rPr lang="es-ES_tradnl" sz="4000" spc="5" dirty="0">
                <a:solidFill>
                  <a:schemeClr val="tx1">
                    <a:lumMod val="85000"/>
                    <a:lumOff val="15000"/>
                  </a:schemeClr>
                </a:solidFill>
                <a:latin typeface="BdE Neue Helvetica 45 Light"/>
                <a:cs typeface="BdE Neue Helvetica 45 Light"/>
              </a:rPr>
              <a:t> dolor </a:t>
            </a:r>
            <a:r>
              <a:rPr lang="es-ES_tradnl" sz="4000" spc="5" dirty="0" err="1">
                <a:solidFill>
                  <a:schemeClr val="tx1">
                    <a:lumMod val="85000"/>
                    <a:lumOff val="15000"/>
                  </a:schemeClr>
                </a:solidFill>
                <a:latin typeface="BdE Neue Helvetica 45 Light"/>
                <a:cs typeface="BdE Neue Helvetica 45 Light"/>
              </a:rPr>
              <a:t>sit</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45 Light"/>
                <a:cs typeface="BdE Neue Helvetica 45 Light"/>
              </a:rPr>
              <a:t>amet</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65 Medium" panose="020B0604020202020204" pitchFamily="34" charset="0"/>
              </a:rPr>
              <a:t>consectetur</a:t>
            </a:r>
            <a:r>
              <a:rPr lang="es-ES_tradnl" sz="4000" spc="5" dirty="0">
                <a:solidFill>
                  <a:schemeClr val="tx1">
                    <a:lumMod val="85000"/>
                    <a:lumOff val="15000"/>
                  </a:schemeClr>
                </a:solidFill>
                <a:latin typeface="BdE Neue Helvetica 65 Medium" panose="020B0604020202020204" pitchFamily="34" charset="0"/>
              </a:rPr>
              <a:t> </a:t>
            </a:r>
            <a:r>
              <a:rPr lang="es-ES_tradnl" sz="4000" spc="5" dirty="0" err="1">
                <a:solidFill>
                  <a:schemeClr val="tx1">
                    <a:lumMod val="85000"/>
                    <a:lumOff val="15000"/>
                  </a:schemeClr>
                </a:solidFill>
                <a:latin typeface="BdE Neue Helvetica 65 Medium" panose="020B0604020202020204" pitchFamily="34" charset="0"/>
              </a:rPr>
              <a:t>adipiscing</a:t>
            </a:r>
            <a:r>
              <a:rPr lang="es-ES_tradnl" sz="4000" spc="5" dirty="0">
                <a:solidFill>
                  <a:schemeClr val="tx1">
                    <a:lumMod val="85000"/>
                    <a:lumOff val="15000"/>
                  </a:schemeClr>
                </a:solidFill>
                <a:latin typeface="BdE Neue Helvetica 65 Medium" panose="020B0604020202020204" pitchFamily="34" charset="0"/>
              </a:rPr>
              <a:t> </a:t>
            </a:r>
            <a:r>
              <a:rPr lang="es-ES_tradnl" sz="4000" spc="5" dirty="0" err="1">
                <a:solidFill>
                  <a:schemeClr val="tx1">
                    <a:lumMod val="85000"/>
                    <a:lumOff val="15000"/>
                  </a:schemeClr>
                </a:solidFill>
                <a:latin typeface="BdE Neue Helvetica 45 Light"/>
                <a:cs typeface="BdE Neue Helvetica 45 Light"/>
              </a:rPr>
              <a:t>elit</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45 Light"/>
                <a:cs typeface="BdE Neue Helvetica 45 Light"/>
              </a:rPr>
              <a:t>Duis</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45 Light"/>
                <a:cs typeface="BdE Neue Helvetica 45 Light"/>
              </a:rPr>
              <a:t>tincidunt</a:t>
            </a:r>
            <a:r>
              <a:rPr lang="es-ES_tradnl" sz="4000" spc="5" dirty="0">
                <a:solidFill>
                  <a:schemeClr val="tx1">
                    <a:lumMod val="85000"/>
                    <a:lumOff val="15000"/>
                  </a:schemeClr>
                </a:solidFill>
                <a:latin typeface="BdE Neue Helvetica 45 Light"/>
                <a:cs typeface="BdE Neue Helvetica 45 Light"/>
              </a:rPr>
              <a:t> ex </a:t>
            </a:r>
            <a:r>
              <a:rPr lang="es-ES_tradnl" sz="4000" spc="5" dirty="0" err="1">
                <a:solidFill>
                  <a:schemeClr val="tx1">
                    <a:lumMod val="85000"/>
                    <a:lumOff val="15000"/>
                  </a:schemeClr>
                </a:solidFill>
                <a:latin typeface="BdE Neue Helvetica 45 Light"/>
                <a:cs typeface="BdE Neue Helvetica 45 Light"/>
              </a:rPr>
              <a:t>lacus</a:t>
            </a:r>
            <a:r>
              <a:rPr lang="es-ES_tradnl" sz="4000" spc="5" dirty="0">
                <a:solidFill>
                  <a:schemeClr val="tx1">
                    <a:lumMod val="85000"/>
                    <a:lumOff val="15000"/>
                  </a:schemeClr>
                </a:solidFill>
                <a:latin typeface="BdE Neue Helvetica 45 Light"/>
                <a:cs typeface="BdE Neue Helvetica 45 Light"/>
              </a:rPr>
              <a:t>, a </a:t>
            </a:r>
            <a:r>
              <a:rPr lang="es-ES_tradnl" sz="4000" spc="5" dirty="0" err="1">
                <a:solidFill>
                  <a:schemeClr val="tx1">
                    <a:lumMod val="85000"/>
                    <a:lumOff val="15000"/>
                  </a:schemeClr>
                </a:solidFill>
                <a:latin typeface="BdE Neue Helvetica 45 Light"/>
                <a:cs typeface="BdE Neue Helvetica 45 Light"/>
              </a:rPr>
              <a:t>semper</a:t>
            </a:r>
            <a:r>
              <a:rPr lang="es-ES_tradnl" sz="4000" spc="5" dirty="0">
                <a:solidFill>
                  <a:schemeClr val="tx1">
                    <a:lumMod val="85000"/>
                    <a:lumOff val="15000"/>
                  </a:schemeClr>
                </a:solidFill>
                <a:latin typeface="BdE Neue Helvetica 45 Light"/>
                <a:cs typeface="BdE Neue Helvetica 45 Light"/>
              </a:rPr>
              <a:t> justo </a:t>
            </a:r>
            <a:r>
              <a:rPr lang="es-ES_tradnl" sz="4000" spc="5" dirty="0" err="1">
                <a:solidFill>
                  <a:schemeClr val="tx1">
                    <a:lumMod val="85000"/>
                    <a:lumOff val="15000"/>
                  </a:schemeClr>
                </a:solidFill>
                <a:latin typeface="BdE Neue Helvetica 45 Light"/>
                <a:cs typeface="BdE Neue Helvetica 45 Light"/>
              </a:rPr>
              <a:t>molestie</a:t>
            </a:r>
            <a:r>
              <a:rPr lang="es-ES_tradnl" sz="4000" spc="5" dirty="0">
                <a:solidFill>
                  <a:schemeClr val="tx1">
                    <a:lumMod val="85000"/>
                    <a:lumOff val="15000"/>
                  </a:schemeClr>
                </a:solidFill>
                <a:latin typeface="BdE Neue Helvetica 45 Light"/>
                <a:cs typeface="BdE Neue Helvetica 45 Light"/>
              </a:rPr>
              <a:t> non. </a:t>
            </a:r>
            <a:r>
              <a:rPr lang="es-ES_tradnl" sz="4000" spc="5" dirty="0" err="1">
                <a:solidFill>
                  <a:schemeClr val="tx1">
                    <a:lumMod val="85000"/>
                    <a:lumOff val="15000"/>
                  </a:schemeClr>
                </a:solidFill>
                <a:latin typeface="BdE Neue Helvetica 45 Light"/>
                <a:cs typeface="BdE Neue Helvetica 45 Light"/>
              </a:rPr>
              <a:t>Etiam</a:t>
            </a:r>
            <a:r>
              <a:rPr lang="es-ES_tradnl" sz="4000" spc="5" dirty="0">
                <a:solidFill>
                  <a:schemeClr val="tx1">
                    <a:lumMod val="85000"/>
                    <a:lumOff val="15000"/>
                  </a:schemeClr>
                </a:solidFill>
                <a:latin typeface="BdE Neue Helvetica 45 Light"/>
                <a:cs typeface="BdE Neue Helvetica 45 Light"/>
              </a:rPr>
              <a:t> non </a:t>
            </a:r>
            <a:r>
              <a:rPr lang="es-ES_tradnl" sz="4000" spc="5" dirty="0" err="1">
                <a:solidFill>
                  <a:schemeClr val="tx1">
                    <a:lumMod val="85000"/>
                    <a:lumOff val="15000"/>
                  </a:schemeClr>
                </a:solidFill>
                <a:latin typeface="BdE Neue Helvetica 45 Light"/>
                <a:cs typeface="BdE Neue Helvetica 45 Light"/>
              </a:rPr>
              <a:t>sem</a:t>
            </a:r>
            <a:r>
              <a:rPr lang="es-ES_tradnl" sz="4000" spc="5" dirty="0">
                <a:solidFill>
                  <a:schemeClr val="tx1">
                    <a:lumMod val="85000"/>
                    <a:lumOff val="15000"/>
                  </a:schemeClr>
                </a:solidFill>
                <a:latin typeface="BdE Neue Helvetica 45 Light"/>
                <a:cs typeface="BdE Neue Helvetica 45 Light"/>
              </a:rPr>
              <a:t> </a:t>
            </a:r>
            <a:r>
              <a:rPr lang="es-ES_tradnl" sz="4000" spc="5" dirty="0" err="1">
                <a:solidFill>
                  <a:schemeClr val="tx1">
                    <a:lumMod val="85000"/>
                    <a:lumOff val="15000"/>
                  </a:schemeClr>
                </a:solidFill>
                <a:latin typeface="BdE Neue Helvetica 65 Medium" panose="020B0604020202020204" pitchFamily="34" charset="0"/>
              </a:rPr>
              <a:t>sapien</a:t>
            </a:r>
            <a:r>
              <a:rPr lang="es-ES_tradnl" sz="4000" spc="5" dirty="0">
                <a:solidFill>
                  <a:schemeClr val="tx1">
                    <a:lumMod val="85000"/>
                    <a:lumOff val="15000"/>
                  </a:schemeClr>
                </a:solidFill>
                <a:latin typeface="BdE Neue Helvetica 45 Light"/>
                <a:cs typeface="BdE Neue Helvetica 45 Light"/>
              </a:rPr>
              <a:t>. </a:t>
            </a:r>
          </a:p>
        </p:txBody>
      </p:sp>
      <p:cxnSp>
        <p:nvCxnSpPr>
          <p:cNvPr id="8" name="Conector recto 7">
            <a:extLst>
              <a:ext uri="{FF2B5EF4-FFF2-40B4-BE49-F238E27FC236}">
                <a16:creationId xmlns:a16="http://schemas.microsoft.com/office/drawing/2014/main" id="{EB0FB701-AAD5-9DC3-1402-BF57BB99D3BA}"/>
              </a:ext>
            </a:extLst>
          </p:cNvPr>
          <p:cNvCxnSpPr>
            <a:cxnSpLocks/>
          </p:cNvCxnSpPr>
          <p:nvPr userDrawn="1"/>
        </p:nvCxnSpPr>
        <p:spPr>
          <a:xfrm>
            <a:off x="0" y="6416675"/>
            <a:ext cx="10052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D3D3CA7B-6AA2-4BEC-8CA9-9E74A8AAF2F9}"/>
              </a:ext>
            </a:extLst>
          </p:cNvPr>
          <p:cNvSpPr txBox="1"/>
          <p:nvPr userDrawn="1"/>
        </p:nvSpPr>
        <p:spPr>
          <a:xfrm>
            <a:off x="18738850" y="10953373"/>
            <a:ext cx="782268" cy="307777"/>
          </a:xfrm>
          <a:prstGeom prst="rect">
            <a:avLst/>
          </a:prstGeom>
          <a:noFill/>
        </p:spPr>
        <p:txBody>
          <a:bodyPr wrap="square" rtlCol="0">
            <a:spAutoFit/>
          </a:bodyPr>
          <a:lstStyle/>
          <a:p>
            <a:pPr algn="r"/>
            <a:fld id="{880D6300-0CF2-43AD-A296-77D867B39823}" type="slidenum">
              <a:rPr lang="es-ES_tradnl" sz="1400" smtClean="0">
                <a:solidFill>
                  <a:schemeClr val="bg1">
                    <a:lumMod val="50000"/>
                  </a:schemeClr>
                </a:solidFill>
                <a:latin typeface="BdE Neue Helvetica 25 Ult Lt" panose="020B0303020202020204" pitchFamily="34" charset="0"/>
              </a:rPr>
              <a:pPr algn="r"/>
              <a:t>‹Nº›</a:t>
            </a:fld>
            <a:endParaRPr lang="es-ES_tradnl" sz="1400" dirty="0">
              <a:solidFill>
                <a:schemeClr val="bg1">
                  <a:lumMod val="50000"/>
                </a:schemeClr>
              </a:solidFill>
              <a:latin typeface="BdE Neue Helvetica 25 Ult Lt" panose="020B0303020202020204" pitchFamily="34" charset="0"/>
            </a:endParaRPr>
          </a:p>
        </p:txBody>
      </p:sp>
    </p:spTree>
    <p:extLst>
      <p:ext uri="{BB962C8B-B14F-4D97-AF65-F5344CB8AC3E}">
        <p14:creationId xmlns:p14="http://schemas.microsoft.com/office/powerpoint/2010/main" val="3443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03.1 Contenido con título">
    <p:spTree>
      <p:nvGrpSpPr>
        <p:cNvPr id="1" name=""/>
        <p:cNvGrpSpPr/>
        <p:nvPr/>
      </p:nvGrpSpPr>
      <p:grpSpPr>
        <a:xfrm>
          <a:off x="0" y="0"/>
          <a:ext cx="0" cy="0"/>
          <a:chOff x="0" y="0"/>
          <a:chExt cx="0" cy="0"/>
        </a:xfrm>
      </p:grpSpPr>
      <p:grpSp>
        <p:nvGrpSpPr>
          <p:cNvPr id="10" name="object 6"/>
          <p:cNvGrpSpPr/>
          <p:nvPr userDrawn="1"/>
        </p:nvGrpSpPr>
        <p:grpSpPr>
          <a:xfrm>
            <a:off x="5235" y="413610"/>
            <a:ext cx="20099030" cy="10513060"/>
            <a:chOff x="5235" y="413610"/>
            <a:chExt cx="20099030" cy="10513060"/>
          </a:xfrm>
        </p:grpSpPr>
        <p:sp>
          <p:nvSpPr>
            <p:cNvPr id="11" name="object 7"/>
            <p:cNvSpPr/>
            <p:nvPr/>
          </p:nvSpPr>
          <p:spPr>
            <a:xfrm>
              <a:off x="240830" y="10921133"/>
              <a:ext cx="19863435" cy="0"/>
            </a:xfrm>
            <a:custGeom>
              <a:avLst/>
              <a:gdLst/>
              <a:ahLst/>
              <a:cxnLst/>
              <a:rect l="l" t="t" r="r" b="b"/>
              <a:pathLst>
                <a:path w="19863435">
                  <a:moveTo>
                    <a:pt x="0" y="0"/>
                  </a:moveTo>
                  <a:lnTo>
                    <a:pt x="19863269" y="0"/>
                  </a:lnTo>
                </a:path>
              </a:pathLst>
            </a:custGeom>
            <a:ln w="10470">
              <a:solidFill>
                <a:srgbClr val="D6D6D6"/>
              </a:solidFill>
            </a:ln>
          </p:spPr>
          <p:txBody>
            <a:bodyPr wrap="square" lIns="0" tIns="0" rIns="0" bIns="0" rtlCol="0"/>
            <a:lstStyle/>
            <a:p>
              <a:endParaRPr/>
            </a:p>
          </p:txBody>
        </p:sp>
        <p:sp>
          <p:nvSpPr>
            <p:cNvPr id="12" name="object 8"/>
            <p:cNvSpPr/>
            <p:nvPr/>
          </p:nvSpPr>
          <p:spPr>
            <a:xfrm>
              <a:off x="5235" y="413610"/>
              <a:ext cx="236220" cy="10513060"/>
            </a:xfrm>
            <a:custGeom>
              <a:avLst/>
              <a:gdLst/>
              <a:ahLst/>
              <a:cxnLst/>
              <a:rect l="l" t="t" r="r" b="b"/>
              <a:pathLst>
                <a:path w="236220" h="10513060">
                  <a:moveTo>
                    <a:pt x="235594" y="0"/>
                  </a:moveTo>
                  <a:lnTo>
                    <a:pt x="0" y="0"/>
                  </a:lnTo>
                  <a:lnTo>
                    <a:pt x="0" y="10512758"/>
                  </a:lnTo>
                  <a:lnTo>
                    <a:pt x="235594" y="10512758"/>
                  </a:lnTo>
                  <a:lnTo>
                    <a:pt x="235594" y="0"/>
                  </a:lnTo>
                  <a:close/>
                </a:path>
              </a:pathLst>
            </a:custGeom>
            <a:solidFill>
              <a:srgbClr val="FFE8C0"/>
            </a:solidFill>
          </p:spPr>
          <p:txBody>
            <a:bodyPr wrap="square" lIns="0" tIns="0" rIns="0" bIns="0" rtlCol="0"/>
            <a:lstStyle/>
            <a:p>
              <a:endParaRPr/>
            </a:p>
          </p:txBody>
        </p:sp>
      </p:grpSp>
      <p:sp>
        <p:nvSpPr>
          <p:cNvPr id="15" name="Holder 2"/>
          <p:cNvSpPr>
            <a:spLocks noGrp="1"/>
          </p:cNvSpPr>
          <p:nvPr>
            <p:ph type="title" hasCustomPrompt="1"/>
          </p:nvPr>
        </p:nvSpPr>
        <p:spPr>
          <a:xfrm>
            <a:off x="831850" y="2034708"/>
            <a:ext cx="18654844" cy="616045"/>
          </a:xfrm>
          <a:prstGeom prst="rect">
            <a:avLst/>
          </a:prstGeom>
        </p:spPr>
        <p:txBody>
          <a:bodyPr lIns="0" tIns="0" rIns="0" bIns="0"/>
          <a:lstStyle>
            <a:lvl1pPr algn="ctr">
              <a:defRPr sz="3800" b="0" i="0" cap="all" baseline="0">
                <a:solidFill>
                  <a:schemeClr val="tx1">
                    <a:lumMod val="65000"/>
                    <a:lumOff val="35000"/>
                  </a:schemeClr>
                </a:solidFill>
                <a:latin typeface="BdE Neue Helvetica 45 Light"/>
                <a:cs typeface="BdE Neue Helvetica 45 Light"/>
              </a:defRPr>
            </a:lvl1pPr>
          </a:lstStyle>
          <a:p>
            <a:r>
              <a:rPr lang="es-ES_tradnl" dirty="0"/>
              <a:t>título en una línea</a:t>
            </a:r>
            <a:endParaRPr dirty="0"/>
          </a:p>
        </p:txBody>
      </p:sp>
      <p:sp>
        <p:nvSpPr>
          <p:cNvPr id="19" name="CuadroTexto 18">
            <a:extLst>
              <a:ext uri="{FF2B5EF4-FFF2-40B4-BE49-F238E27FC236}">
                <a16:creationId xmlns:a16="http://schemas.microsoft.com/office/drawing/2014/main" id="{A80B0639-0166-07CC-005D-A90C2A50B107}"/>
              </a:ext>
            </a:extLst>
          </p:cNvPr>
          <p:cNvSpPr txBox="1"/>
          <p:nvPr userDrawn="1"/>
        </p:nvSpPr>
        <p:spPr>
          <a:xfrm>
            <a:off x="18738850" y="10953373"/>
            <a:ext cx="782268" cy="307777"/>
          </a:xfrm>
          <a:prstGeom prst="rect">
            <a:avLst/>
          </a:prstGeom>
          <a:noFill/>
        </p:spPr>
        <p:txBody>
          <a:bodyPr wrap="square" rtlCol="0">
            <a:spAutoFit/>
          </a:bodyPr>
          <a:lstStyle/>
          <a:p>
            <a:pPr algn="r"/>
            <a:fld id="{540C084C-FC2B-4AAD-A122-D0289AB99286}" type="slidenum">
              <a:rPr lang="es-ES_tradnl" sz="1400" smtClean="0">
                <a:solidFill>
                  <a:schemeClr val="bg1">
                    <a:lumMod val="50000"/>
                  </a:schemeClr>
                </a:solidFill>
                <a:latin typeface="BdE Neue Helvetica 25 Ult Lt" panose="020B0303020202020204" pitchFamily="34" charset="0"/>
              </a:rPr>
              <a:t>‹Nº›</a:t>
            </a:fld>
            <a:endParaRPr lang="es-ES_tradnl" sz="1400" dirty="0">
              <a:solidFill>
                <a:schemeClr val="bg1">
                  <a:lumMod val="50000"/>
                </a:schemeClr>
              </a:solidFill>
              <a:latin typeface="BdE Neue Helvetica 25 Ult Lt" panose="020B0303020202020204" pitchFamily="34" charset="0"/>
            </a:endParaRPr>
          </a:p>
        </p:txBody>
      </p:sp>
      <p:sp>
        <p:nvSpPr>
          <p:cNvPr id="2" name="Marcador de texto 32">
            <a:extLst>
              <a:ext uri="{FF2B5EF4-FFF2-40B4-BE49-F238E27FC236}">
                <a16:creationId xmlns:a16="http://schemas.microsoft.com/office/drawing/2014/main" id="{28EEF0C4-9162-DE61-F2A5-8012785393E1}"/>
              </a:ext>
            </a:extLst>
          </p:cNvPr>
          <p:cNvSpPr>
            <a:spLocks noGrp="1"/>
          </p:cNvSpPr>
          <p:nvPr>
            <p:ph type="body" sz="quarter" idx="16" hasCustomPrompt="1"/>
          </p:nvPr>
        </p:nvSpPr>
        <p:spPr>
          <a:xfrm>
            <a:off x="831850" y="473076"/>
            <a:ext cx="13411200" cy="381000"/>
          </a:xfrm>
          <a:prstGeom prst="rect">
            <a:avLst/>
          </a:prstGeom>
        </p:spPr>
        <p:txBody>
          <a:bodyPr/>
          <a:lstStyle>
            <a:lvl1pPr>
              <a:defRPr sz="1900" kern="1200" spc="100" baseline="0">
                <a:solidFill>
                  <a:schemeClr val="tx1">
                    <a:lumMod val="65000"/>
                    <a:lumOff val="35000"/>
                  </a:schemeClr>
                </a:solidFill>
                <a:latin typeface="BdE Neue Helvetica 55 Roman" panose="020B0604020202020204" pitchFamily="34" charset="0"/>
              </a:defRPr>
            </a:lvl1pPr>
          </a:lstStyle>
          <a:p>
            <a:pPr lvl="0"/>
            <a:r>
              <a:rPr lang="es-ES" dirty="0"/>
              <a:t>TÍTULO DE SECCIÓN</a:t>
            </a:r>
            <a:endParaRPr lang="es-ES_tradnl" dirty="0"/>
          </a:p>
        </p:txBody>
      </p:sp>
      <p:sp>
        <p:nvSpPr>
          <p:cNvPr id="5" name="Marcador de texto 26">
            <a:extLst>
              <a:ext uri="{FF2B5EF4-FFF2-40B4-BE49-F238E27FC236}">
                <a16:creationId xmlns:a16="http://schemas.microsoft.com/office/drawing/2014/main" id="{35C2E85C-F58D-D535-448B-51C683022A4B}"/>
              </a:ext>
            </a:extLst>
          </p:cNvPr>
          <p:cNvSpPr>
            <a:spLocks noGrp="1"/>
          </p:cNvSpPr>
          <p:nvPr>
            <p:ph type="body" sz="quarter" idx="15" hasCustomPrompt="1"/>
          </p:nvPr>
        </p:nvSpPr>
        <p:spPr>
          <a:xfrm>
            <a:off x="11728450" y="10950578"/>
            <a:ext cx="6629400" cy="266697"/>
          </a:xfrm>
          <a:prstGeom prst="rect">
            <a:avLst/>
          </a:prstGeom>
        </p:spPr>
        <p:txBody>
          <a:bodyPr/>
          <a:lstStyle>
            <a:lvl1pPr algn="r">
              <a:defRPr sz="1400" spc="100" baseline="0">
                <a:solidFill>
                  <a:schemeClr val="tx1">
                    <a:lumMod val="65000"/>
                    <a:lumOff val="35000"/>
                  </a:schemeClr>
                </a:solidFill>
                <a:latin typeface="BdE Neue Helvetica 25 Ult Lt" panose="020B0303020202020204" pitchFamily="34" charset="0"/>
              </a:defRPr>
            </a:lvl1pPr>
          </a:lstStyle>
          <a:p>
            <a:pPr lvl="0"/>
            <a:r>
              <a:rPr lang="es-ES" dirty="0"/>
              <a:t>PÚBLICO</a:t>
            </a:r>
            <a:endParaRPr lang="es-ES_tradnl" dirty="0"/>
          </a:p>
        </p:txBody>
      </p:sp>
    </p:spTree>
    <p:extLst>
      <p:ext uri="{BB962C8B-B14F-4D97-AF65-F5344CB8AC3E}">
        <p14:creationId xmlns:p14="http://schemas.microsoft.com/office/powerpoint/2010/main" val="104124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03.1 Contenido sín título">
    <p:spTree>
      <p:nvGrpSpPr>
        <p:cNvPr id="1" name=""/>
        <p:cNvGrpSpPr/>
        <p:nvPr/>
      </p:nvGrpSpPr>
      <p:grpSpPr>
        <a:xfrm>
          <a:off x="0" y="0"/>
          <a:ext cx="0" cy="0"/>
          <a:chOff x="0" y="0"/>
          <a:chExt cx="0" cy="0"/>
        </a:xfrm>
      </p:grpSpPr>
      <p:grpSp>
        <p:nvGrpSpPr>
          <p:cNvPr id="10" name="object 6"/>
          <p:cNvGrpSpPr/>
          <p:nvPr userDrawn="1"/>
        </p:nvGrpSpPr>
        <p:grpSpPr>
          <a:xfrm>
            <a:off x="5235" y="413610"/>
            <a:ext cx="20099030" cy="10513060"/>
            <a:chOff x="5235" y="413610"/>
            <a:chExt cx="20099030" cy="10513060"/>
          </a:xfrm>
        </p:grpSpPr>
        <p:sp>
          <p:nvSpPr>
            <p:cNvPr id="11" name="object 7"/>
            <p:cNvSpPr/>
            <p:nvPr/>
          </p:nvSpPr>
          <p:spPr>
            <a:xfrm>
              <a:off x="240830" y="10921133"/>
              <a:ext cx="19863435" cy="0"/>
            </a:xfrm>
            <a:custGeom>
              <a:avLst/>
              <a:gdLst/>
              <a:ahLst/>
              <a:cxnLst/>
              <a:rect l="l" t="t" r="r" b="b"/>
              <a:pathLst>
                <a:path w="19863435">
                  <a:moveTo>
                    <a:pt x="0" y="0"/>
                  </a:moveTo>
                  <a:lnTo>
                    <a:pt x="19863269" y="0"/>
                  </a:lnTo>
                </a:path>
              </a:pathLst>
            </a:custGeom>
            <a:ln w="10470">
              <a:solidFill>
                <a:srgbClr val="D6D6D6"/>
              </a:solidFill>
            </a:ln>
          </p:spPr>
          <p:txBody>
            <a:bodyPr wrap="square" lIns="0" tIns="0" rIns="0" bIns="0" rtlCol="0"/>
            <a:lstStyle/>
            <a:p>
              <a:endParaRPr/>
            </a:p>
          </p:txBody>
        </p:sp>
        <p:sp>
          <p:nvSpPr>
            <p:cNvPr id="12" name="object 8"/>
            <p:cNvSpPr/>
            <p:nvPr/>
          </p:nvSpPr>
          <p:spPr>
            <a:xfrm>
              <a:off x="5235" y="413610"/>
              <a:ext cx="236220" cy="10513060"/>
            </a:xfrm>
            <a:custGeom>
              <a:avLst/>
              <a:gdLst/>
              <a:ahLst/>
              <a:cxnLst/>
              <a:rect l="l" t="t" r="r" b="b"/>
              <a:pathLst>
                <a:path w="236220" h="10513060">
                  <a:moveTo>
                    <a:pt x="235594" y="0"/>
                  </a:moveTo>
                  <a:lnTo>
                    <a:pt x="0" y="0"/>
                  </a:lnTo>
                  <a:lnTo>
                    <a:pt x="0" y="10512758"/>
                  </a:lnTo>
                  <a:lnTo>
                    <a:pt x="235594" y="10512758"/>
                  </a:lnTo>
                  <a:lnTo>
                    <a:pt x="235594" y="0"/>
                  </a:lnTo>
                  <a:close/>
                </a:path>
              </a:pathLst>
            </a:custGeom>
            <a:solidFill>
              <a:srgbClr val="FFE8C0"/>
            </a:solidFill>
          </p:spPr>
          <p:txBody>
            <a:bodyPr wrap="square" lIns="0" tIns="0" rIns="0" bIns="0" rtlCol="0"/>
            <a:lstStyle/>
            <a:p>
              <a:endParaRPr/>
            </a:p>
          </p:txBody>
        </p:sp>
      </p:grpSp>
      <p:sp>
        <p:nvSpPr>
          <p:cNvPr id="19" name="CuadroTexto 18">
            <a:extLst>
              <a:ext uri="{FF2B5EF4-FFF2-40B4-BE49-F238E27FC236}">
                <a16:creationId xmlns:a16="http://schemas.microsoft.com/office/drawing/2014/main" id="{A80B0639-0166-07CC-005D-A90C2A50B107}"/>
              </a:ext>
            </a:extLst>
          </p:cNvPr>
          <p:cNvSpPr txBox="1"/>
          <p:nvPr userDrawn="1"/>
        </p:nvSpPr>
        <p:spPr>
          <a:xfrm>
            <a:off x="18738850" y="10953373"/>
            <a:ext cx="782268" cy="307777"/>
          </a:xfrm>
          <a:prstGeom prst="rect">
            <a:avLst/>
          </a:prstGeom>
          <a:noFill/>
        </p:spPr>
        <p:txBody>
          <a:bodyPr wrap="square" rtlCol="0">
            <a:spAutoFit/>
          </a:bodyPr>
          <a:lstStyle/>
          <a:p>
            <a:pPr algn="r"/>
            <a:fld id="{540C084C-FC2B-4AAD-A122-D0289AB99286}" type="slidenum">
              <a:rPr lang="es-ES_tradnl" sz="1400" smtClean="0">
                <a:solidFill>
                  <a:schemeClr val="bg1">
                    <a:lumMod val="50000"/>
                  </a:schemeClr>
                </a:solidFill>
                <a:latin typeface="BdE Neue Helvetica 25 Ult Lt" panose="020B0303020202020204" pitchFamily="34" charset="0"/>
              </a:rPr>
              <a:t>‹Nº›</a:t>
            </a:fld>
            <a:endParaRPr lang="es-ES_tradnl" sz="1400" dirty="0">
              <a:solidFill>
                <a:schemeClr val="bg1">
                  <a:lumMod val="50000"/>
                </a:schemeClr>
              </a:solidFill>
              <a:latin typeface="BdE Neue Helvetica 25 Ult Lt" panose="020B0303020202020204" pitchFamily="34" charset="0"/>
            </a:endParaRPr>
          </a:p>
        </p:txBody>
      </p:sp>
    </p:spTree>
    <p:extLst>
      <p:ext uri="{BB962C8B-B14F-4D97-AF65-F5344CB8AC3E}">
        <p14:creationId xmlns:p14="http://schemas.microsoft.com/office/powerpoint/2010/main" val="286945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bject 9">
            <a:extLst>
              <a:ext uri="{FF2B5EF4-FFF2-40B4-BE49-F238E27FC236}">
                <a16:creationId xmlns:a16="http://schemas.microsoft.com/office/drawing/2014/main" id="{0E9673C2-B85F-15BF-8C34-9ED87DF73D3D}"/>
              </a:ext>
            </a:extLst>
          </p:cNvPr>
          <p:cNvSpPr/>
          <p:nvPr userDrawn="1"/>
        </p:nvSpPr>
        <p:spPr>
          <a:xfrm>
            <a:off x="16841470" y="452030"/>
            <a:ext cx="2529656" cy="554445"/>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6" r:id="rId3"/>
    <p:sldLayoutId id="2147483664" r:id="rId4"/>
    <p:sldLayoutId id="2147483667" r:id="rId5"/>
    <p:sldLayoutId id="2147483670"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rapidmapping.emergency.copernicus.eu/EMSR773/download"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3">
            <a:extLst>
              <a:ext uri="{FF2B5EF4-FFF2-40B4-BE49-F238E27FC236}">
                <a16:creationId xmlns:a16="http://schemas.microsoft.com/office/drawing/2014/main" id="{872D0349-FDB0-A758-F0B2-DC71ADF1355D}"/>
              </a:ext>
            </a:extLst>
          </p:cNvPr>
          <p:cNvSpPr>
            <a:spLocks noGrp="1"/>
          </p:cNvSpPr>
          <p:nvPr>
            <p:ph type="title" idx="4294967295"/>
          </p:nvPr>
        </p:nvSpPr>
        <p:spPr>
          <a:xfrm>
            <a:off x="10204450" y="3521074"/>
            <a:ext cx="9048750" cy="6400801"/>
          </a:xfrm>
          <a:prstGeom prst="rect">
            <a:avLst/>
          </a:prstGeom>
        </p:spPr>
        <p:txBody>
          <a:bodyPr/>
          <a:lstStyle/>
          <a:p>
            <a:r>
              <a:rPr lang="en-US" sz="5500" dirty="0">
                <a:solidFill>
                  <a:schemeClr val="tx1">
                    <a:lumMod val="85000"/>
                    <a:lumOff val="15000"/>
                  </a:schemeClr>
                </a:solidFill>
                <a:latin typeface="BdE Neue Helvetica 45 Light" panose="020B0403020202020204" pitchFamily="34" charset="0"/>
              </a:rPr>
              <a:t>MACROECONOMIC AND FINANCIAL ASPECTS OF CLIMATE CHANGE</a:t>
            </a:r>
            <a:br>
              <a:rPr lang="en-US" sz="5500" dirty="0">
                <a:solidFill>
                  <a:schemeClr val="tx1">
                    <a:lumMod val="85000"/>
                    <a:lumOff val="15000"/>
                  </a:schemeClr>
                </a:solidFill>
                <a:latin typeface="BdE Neue Helvetica 45 Light" panose="020B0403020202020204" pitchFamily="34" charset="0"/>
              </a:rPr>
            </a:br>
            <a:br>
              <a:rPr lang="en-US" sz="5500" dirty="0">
                <a:solidFill>
                  <a:schemeClr val="tx1">
                    <a:lumMod val="85000"/>
                    <a:lumOff val="15000"/>
                  </a:schemeClr>
                </a:solidFill>
                <a:latin typeface="BdE Neue Helvetica 45 Light" panose="020B0403020202020204" pitchFamily="34" charset="0"/>
              </a:rPr>
            </a:br>
            <a:br>
              <a:rPr lang="en-US" sz="5500" dirty="0">
                <a:solidFill>
                  <a:schemeClr val="tx1">
                    <a:lumMod val="85000"/>
                    <a:lumOff val="15000"/>
                  </a:schemeClr>
                </a:solidFill>
                <a:latin typeface="BdE Neue Helvetica 45 Light" panose="020B0403020202020204" pitchFamily="34" charset="0"/>
              </a:rPr>
            </a:br>
            <a:r>
              <a:rPr lang="es-ES_tradnl" sz="2800" dirty="0"/>
              <a:t>JOSÉ LUIS ESCRIVÁ</a:t>
            </a:r>
            <a:br>
              <a:rPr lang="es-ES_tradnl" sz="2800" dirty="0"/>
            </a:br>
            <a:r>
              <a:rPr lang="es-ES_tradnl" sz="2800" kern="1200" dirty="0">
                <a:solidFill>
                  <a:schemeClr val="tx1"/>
                </a:solidFill>
              </a:rPr>
              <a:t>BANCO DE ESPAÑA GOVERNOR</a:t>
            </a:r>
            <a:br>
              <a:rPr lang="es-ES_tradnl" sz="2800" kern="1200" dirty="0">
                <a:solidFill>
                  <a:schemeClr val="tx1"/>
                </a:solidFill>
              </a:rPr>
            </a:br>
            <a:r>
              <a:rPr lang="es-ES_tradnl" sz="2800" b="1" dirty="0"/>
              <a:t>14.11.2024</a:t>
            </a:r>
            <a:br>
              <a:rPr lang="es-ES_tradnl" sz="2800" dirty="0"/>
            </a:br>
            <a:endParaRPr lang="en-US" sz="2800" dirty="0">
              <a:solidFill>
                <a:schemeClr val="tx1">
                  <a:lumMod val="85000"/>
                  <a:lumOff val="15000"/>
                </a:schemeClr>
              </a:solidFill>
              <a:latin typeface="BdE Neue Helvetica 45 Light" panose="020B0403020202020204" pitchFamily="34" charset="0"/>
            </a:endParaRPr>
          </a:p>
        </p:txBody>
      </p:sp>
      <p:sp>
        <p:nvSpPr>
          <p:cNvPr id="12" name="object 2">
            <a:extLst>
              <a:ext uri="{FF2B5EF4-FFF2-40B4-BE49-F238E27FC236}">
                <a16:creationId xmlns:a16="http://schemas.microsoft.com/office/drawing/2014/main" id="{D07DA6CE-CDC9-A58D-C8F4-FBFB61C6213C}"/>
              </a:ext>
            </a:extLst>
          </p:cNvPr>
          <p:cNvSpPr txBox="1"/>
          <p:nvPr/>
        </p:nvSpPr>
        <p:spPr>
          <a:xfrm>
            <a:off x="10299700" y="2759075"/>
            <a:ext cx="10725150" cy="319959"/>
          </a:xfrm>
          <a:prstGeom prst="rect">
            <a:avLst/>
          </a:prstGeom>
        </p:spPr>
        <p:txBody>
          <a:bodyPr vert="horz" wrap="square" lIns="0" tIns="12065" rIns="0" bIns="0" rtlCol="0">
            <a:spAutoFit/>
          </a:bodyPr>
          <a:lstStyle/>
          <a:p>
            <a:pPr marL="12700">
              <a:lnSpc>
                <a:spcPct val="100000"/>
              </a:lnSpc>
              <a:spcBef>
                <a:spcPts val="95"/>
              </a:spcBef>
            </a:pPr>
            <a:r>
              <a:rPr lang="en-US" sz="2000" dirty="0"/>
              <a:t>7</a:t>
            </a:r>
            <a:r>
              <a:rPr lang="en-US" sz="2000" baseline="30000" dirty="0"/>
              <a:t>TH</a:t>
            </a:r>
            <a:r>
              <a:rPr lang="en-US" sz="2000" dirty="0"/>
              <a:t> BANCO DE ESPAÑA ANNUAL RESEARCH CONFERENCE</a:t>
            </a:r>
            <a:endParaRPr sz="1900" dirty="0">
              <a:solidFill>
                <a:schemeClr val="tx1">
                  <a:lumMod val="85000"/>
                  <a:lumOff val="15000"/>
                </a:schemeClr>
              </a:solidFill>
              <a:latin typeface="BdE Neue Helvetica 55 Roman"/>
              <a:cs typeface="BdE Neue Helvetica 55 Roman"/>
            </a:endParaRPr>
          </a:p>
        </p:txBody>
      </p:sp>
      <p:cxnSp>
        <p:nvCxnSpPr>
          <p:cNvPr id="13" name="Conector recto 12">
            <a:extLst>
              <a:ext uri="{FF2B5EF4-FFF2-40B4-BE49-F238E27FC236}">
                <a16:creationId xmlns:a16="http://schemas.microsoft.com/office/drawing/2014/main" id="{D2698943-C340-EDEA-B8AC-8EFDB90B96F7}"/>
              </a:ext>
            </a:extLst>
          </p:cNvPr>
          <p:cNvCxnSpPr>
            <a:cxnSpLocks/>
          </p:cNvCxnSpPr>
          <p:nvPr/>
        </p:nvCxnSpPr>
        <p:spPr>
          <a:xfrm>
            <a:off x="10299700" y="3216275"/>
            <a:ext cx="980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n 5" descr="Foto en blanco y negro de un reloj&#10;&#10;Descripción generada automáticamente">
            <a:extLst>
              <a:ext uri="{FF2B5EF4-FFF2-40B4-BE49-F238E27FC236}">
                <a16:creationId xmlns:a16="http://schemas.microsoft.com/office/drawing/2014/main" id="{640C5132-A228-A846-7030-AB049AEC67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350" y="237349"/>
            <a:ext cx="9804400" cy="10701197"/>
          </a:xfrm>
          <a:prstGeom prst="rect">
            <a:avLst/>
          </a:prstGeom>
        </p:spPr>
      </p:pic>
    </p:spTree>
    <p:extLst>
      <p:ext uri="{BB962C8B-B14F-4D97-AF65-F5344CB8AC3E}">
        <p14:creationId xmlns:p14="http://schemas.microsoft.com/office/powerpoint/2010/main" val="126677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 Impact on the banking system: </a:t>
            </a:r>
            <a:r>
              <a:rPr lang="en-US" dirty="0" err="1"/>
              <a:t>Macroprudential</a:t>
            </a:r>
            <a:r>
              <a:rPr lang="en-US" dirty="0"/>
              <a:t> picture</a:t>
            </a:r>
          </a:p>
        </p:txBody>
      </p:sp>
      <p:sp>
        <p:nvSpPr>
          <p:cNvPr id="9" name="CuadroTexto 8">
            <a:extLst>
              <a:ext uri="{FF2B5EF4-FFF2-40B4-BE49-F238E27FC236}">
                <a16:creationId xmlns:a16="http://schemas.microsoft.com/office/drawing/2014/main" id="{63C25E58-E021-1643-8786-F3A2C606C3DF}"/>
              </a:ext>
            </a:extLst>
          </p:cNvPr>
          <p:cNvSpPr txBox="1"/>
          <p:nvPr/>
        </p:nvSpPr>
        <p:spPr>
          <a:xfrm>
            <a:off x="2736850" y="2054165"/>
            <a:ext cx="5867400" cy="707886"/>
          </a:xfrm>
          <a:prstGeom prst="rect">
            <a:avLst/>
          </a:prstGeom>
          <a:noFill/>
        </p:spPr>
        <p:txBody>
          <a:bodyPr wrap="square" rtlCol="0">
            <a:spAutoFit/>
          </a:bodyPr>
          <a:lstStyle/>
          <a:p>
            <a:pPr algn="ctr"/>
            <a:r>
              <a:rPr lang="es-ES_tradnl" sz="2000" b="1" dirty="0"/>
              <a:t>  </a:t>
            </a:r>
            <a:r>
              <a:rPr lang="en-US" sz="2000" b="1" dirty="0"/>
              <a:t>VOLUME OF EXPOSURE IN AFFECTED AREAS </a:t>
            </a:r>
          </a:p>
          <a:p>
            <a:pPr algn="ctr"/>
            <a:r>
              <a:rPr lang="en-US" sz="2000" b="1" dirty="0"/>
              <a:t>(% outstanding </a:t>
            </a:r>
            <a:r>
              <a:rPr lang="es-ES_tradnl" sz="2000" b="1" dirty="0" err="1"/>
              <a:t>households</a:t>
            </a:r>
            <a:r>
              <a:rPr lang="es-ES_tradnl" sz="2000" b="1" dirty="0"/>
              <a:t> </a:t>
            </a:r>
            <a:r>
              <a:rPr lang="es-ES_tradnl" sz="2000" b="1" dirty="0" err="1"/>
              <a:t>or</a:t>
            </a:r>
            <a:r>
              <a:rPr lang="es-ES_tradnl" sz="2000" b="1" dirty="0"/>
              <a:t> </a:t>
            </a:r>
            <a:r>
              <a:rPr lang="es-ES_tradnl" sz="2000" b="1" dirty="0" err="1"/>
              <a:t>NFCs</a:t>
            </a:r>
            <a:r>
              <a:rPr lang="es-ES_tradnl" sz="2000" b="1" dirty="0"/>
              <a:t> </a:t>
            </a:r>
            <a:r>
              <a:rPr lang="en-US" sz="2000" b="1" dirty="0"/>
              <a:t>loans)</a:t>
            </a:r>
            <a:r>
              <a:rPr lang="es-ES_tradnl" sz="2000" b="1" dirty="0"/>
              <a:t>  </a:t>
            </a:r>
            <a:endParaRPr lang="es-ES" sz="2000" b="1" dirty="0"/>
          </a:p>
        </p:txBody>
      </p:sp>
      <p:sp>
        <p:nvSpPr>
          <p:cNvPr id="10" name="CuadroTexto 9">
            <a:extLst>
              <a:ext uri="{FF2B5EF4-FFF2-40B4-BE49-F238E27FC236}">
                <a16:creationId xmlns:a16="http://schemas.microsoft.com/office/drawing/2014/main" id="{89655ACF-638E-C11B-736D-003EDCC22C8D}"/>
              </a:ext>
            </a:extLst>
          </p:cNvPr>
          <p:cNvSpPr txBox="1"/>
          <p:nvPr/>
        </p:nvSpPr>
        <p:spPr>
          <a:xfrm>
            <a:off x="12338050" y="2073275"/>
            <a:ext cx="5562600" cy="707886"/>
          </a:xfrm>
          <a:prstGeom prst="rect">
            <a:avLst/>
          </a:prstGeom>
          <a:noFill/>
        </p:spPr>
        <p:txBody>
          <a:bodyPr wrap="square" rtlCol="0">
            <a:spAutoFit/>
          </a:bodyPr>
          <a:lstStyle/>
          <a:p>
            <a:pPr algn="ctr"/>
            <a:r>
              <a:rPr lang="es-ES_tradnl" sz="2000" b="1" dirty="0"/>
              <a:t>NUMBER OF AFFECTED HOLDERS </a:t>
            </a:r>
          </a:p>
          <a:p>
            <a:pPr algn="ctr"/>
            <a:r>
              <a:rPr lang="es-ES_tradnl" sz="2000" b="1" dirty="0"/>
              <a:t>(% total </a:t>
            </a:r>
            <a:r>
              <a:rPr lang="es-ES_tradnl" sz="2000" b="1" dirty="0" err="1"/>
              <a:t>households</a:t>
            </a:r>
            <a:r>
              <a:rPr lang="es-ES_tradnl" sz="2000" b="1" dirty="0"/>
              <a:t> </a:t>
            </a:r>
            <a:r>
              <a:rPr lang="es-ES_tradnl" sz="2000" b="1" dirty="0" err="1"/>
              <a:t>or</a:t>
            </a:r>
            <a:r>
              <a:rPr lang="es-ES_tradnl" sz="2000" b="1" dirty="0"/>
              <a:t> </a:t>
            </a:r>
            <a:r>
              <a:rPr lang="es-ES_tradnl" sz="2000" b="1" dirty="0" err="1"/>
              <a:t>NFCs</a:t>
            </a:r>
            <a:r>
              <a:rPr lang="es-ES_tradnl" sz="2000" b="1" dirty="0"/>
              <a:t> </a:t>
            </a:r>
            <a:r>
              <a:rPr lang="es-ES_tradnl" sz="2000" b="1" dirty="0" err="1"/>
              <a:t>holders</a:t>
            </a:r>
            <a:r>
              <a:rPr lang="es-ES_tradnl" sz="2000" b="1" dirty="0"/>
              <a:t>)</a:t>
            </a:r>
            <a:endParaRPr lang="es-ES" sz="2000" b="1" dirty="0"/>
          </a:p>
        </p:txBody>
      </p:sp>
      <p:graphicFrame>
        <p:nvGraphicFramePr>
          <p:cNvPr id="11" name="Gráfico 10">
            <a:extLst>
              <a:ext uri="{FF2B5EF4-FFF2-40B4-BE49-F238E27FC236}">
                <a16:creationId xmlns:a16="http://schemas.microsoft.com/office/drawing/2014/main" id="{AE7EC61F-5218-4932-8F64-F9AD47547D27}"/>
              </a:ext>
            </a:extLst>
          </p:cNvPr>
          <p:cNvGraphicFramePr>
            <a:graphicFrameLocks/>
          </p:cNvGraphicFramePr>
          <p:nvPr>
            <p:extLst>
              <p:ext uri="{D42A27DB-BD31-4B8C-83A1-F6EECF244321}">
                <p14:modId xmlns:p14="http://schemas.microsoft.com/office/powerpoint/2010/main" val="2176000690"/>
              </p:ext>
            </p:extLst>
          </p:nvPr>
        </p:nvGraphicFramePr>
        <p:xfrm>
          <a:off x="809171" y="3031404"/>
          <a:ext cx="9012919" cy="6848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331566F7-B75E-4C3E-A52D-DC1317A5C24A}"/>
              </a:ext>
            </a:extLst>
          </p:cNvPr>
          <p:cNvGraphicFramePr>
            <a:graphicFrameLocks/>
          </p:cNvGraphicFramePr>
          <p:nvPr>
            <p:extLst>
              <p:ext uri="{D42A27DB-BD31-4B8C-83A1-F6EECF244321}">
                <p14:modId xmlns:p14="http://schemas.microsoft.com/office/powerpoint/2010/main" val="3960933992"/>
              </p:ext>
            </p:extLst>
          </p:nvPr>
        </p:nvGraphicFramePr>
        <p:xfrm>
          <a:off x="10737850" y="3068515"/>
          <a:ext cx="8991600" cy="6929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540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3">
            <a:extLst>
              <a:ext uri="{FF2B5EF4-FFF2-40B4-BE49-F238E27FC236}">
                <a16:creationId xmlns:a16="http://schemas.microsoft.com/office/drawing/2014/main" id="{135F2B42-E412-CA63-13AE-CA0E31BE4906}"/>
              </a:ext>
            </a:extLst>
          </p:cNvPr>
          <p:cNvSpPr/>
          <p:nvPr/>
        </p:nvSpPr>
        <p:spPr>
          <a:xfrm>
            <a:off x="722498" y="415548"/>
            <a:ext cx="18778351" cy="724644"/>
          </a:xfrm>
          <a:prstGeom prst="roundRect">
            <a:avLst/>
          </a:prstGeom>
          <a:solidFill>
            <a:srgbClr val="FFE8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rcador de texto 4">
            <a:extLst>
              <a:ext uri="{FF2B5EF4-FFF2-40B4-BE49-F238E27FC236}">
                <a16:creationId xmlns:a16="http://schemas.microsoft.com/office/drawing/2014/main" id="{6856EEF1-8044-5DD3-59BA-58545555D409}"/>
              </a:ext>
            </a:extLst>
          </p:cNvPr>
          <p:cNvSpPr txBox="1">
            <a:spLocks/>
          </p:cNvSpPr>
          <p:nvPr/>
        </p:nvSpPr>
        <p:spPr>
          <a:xfrm>
            <a:off x="994148" y="443084"/>
            <a:ext cx="18039603" cy="615553"/>
          </a:xfrm>
          <a:prstGeom prst="rect">
            <a:avLst/>
          </a:prstGeom>
        </p:spPr>
        <p:txBody>
          <a:bodyPr wrap="square" lIns="0" tIns="0" rIns="0" bIns="0">
            <a:spAutoFit/>
          </a:bodyPr>
          <a:lstStyle>
            <a:lvl1pPr marL="0">
              <a:defRPr sz="2400" b="0" i="0">
                <a:solidFill>
                  <a:srgbClr val="4C4C4C"/>
                </a:solidFill>
                <a:latin typeface="BdE Neue Helvetica 45 Light"/>
                <a:ea typeface="+mn-ea"/>
                <a:cs typeface="BdE Neue Helvetica 45 Ligh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000" b="1" dirty="0">
                <a:solidFill>
                  <a:schemeClr val="tx1"/>
                </a:solidFill>
              </a:rPr>
              <a:t>Impact on the banking system: Operational capacity</a:t>
            </a:r>
            <a:endParaRPr lang="en-US" sz="4000" b="1" dirty="0">
              <a:solidFill>
                <a:schemeClr val="tx1"/>
              </a:solidFill>
              <a:latin typeface="BdE Neue Helvetica 45 Light" panose="020B0403020202020204" pitchFamily="34" charset="0"/>
            </a:endParaRPr>
          </a:p>
        </p:txBody>
      </p:sp>
      <p:sp>
        <p:nvSpPr>
          <p:cNvPr id="4" name="CuadroTexto 3">
            <a:extLst>
              <a:ext uri="{FF2B5EF4-FFF2-40B4-BE49-F238E27FC236}">
                <a16:creationId xmlns:a16="http://schemas.microsoft.com/office/drawing/2014/main" id="{CD4E2949-6485-658B-4A7D-7F4D125B5780}"/>
              </a:ext>
            </a:extLst>
          </p:cNvPr>
          <p:cNvSpPr txBox="1"/>
          <p:nvPr/>
        </p:nvSpPr>
        <p:spPr>
          <a:xfrm>
            <a:off x="4283743" y="1439462"/>
            <a:ext cx="5234907" cy="954107"/>
          </a:xfrm>
          <a:prstGeom prst="rect">
            <a:avLst/>
          </a:prstGeom>
          <a:solidFill>
            <a:schemeClr val="accent2"/>
          </a:solidFill>
        </p:spPr>
        <p:txBody>
          <a:bodyPr wrap="square" rtlCol="0">
            <a:spAutoFit/>
          </a:bodyPr>
          <a:lstStyle/>
          <a:p>
            <a:pPr algn="ctr"/>
            <a:r>
              <a:rPr lang="en-US" sz="2800" dirty="0">
                <a:solidFill>
                  <a:schemeClr val="bg1"/>
                </a:solidFill>
              </a:rPr>
              <a:t>280</a:t>
            </a:r>
          </a:p>
          <a:p>
            <a:pPr algn="ctr"/>
            <a:r>
              <a:rPr lang="en-US" sz="2800" dirty="0">
                <a:solidFill>
                  <a:schemeClr val="bg1"/>
                </a:solidFill>
              </a:rPr>
              <a:t>Branches in the affected area</a:t>
            </a:r>
          </a:p>
        </p:txBody>
      </p:sp>
      <p:sp>
        <p:nvSpPr>
          <p:cNvPr id="9" name="CuadroTexto 8">
            <a:extLst>
              <a:ext uri="{FF2B5EF4-FFF2-40B4-BE49-F238E27FC236}">
                <a16:creationId xmlns:a16="http://schemas.microsoft.com/office/drawing/2014/main" id="{7288AEB9-9F90-BE72-2F81-DDD8F8330040}"/>
              </a:ext>
            </a:extLst>
          </p:cNvPr>
          <p:cNvSpPr txBox="1"/>
          <p:nvPr/>
        </p:nvSpPr>
        <p:spPr>
          <a:xfrm>
            <a:off x="11731423" y="1461610"/>
            <a:ext cx="6770476" cy="954107"/>
          </a:xfrm>
          <a:prstGeom prst="rect">
            <a:avLst/>
          </a:prstGeom>
          <a:solidFill>
            <a:schemeClr val="accent2"/>
          </a:solidFill>
        </p:spPr>
        <p:txBody>
          <a:bodyPr wrap="square" rtlCol="0">
            <a:spAutoFit/>
          </a:bodyPr>
          <a:lstStyle/>
          <a:p>
            <a:pPr algn="ctr"/>
            <a:r>
              <a:rPr lang="en-US" sz="2800" dirty="0">
                <a:solidFill>
                  <a:schemeClr val="bg1"/>
                </a:solidFill>
              </a:rPr>
              <a:t>44</a:t>
            </a:r>
          </a:p>
          <a:p>
            <a:pPr algn="ctr"/>
            <a:r>
              <a:rPr lang="en-US" sz="2800" dirty="0">
                <a:solidFill>
                  <a:schemeClr val="bg1"/>
                </a:solidFill>
              </a:rPr>
              <a:t>Non-operative branches as of today</a:t>
            </a:r>
          </a:p>
        </p:txBody>
      </p:sp>
      <p:sp>
        <p:nvSpPr>
          <p:cNvPr id="21" name="CuadroTexto 20">
            <a:extLst>
              <a:ext uri="{FF2B5EF4-FFF2-40B4-BE49-F238E27FC236}">
                <a16:creationId xmlns:a16="http://schemas.microsoft.com/office/drawing/2014/main" id="{C4B97CC8-5A20-366B-3687-442C28E020A9}"/>
              </a:ext>
            </a:extLst>
          </p:cNvPr>
          <p:cNvSpPr txBox="1"/>
          <p:nvPr/>
        </p:nvSpPr>
        <p:spPr>
          <a:xfrm>
            <a:off x="4870528" y="9642949"/>
            <a:ext cx="2042115" cy="523220"/>
          </a:xfrm>
          <a:prstGeom prst="rect">
            <a:avLst/>
          </a:prstGeom>
          <a:solidFill>
            <a:schemeClr val="accent2">
              <a:lumMod val="20000"/>
              <a:lumOff val="80000"/>
            </a:schemeClr>
          </a:solidFill>
        </p:spPr>
        <p:txBody>
          <a:bodyPr wrap="square" rtlCol="0">
            <a:spAutoFit/>
          </a:bodyPr>
          <a:lstStyle/>
          <a:p>
            <a:pPr algn="ctr"/>
            <a:r>
              <a:rPr lang="es-ES" sz="2800" dirty="0"/>
              <a:t>23%</a:t>
            </a:r>
            <a:endParaRPr lang="es-ES_tradnl" sz="2800" dirty="0"/>
          </a:p>
        </p:txBody>
      </p:sp>
      <p:sp>
        <p:nvSpPr>
          <p:cNvPr id="24" name="CuadroTexto 23">
            <a:extLst>
              <a:ext uri="{FF2B5EF4-FFF2-40B4-BE49-F238E27FC236}">
                <a16:creationId xmlns:a16="http://schemas.microsoft.com/office/drawing/2014/main" id="{5A67A253-E3DD-E0FC-170B-D607F7E72A44}"/>
              </a:ext>
            </a:extLst>
          </p:cNvPr>
          <p:cNvSpPr txBox="1"/>
          <p:nvPr/>
        </p:nvSpPr>
        <p:spPr>
          <a:xfrm>
            <a:off x="7804013" y="9607259"/>
            <a:ext cx="2042115" cy="523220"/>
          </a:xfrm>
          <a:prstGeom prst="rect">
            <a:avLst/>
          </a:prstGeom>
          <a:solidFill>
            <a:schemeClr val="accent2">
              <a:lumMod val="20000"/>
              <a:lumOff val="80000"/>
            </a:schemeClr>
          </a:solidFill>
        </p:spPr>
        <p:txBody>
          <a:bodyPr wrap="square" rtlCol="0">
            <a:spAutoFit/>
          </a:bodyPr>
          <a:lstStyle/>
          <a:p>
            <a:pPr algn="ctr"/>
            <a:r>
              <a:rPr lang="es-ES" sz="2800" dirty="0"/>
              <a:t>22%</a:t>
            </a:r>
            <a:endParaRPr lang="es-ES_tradnl" sz="2800" dirty="0"/>
          </a:p>
        </p:txBody>
      </p:sp>
      <p:sp>
        <p:nvSpPr>
          <p:cNvPr id="27" name="CuadroTexto 26">
            <a:extLst>
              <a:ext uri="{FF2B5EF4-FFF2-40B4-BE49-F238E27FC236}">
                <a16:creationId xmlns:a16="http://schemas.microsoft.com/office/drawing/2014/main" id="{CB05C26B-9CFF-1CF1-2C56-163C2D94A313}"/>
              </a:ext>
            </a:extLst>
          </p:cNvPr>
          <p:cNvSpPr txBox="1"/>
          <p:nvPr/>
        </p:nvSpPr>
        <p:spPr>
          <a:xfrm>
            <a:off x="10710366" y="9591017"/>
            <a:ext cx="2042115" cy="523220"/>
          </a:xfrm>
          <a:prstGeom prst="rect">
            <a:avLst/>
          </a:prstGeom>
          <a:solidFill>
            <a:schemeClr val="accent2">
              <a:lumMod val="20000"/>
              <a:lumOff val="80000"/>
            </a:schemeClr>
          </a:solidFill>
        </p:spPr>
        <p:txBody>
          <a:bodyPr wrap="square" rtlCol="0">
            <a:spAutoFit/>
          </a:bodyPr>
          <a:lstStyle/>
          <a:p>
            <a:pPr algn="ctr"/>
            <a:r>
              <a:rPr lang="es-ES" sz="2800" dirty="0"/>
              <a:t>19%</a:t>
            </a:r>
            <a:endParaRPr lang="es-ES_tradnl" sz="2800" dirty="0"/>
          </a:p>
        </p:txBody>
      </p:sp>
      <p:sp>
        <p:nvSpPr>
          <p:cNvPr id="29" name="CuadroTexto 28">
            <a:extLst>
              <a:ext uri="{FF2B5EF4-FFF2-40B4-BE49-F238E27FC236}">
                <a16:creationId xmlns:a16="http://schemas.microsoft.com/office/drawing/2014/main" id="{C614E0E7-A2F0-4006-DF00-1D503DEBE6C8}"/>
              </a:ext>
            </a:extLst>
          </p:cNvPr>
          <p:cNvSpPr txBox="1"/>
          <p:nvPr/>
        </p:nvSpPr>
        <p:spPr>
          <a:xfrm>
            <a:off x="791194" y="8950451"/>
            <a:ext cx="3283791" cy="1384995"/>
          </a:xfrm>
          <a:prstGeom prst="rect">
            <a:avLst/>
          </a:prstGeom>
          <a:solidFill>
            <a:schemeClr val="accent2">
              <a:lumMod val="20000"/>
              <a:lumOff val="80000"/>
            </a:schemeClr>
          </a:solidFill>
        </p:spPr>
        <p:txBody>
          <a:bodyPr wrap="square" rtlCol="0">
            <a:spAutoFit/>
          </a:bodyPr>
          <a:lstStyle/>
          <a:p>
            <a:r>
              <a:rPr lang="en-US" sz="2800" dirty="0"/>
              <a:t>Percentage of total branches in the affected areas</a:t>
            </a:r>
          </a:p>
        </p:txBody>
      </p:sp>
      <p:sp>
        <p:nvSpPr>
          <p:cNvPr id="2" name="CuadroTexto 1">
            <a:extLst>
              <a:ext uri="{FF2B5EF4-FFF2-40B4-BE49-F238E27FC236}">
                <a16:creationId xmlns:a16="http://schemas.microsoft.com/office/drawing/2014/main" id="{82269F8F-B4BD-F105-DFC4-B3A86C41A38D}"/>
              </a:ext>
            </a:extLst>
          </p:cNvPr>
          <p:cNvSpPr txBox="1"/>
          <p:nvPr/>
        </p:nvSpPr>
        <p:spPr>
          <a:xfrm>
            <a:off x="15742513" y="10533092"/>
            <a:ext cx="6582475" cy="369332"/>
          </a:xfrm>
          <a:prstGeom prst="rect">
            <a:avLst/>
          </a:prstGeom>
          <a:noFill/>
        </p:spPr>
        <p:txBody>
          <a:bodyPr wrap="square" rtlCol="0">
            <a:spAutoFit/>
          </a:bodyPr>
          <a:lstStyle/>
          <a:p>
            <a:r>
              <a:rPr lang="en-US" dirty="0"/>
              <a:t>Source: Daily survey to entities</a:t>
            </a:r>
          </a:p>
        </p:txBody>
      </p:sp>
      <p:sp>
        <p:nvSpPr>
          <p:cNvPr id="7" name="CuadroTexto 6">
            <a:extLst>
              <a:ext uri="{FF2B5EF4-FFF2-40B4-BE49-F238E27FC236}">
                <a16:creationId xmlns:a16="http://schemas.microsoft.com/office/drawing/2014/main" id="{6968CB28-4A1A-9E08-09C3-1B49DBA6C3EB}"/>
              </a:ext>
            </a:extLst>
          </p:cNvPr>
          <p:cNvSpPr txBox="1"/>
          <p:nvPr/>
        </p:nvSpPr>
        <p:spPr>
          <a:xfrm>
            <a:off x="13328650" y="9500725"/>
            <a:ext cx="2042115" cy="523220"/>
          </a:xfrm>
          <a:prstGeom prst="rect">
            <a:avLst/>
          </a:prstGeom>
          <a:solidFill>
            <a:schemeClr val="accent2">
              <a:lumMod val="20000"/>
              <a:lumOff val="80000"/>
            </a:schemeClr>
          </a:solidFill>
        </p:spPr>
        <p:txBody>
          <a:bodyPr wrap="square" rtlCol="0">
            <a:spAutoFit/>
          </a:bodyPr>
          <a:lstStyle/>
          <a:p>
            <a:pPr algn="ctr"/>
            <a:r>
              <a:rPr lang="es-ES" sz="2800" dirty="0"/>
              <a:t>18%</a:t>
            </a:r>
            <a:endParaRPr lang="es-ES_tradnl" sz="2800" dirty="0"/>
          </a:p>
        </p:txBody>
      </p:sp>
      <p:graphicFrame>
        <p:nvGraphicFramePr>
          <p:cNvPr id="8" name="Gráfico 7">
            <a:extLst>
              <a:ext uri="{FF2B5EF4-FFF2-40B4-BE49-F238E27FC236}">
                <a16:creationId xmlns:a16="http://schemas.microsoft.com/office/drawing/2014/main" id="{E0D843A6-AF57-4596-9331-7B35E21C19FB}"/>
              </a:ext>
            </a:extLst>
          </p:cNvPr>
          <p:cNvGraphicFramePr>
            <a:graphicFrameLocks/>
          </p:cNvGraphicFramePr>
          <p:nvPr/>
        </p:nvGraphicFramePr>
        <p:xfrm>
          <a:off x="2853706" y="3277446"/>
          <a:ext cx="16459200" cy="5894716"/>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25DC023E-13FF-C446-BE1D-C09E9B0C1828}"/>
              </a:ext>
            </a:extLst>
          </p:cNvPr>
          <p:cNvSpPr txBox="1"/>
          <p:nvPr/>
        </p:nvSpPr>
        <p:spPr>
          <a:xfrm>
            <a:off x="16263838" y="9500725"/>
            <a:ext cx="2042115" cy="523220"/>
          </a:xfrm>
          <a:prstGeom prst="rect">
            <a:avLst/>
          </a:prstGeom>
          <a:solidFill>
            <a:schemeClr val="accent2">
              <a:lumMod val="20000"/>
              <a:lumOff val="80000"/>
            </a:schemeClr>
          </a:solidFill>
        </p:spPr>
        <p:txBody>
          <a:bodyPr wrap="square" rtlCol="0">
            <a:spAutoFit/>
          </a:bodyPr>
          <a:lstStyle/>
          <a:p>
            <a:pPr algn="ctr"/>
            <a:r>
              <a:rPr lang="es-ES" sz="2800" dirty="0"/>
              <a:t>16%</a:t>
            </a:r>
            <a:endParaRPr lang="es-ES_tradnl" sz="2800" dirty="0"/>
          </a:p>
        </p:txBody>
      </p:sp>
    </p:spTree>
    <p:extLst>
      <p:ext uri="{BB962C8B-B14F-4D97-AF65-F5344CB8AC3E}">
        <p14:creationId xmlns:p14="http://schemas.microsoft.com/office/powerpoint/2010/main" val="281966086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3">
            <a:extLst>
              <a:ext uri="{FF2B5EF4-FFF2-40B4-BE49-F238E27FC236}">
                <a16:creationId xmlns:a16="http://schemas.microsoft.com/office/drawing/2014/main" id="{135F2B42-E412-CA63-13AE-CA0E31BE4906}"/>
              </a:ext>
            </a:extLst>
          </p:cNvPr>
          <p:cNvSpPr/>
          <p:nvPr/>
        </p:nvSpPr>
        <p:spPr>
          <a:xfrm>
            <a:off x="722499" y="415548"/>
            <a:ext cx="18582902" cy="724644"/>
          </a:xfrm>
          <a:prstGeom prst="roundRect">
            <a:avLst/>
          </a:prstGeom>
          <a:solidFill>
            <a:srgbClr val="FFE8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contenido 7">
            <a:extLst>
              <a:ext uri="{FF2B5EF4-FFF2-40B4-BE49-F238E27FC236}">
                <a16:creationId xmlns:a16="http://schemas.microsoft.com/office/drawing/2014/main" id="{76314524-6203-BF80-B021-42766B80526C}"/>
              </a:ext>
            </a:extLst>
          </p:cNvPr>
          <p:cNvSpPr txBox="1">
            <a:spLocks/>
          </p:cNvSpPr>
          <p:nvPr/>
        </p:nvSpPr>
        <p:spPr>
          <a:xfrm>
            <a:off x="450850" y="441111"/>
            <a:ext cx="19470383" cy="717082"/>
          </a:xfrm>
          <a:prstGeom prst="rect">
            <a:avLst/>
          </a:prstGeom>
          <a:solidFill>
            <a:srgbClr val="FFE8C0"/>
          </a:solidFill>
          <a:ln>
            <a:noFill/>
          </a:ln>
        </p:spPr>
        <p:txBody>
          <a:bodyPr/>
          <a:lstStyle>
            <a:defPPr>
              <a:defRPr lang="es-ES"/>
            </a:defPPr>
            <a:lvl1pPr algn="ctr">
              <a:defRPr sz="4000" b="1" kern="0">
                <a:solidFill>
                  <a:sysClr val="windowText" lastClr="000000"/>
                </a:solidFill>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lgn="l"/>
            <a:r>
              <a:rPr lang="en-US" sz="4400" dirty="0">
                <a:solidFill>
                  <a:schemeClr val="tx1"/>
                </a:solidFill>
              </a:rPr>
              <a:t>Impact on the banking system: Measures adopted </a:t>
            </a:r>
          </a:p>
        </p:txBody>
      </p:sp>
      <p:sp>
        <p:nvSpPr>
          <p:cNvPr id="8" name="CuadroTexto 7">
            <a:extLst>
              <a:ext uri="{FF2B5EF4-FFF2-40B4-BE49-F238E27FC236}">
                <a16:creationId xmlns:a16="http://schemas.microsoft.com/office/drawing/2014/main" id="{4FCAA4DD-90D8-12A1-1AD7-87C1F553C5AB}"/>
              </a:ext>
            </a:extLst>
          </p:cNvPr>
          <p:cNvSpPr txBox="1"/>
          <p:nvPr/>
        </p:nvSpPr>
        <p:spPr>
          <a:xfrm>
            <a:off x="16812862" y="10466856"/>
            <a:ext cx="3108371" cy="369332"/>
          </a:xfrm>
          <a:prstGeom prst="rect">
            <a:avLst/>
          </a:prstGeom>
          <a:noFill/>
        </p:spPr>
        <p:txBody>
          <a:bodyPr wrap="square" rtlCol="0">
            <a:spAutoFit/>
          </a:bodyPr>
          <a:lstStyle/>
          <a:p>
            <a:r>
              <a:rPr lang="en-US" dirty="0"/>
              <a:t>Source: Daily survey to entities</a:t>
            </a:r>
          </a:p>
        </p:txBody>
      </p:sp>
      <p:sp>
        <p:nvSpPr>
          <p:cNvPr id="4" name="CuadroTexto 3">
            <a:extLst>
              <a:ext uri="{FF2B5EF4-FFF2-40B4-BE49-F238E27FC236}">
                <a16:creationId xmlns:a16="http://schemas.microsoft.com/office/drawing/2014/main" id="{3CCB1374-CE0C-18A6-F76E-29827F6184FD}"/>
              </a:ext>
            </a:extLst>
          </p:cNvPr>
          <p:cNvSpPr txBox="1"/>
          <p:nvPr/>
        </p:nvSpPr>
        <p:spPr>
          <a:xfrm>
            <a:off x="722499" y="1582561"/>
            <a:ext cx="8991600" cy="1475938"/>
          </a:xfrm>
          <a:prstGeom prst="rect">
            <a:avLst/>
          </a:prstGeom>
          <a:solidFill>
            <a:schemeClr val="accent2"/>
          </a:solidFill>
        </p:spPr>
        <p:txBody>
          <a:bodyPr wrap="square" rtlCol="0" anchor="ctr">
            <a:noAutofit/>
          </a:bodyPr>
          <a:lstStyle>
            <a:defPPr>
              <a:defRPr lang="es-ES"/>
            </a:defPPr>
            <a:lvl1pPr>
              <a:defRPr sz="2800">
                <a:solidFill>
                  <a:schemeClr val="bg1"/>
                </a:solidFill>
              </a:defRPr>
            </a:lvl1pPr>
          </a:lstStyle>
          <a:p>
            <a:pPr algn="ctr"/>
            <a:r>
              <a:rPr lang="es-ES_tradnl" sz="4000" b="1" dirty="0">
                <a:latin typeface="BdE Neue Helvetica 45 Light" panose="020B0403020202020204" pitchFamily="34" charset="0"/>
              </a:rPr>
              <a:t>Loan moratoria</a:t>
            </a:r>
          </a:p>
        </p:txBody>
      </p:sp>
      <p:sp>
        <p:nvSpPr>
          <p:cNvPr id="7" name="CuadroTexto 6">
            <a:extLst>
              <a:ext uri="{FF2B5EF4-FFF2-40B4-BE49-F238E27FC236}">
                <a16:creationId xmlns:a16="http://schemas.microsoft.com/office/drawing/2014/main" id="{89424B45-2AA2-C147-5D96-DA3B0E4BF4D2}"/>
              </a:ext>
            </a:extLst>
          </p:cNvPr>
          <p:cNvSpPr txBox="1"/>
          <p:nvPr/>
        </p:nvSpPr>
        <p:spPr>
          <a:xfrm>
            <a:off x="10049164" y="1663059"/>
            <a:ext cx="9297801" cy="1395439"/>
          </a:xfrm>
          <a:prstGeom prst="rect">
            <a:avLst/>
          </a:prstGeom>
          <a:solidFill>
            <a:schemeClr val="accent2"/>
          </a:solidFill>
        </p:spPr>
        <p:txBody>
          <a:bodyPr wrap="square" rtlCol="0" anchor="ctr">
            <a:noAutofit/>
          </a:bodyPr>
          <a:lstStyle>
            <a:defPPr>
              <a:defRPr lang="es-ES"/>
            </a:defPPr>
            <a:lvl1pPr>
              <a:defRPr sz="2800">
                <a:solidFill>
                  <a:schemeClr val="bg1"/>
                </a:solidFill>
              </a:defRPr>
            </a:lvl1pPr>
          </a:lstStyle>
          <a:p>
            <a:pPr algn="ctr"/>
            <a:r>
              <a:rPr lang="en-US" sz="3200" b="1" dirty="0">
                <a:latin typeface="BdE Neue Helvetica 45 Light" panose="020B0403020202020204" pitchFamily="34" charset="0"/>
              </a:rPr>
              <a:t>Insurance Claims (Insurance Compensation Consortium + direct claims)</a:t>
            </a:r>
            <a:endParaRPr lang="es-ES_tradnl" sz="3200" b="1" dirty="0">
              <a:latin typeface="BdE Neue Helvetica 45 Light" panose="020B0403020202020204" pitchFamily="34" charset="0"/>
            </a:endParaRPr>
          </a:p>
        </p:txBody>
      </p:sp>
      <p:graphicFrame>
        <p:nvGraphicFramePr>
          <p:cNvPr id="6" name="Gráfico 5">
            <a:extLst>
              <a:ext uri="{FF2B5EF4-FFF2-40B4-BE49-F238E27FC236}">
                <a16:creationId xmlns:a16="http://schemas.microsoft.com/office/drawing/2014/main" id="{733FC044-FBB6-110B-692E-CC857C14566A}"/>
              </a:ext>
            </a:extLst>
          </p:cNvPr>
          <p:cNvGraphicFramePr>
            <a:graphicFrameLocks/>
          </p:cNvGraphicFramePr>
          <p:nvPr/>
        </p:nvGraphicFramePr>
        <p:xfrm>
          <a:off x="1091554" y="3304816"/>
          <a:ext cx="8534399" cy="6998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428649A5-B29B-4F57-B5A5-9E3290D3E87F}"/>
              </a:ext>
            </a:extLst>
          </p:cNvPr>
          <p:cNvGraphicFramePr>
            <a:graphicFrameLocks/>
          </p:cNvGraphicFramePr>
          <p:nvPr>
            <p:extLst>
              <p:ext uri="{D42A27DB-BD31-4B8C-83A1-F6EECF244321}">
                <p14:modId xmlns:p14="http://schemas.microsoft.com/office/powerpoint/2010/main" val="2709293657"/>
              </p:ext>
            </p:extLst>
          </p:nvPr>
        </p:nvGraphicFramePr>
        <p:xfrm>
          <a:off x="10280650" y="3304816"/>
          <a:ext cx="8731896" cy="6998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19153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E26AF9D-F849-6648-4F6A-84EB8212C5EB}"/>
              </a:ext>
            </a:extLst>
          </p:cNvPr>
          <p:cNvSpPr>
            <a:spLocks noGrp="1"/>
          </p:cNvSpPr>
          <p:nvPr>
            <p:ph type="body" sz="quarter" idx="4294967295"/>
          </p:nvPr>
        </p:nvSpPr>
        <p:spPr>
          <a:xfrm>
            <a:off x="831850" y="10950578"/>
            <a:ext cx="6629400" cy="266697"/>
          </a:xfrm>
          <a:prstGeom prst="rect">
            <a:avLst/>
          </a:prstGeom>
        </p:spPr>
        <p:txBody>
          <a:bodyPr/>
          <a:lstStyle/>
          <a:p>
            <a:r>
              <a:rPr lang="es-ES_tradnl" dirty="0"/>
              <a:t>    </a:t>
            </a:r>
          </a:p>
        </p:txBody>
      </p:sp>
      <p:graphicFrame>
        <p:nvGraphicFramePr>
          <p:cNvPr id="3" name="Gráfico 2">
            <a:extLst>
              <a:ext uri="{FF2B5EF4-FFF2-40B4-BE49-F238E27FC236}">
                <a16:creationId xmlns:a16="http://schemas.microsoft.com/office/drawing/2014/main" id="{6EC4F8BC-13D0-4127-B19D-3D0B8BB90686}"/>
              </a:ext>
            </a:extLst>
          </p:cNvPr>
          <p:cNvGraphicFramePr>
            <a:graphicFrameLocks/>
          </p:cNvGraphicFramePr>
          <p:nvPr>
            <p:extLst>
              <p:ext uri="{D42A27DB-BD31-4B8C-83A1-F6EECF244321}">
                <p14:modId xmlns:p14="http://schemas.microsoft.com/office/powerpoint/2010/main" val="250465508"/>
              </p:ext>
            </p:extLst>
          </p:nvPr>
        </p:nvGraphicFramePr>
        <p:xfrm>
          <a:off x="2432050" y="2379937"/>
          <a:ext cx="15163800" cy="7804916"/>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15">
            <a:extLst>
              <a:ext uri="{FF2B5EF4-FFF2-40B4-BE49-F238E27FC236}">
                <a16:creationId xmlns:a16="http://schemas.microsoft.com/office/drawing/2014/main" id="{534331BD-3BD8-22CA-DBB2-662332D5DB0D}"/>
              </a:ext>
            </a:extLst>
          </p:cNvPr>
          <p:cNvSpPr txBox="1"/>
          <p:nvPr/>
        </p:nvSpPr>
        <p:spPr>
          <a:xfrm>
            <a:off x="3120913" y="1712261"/>
            <a:ext cx="13938473" cy="89255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600" b="1" cap="all" dirty="0">
                <a:solidFill>
                  <a:srgbClr val="000000"/>
                </a:solidFill>
                <a:latin typeface="BdE Neue Helvetica 55 Roman"/>
                <a:ea typeface="BdE Neue Helvetica 55 Roman"/>
                <a:cs typeface="BdE Neue Helvetica 55 Roman"/>
              </a:rPr>
              <a:t>DISTRIBUTION OF EXPOSURES in </a:t>
            </a:r>
            <a:r>
              <a:rPr lang="es-ES" sz="2600" b="1" cap="all" dirty="0" err="1">
                <a:solidFill>
                  <a:srgbClr val="000000"/>
                </a:solidFill>
                <a:latin typeface="BdE Neue Helvetica 55 Roman"/>
                <a:ea typeface="BdE Neue Helvetica 55 Roman"/>
                <a:cs typeface="BdE Neue Helvetica 55 Roman"/>
              </a:rPr>
              <a:t>affected</a:t>
            </a:r>
            <a:r>
              <a:rPr lang="es-ES" sz="2600" b="1" cap="all" dirty="0">
                <a:solidFill>
                  <a:srgbClr val="000000"/>
                </a:solidFill>
                <a:latin typeface="BdE Neue Helvetica 55 Roman"/>
                <a:ea typeface="BdE Neue Helvetica 55 Roman"/>
                <a:cs typeface="BdE Neue Helvetica 55 Roman"/>
              </a:rPr>
              <a:t> </a:t>
            </a:r>
            <a:r>
              <a:rPr lang="es-ES" sz="2600" b="1" cap="all" dirty="0" err="1">
                <a:solidFill>
                  <a:srgbClr val="000000"/>
                </a:solidFill>
                <a:latin typeface="BdE Neue Helvetica 55 Roman"/>
                <a:ea typeface="BdE Neue Helvetica 55 Roman"/>
                <a:cs typeface="BdE Neue Helvetica 55 Roman"/>
              </a:rPr>
              <a:t>area</a:t>
            </a:r>
            <a:r>
              <a:rPr lang="es-ES" sz="2600" b="1" cap="all" dirty="0">
                <a:solidFill>
                  <a:srgbClr val="000000"/>
                </a:solidFill>
                <a:latin typeface="BdE Neue Helvetica 55 Roman"/>
                <a:ea typeface="BdE Neue Helvetica 55 Roman"/>
                <a:cs typeface="BdE Neue Helvetica 55 Roman"/>
              </a:rPr>
              <a:t> </a:t>
            </a:r>
          </a:p>
          <a:p>
            <a:pPr algn="ctr"/>
            <a:r>
              <a:rPr lang="es-ES" sz="2600" b="1" dirty="0">
                <a:solidFill>
                  <a:srgbClr val="000000"/>
                </a:solidFill>
                <a:latin typeface="BdE Neue Helvetica 55 Roman"/>
                <a:ea typeface="BdE Neue Helvetica 55 Roman"/>
                <a:cs typeface="BdE Neue Helvetica 55 Roman"/>
              </a:rPr>
              <a:t>(</a:t>
            </a:r>
            <a:r>
              <a:rPr lang="es-ES" sz="2600" b="1" dirty="0" err="1">
                <a:solidFill>
                  <a:srgbClr val="000000"/>
                </a:solidFill>
                <a:latin typeface="BdE Neue Helvetica 55 Roman"/>
                <a:ea typeface="BdE Neue Helvetica 55 Roman"/>
                <a:cs typeface="BdE Neue Helvetica 55 Roman"/>
              </a:rPr>
              <a:t>million</a:t>
            </a:r>
            <a:r>
              <a:rPr lang="es-ES" sz="2600" b="1" dirty="0">
                <a:solidFill>
                  <a:srgbClr val="000000"/>
                </a:solidFill>
                <a:latin typeface="BdE Neue Helvetica 55 Roman"/>
                <a:ea typeface="BdE Neue Helvetica 55 Roman"/>
                <a:cs typeface="BdE Neue Helvetica 55 Roman"/>
              </a:rPr>
              <a:t> €)</a:t>
            </a:r>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 Impact on the banking system: </a:t>
            </a:r>
            <a:r>
              <a:rPr lang="en-US" dirty="0" err="1"/>
              <a:t>Microprudential</a:t>
            </a:r>
            <a:r>
              <a:rPr lang="en-US" dirty="0"/>
              <a:t> picture</a:t>
            </a:r>
          </a:p>
        </p:txBody>
      </p:sp>
    </p:spTree>
    <p:extLst>
      <p:ext uri="{BB962C8B-B14F-4D97-AF65-F5344CB8AC3E}">
        <p14:creationId xmlns:p14="http://schemas.microsoft.com/office/powerpoint/2010/main" val="257469920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0D80F31-BE64-062E-96E0-6E12115ED115}"/>
              </a:ext>
            </a:extLst>
          </p:cNvPr>
          <p:cNvSpPr>
            <a:spLocks noGrp="1"/>
          </p:cNvSpPr>
          <p:nvPr>
            <p:ph type="title"/>
          </p:nvPr>
        </p:nvSpPr>
        <p:spPr/>
        <p:txBody>
          <a:bodyPr/>
          <a:lstStyle/>
          <a:p>
            <a:endParaRPr lang="es-ES_tradnl"/>
          </a:p>
        </p:txBody>
      </p:sp>
      <p:pic>
        <p:nvPicPr>
          <p:cNvPr id="4" name="Imagen 3">
            <a:extLst>
              <a:ext uri="{FF2B5EF4-FFF2-40B4-BE49-F238E27FC236}">
                <a16:creationId xmlns:a16="http://schemas.microsoft.com/office/drawing/2014/main" id="{CF1919B7-A4F2-550B-4693-0021451CA1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950901"/>
            <a:ext cx="19874147" cy="8993861"/>
          </a:xfrm>
          <a:prstGeom prst="rect">
            <a:avLst/>
          </a:prstGeom>
        </p:spPr>
      </p:pic>
      <p:sp>
        <p:nvSpPr>
          <p:cNvPr id="6" name="Título 1">
            <a:extLst>
              <a:ext uri="{FF2B5EF4-FFF2-40B4-BE49-F238E27FC236}">
                <a16:creationId xmlns:a16="http://schemas.microsoft.com/office/drawing/2014/main" id="{0948444F-B9C7-2FC7-5F17-E603C2005355}"/>
              </a:ext>
            </a:extLst>
          </p:cNvPr>
          <p:cNvSpPr txBox="1">
            <a:spLocks/>
          </p:cNvSpPr>
          <p:nvPr/>
        </p:nvSpPr>
        <p:spPr>
          <a:xfrm>
            <a:off x="679450" y="3216275"/>
            <a:ext cx="9601200" cy="1015663"/>
          </a:xfrm>
          <a:prstGeom prst="rect">
            <a:avLst/>
          </a:prstGeom>
        </p:spPr>
        <p:txBody>
          <a:bodyPr wrap="square" lIns="0" tIns="0" rIns="0" bIns="0">
            <a:spAutoFit/>
          </a:bodyPr>
          <a:lstStyle>
            <a:lvl1pPr>
              <a:defRPr sz="3800" b="0" i="0">
                <a:solidFill>
                  <a:schemeClr val="tx1"/>
                </a:solidFill>
                <a:latin typeface="BdE Neue Helvetica 45 Light"/>
                <a:ea typeface="+mj-ea"/>
                <a:cs typeface="BdE Neue Helvetica 45 Light"/>
              </a:defRPr>
            </a:lvl1pPr>
          </a:lstStyle>
          <a:p>
            <a:pPr marL="377100">
              <a:spcBef>
                <a:spcPts val="3000"/>
              </a:spcBef>
              <a:spcAft>
                <a:spcPts val="3000"/>
              </a:spcAft>
            </a:pPr>
            <a:r>
              <a:rPr lang="es-ES_tradnl" sz="6600" kern="0" spc="5" dirty="0">
                <a:solidFill>
                  <a:schemeClr val="bg1"/>
                </a:solidFill>
                <a:latin typeface="BdE Neue Helvetica 55 Roman" panose="020B0604020202020204" pitchFamily="34" charset="0"/>
              </a:rPr>
              <a:t>THANK YOU</a:t>
            </a:r>
          </a:p>
        </p:txBody>
      </p:sp>
      <p:cxnSp>
        <p:nvCxnSpPr>
          <p:cNvPr id="8" name="Conector recto 7">
            <a:extLst>
              <a:ext uri="{FF2B5EF4-FFF2-40B4-BE49-F238E27FC236}">
                <a16:creationId xmlns:a16="http://schemas.microsoft.com/office/drawing/2014/main" id="{A300B1B8-86C2-5432-940C-9FC6B489AEDE}"/>
              </a:ext>
            </a:extLst>
          </p:cNvPr>
          <p:cNvCxnSpPr>
            <a:cxnSpLocks/>
          </p:cNvCxnSpPr>
          <p:nvPr/>
        </p:nvCxnSpPr>
        <p:spPr>
          <a:xfrm>
            <a:off x="228600" y="4511675"/>
            <a:ext cx="131762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6CA8E71-2D8F-57C8-7367-0844011CE6D1}"/>
              </a:ext>
            </a:extLst>
          </p:cNvPr>
          <p:cNvCxnSpPr>
            <a:cxnSpLocks/>
          </p:cNvCxnSpPr>
          <p:nvPr/>
        </p:nvCxnSpPr>
        <p:spPr>
          <a:xfrm>
            <a:off x="17900650" y="4511675"/>
            <a:ext cx="220209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0695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a:xfrm>
            <a:off x="11728450" y="10912475"/>
            <a:ext cx="6629400" cy="304801"/>
          </a:xfrm>
        </p:spPr>
        <p:txBody>
          <a:bodyPr/>
          <a:lstStyle/>
          <a:p>
            <a:endParaRPr lang="es-ES" dirty="0"/>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84005"/>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dirty="0" err="1"/>
              <a:t>Areas</a:t>
            </a:r>
            <a:r>
              <a:rPr lang="es-ES_tradnl" dirty="0"/>
              <a:t> </a:t>
            </a:r>
            <a:r>
              <a:rPr lang="es-ES_tradnl" dirty="0" err="1"/>
              <a:t>affected</a:t>
            </a:r>
            <a:r>
              <a:rPr lang="es-ES_tradnl" dirty="0"/>
              <a:t> by the DANA</a:t>
            </a:r>
          </a:p>
        </p:txBody>
      </p:sp>
      <p:sp>
        <p:nvSpPr>
          <p:cNvPr id="8" name="Marcador de texto 5">
            <a:extLst>
              <a:ext uri="{FF2B5EF4-FFF2-40B4-BE49-F238E27FC236}">
                <a16:creationId xmlns:a16="http://schemas.microsoft.com/office/drawing/2014/main" id="{29343C13-843D-3BAF-5D6C-2019C09ECCC4}"/>
              </a:ext>
            </a:extLst>
          </p:cNvPr>
          <p:cNvSpPr>
            <a:spLocks noGrp="1"/>
          </p:cNvSpPr>
          <p:nvPr>
            <p:ph type="body" sz="quarter" idx="4294967295"/>
          </p:nvPr>
        </p:nvSpPr>
        <p:spPr>
          <a:xfrm>
            <a:off x="984250" y="2225675"/>
            <a:ext cx="17754600" cy="1766290"/>
          </a:xfrm>
          <a:prstGeom prst="rect">
            <a:avLst/>
          </a:prstGeom>
        </p:spPr>
        <p:txBody>
          <a:bodyPr/>
          <a:lstStyle/>
          <a:p>
            <a:pPr marL="285750" indent="-285750">
              <a:buFont typeface="Arial" panose="020B0604020202020204" pitchFamily="34" charset="0"/>
              <a:buChar char="•"/>
            </a:pPr>
            <a:endParaRPr lang="es-ES_tradnl" sz="1600" dirty="0"/>
          </a:p>
          <a:p>
            <a:pPr marL="285750" indent="-285750">
              <a:buFont typeface="Arial" panose="020B0604020202020204" pitchFamily="34" charset="0"/>
              <a:buChar char="•"/>
            </a:pPr>
            <a:endParaRPr lang="es-ES_tradnl" sz="1600" dirty="0"/>
          </a:p>
          <a:p>
            <a:endParaRPr lang="es-ES_tradnl" dirty="0"/>
          </a:p>
        </p:txBody>
      </p:sp>
      <p:sp>
        <p:nvSpPr>
          <p:cNvPr id="14" name="Marcador de texto 22"/>
          <p:cNvSpPr>
            <a:spLocks noGrp="1"/>
          </p:cNvSpPr>
          <p:nvPr>
            <p:ph type="body" sz="quarter" idx="4294967295"/>
          </p:nvPr>
        </p:nvSpPr>
        <p:spPr>
          <a:xfrm>
            <a:off x="2127209" y="10457919"/>
            <a:ext cx="16228166" cy="576778"/>
          </a:xfrm>
          <a:prstGeom prst="rect">
            <a:avLst/>
          </a:prstGeom>
        </p:spPr>
        <p:txBody>
          <a:bodyPr/>
          <a:lstStyle/>
          <a:p>
            <a:pPr>
              <a:lnSpc>
                <a:spcPts val="2160"/>
              </a:lnSpc>
              <a:spcAft>
                <a:spcPts val="432"/>
              </a:spcAft>
            </a:pPr>
            <a:r>
              <a:rPr lang="en-US" dirty="0">
                <a:solidFill>
                  <a:srgbClr val="000000"/>
                </a:solidFill>
              </a:rPr>
              <a:t>* In the municipality of Valencia (in pink), affected areas are “</a:t>
            </a:r>
            <a:r>
              <a:rPr lang="en-US" dirty="0" err="1">
                <a:solidFill>
                  <a:srgbClr val="000000"/>
                </a:solidFill>
              </a:rPr>
              <a:t>pedanías</a:t>
            </a:r>
            <a:r>
              <a:rPr lang="en-US" dirty="0">
                <a:solidFill>
                  <a:srgbClr val="000000"/>
                </a:solidFill>
              </a:rPr>
              <a:t> del sur”, with around 21.000 inhabitants. </a:t>
            </a:r>
          </a:p>
        </p:txBody>
      </p:sp>
      <p:sp>
        <p:nvSpPr>
          <p:cNvPr id="22" name="CuadroTexto 21"/>
          <p:cNvSpPr txBox="1"/>
          <p:nvPr/>
        </p:nvSpPr>
        <p:spPr>
          <a:xfrm>
            <a:off x="2860719" y="2367474"/>
            <a:ext cx="14803044" cy="492443"/>
          </a:xfrm>
          <a:prstGeom prst="rect">
            <a:avLst/>
          </a:prstGeom>
          <a:noFill/>
        </p:spPr>
        <p:txBody>
          <a:bodyPr wrap="square" rtlCol="0">
            <a:spAutoFit/>
          </a:bodyPr>
          <a:lstStyle/>
          <a:p>
            <a:pPr algn="ctr"/>
            <a:r>
              <a:rPr lang="en-US" sz="2600" b="1" cap="all" dirty="0">
                <a:solidFill>
                  <a:srgbClr val="000000"/>
                </a:solidFill>
                <a:latin typeface="BdE Neue Helvetica 55 Roman"/>
                <a:ea typeface="BdE Neue Helvetica 55 Roman"/>
                <a:cs typeface="BdE Neue Helvetica 55 Roman"/>
              </a:rPr>
              <a:t>municipalities affected by The dana, according to RDL 6/2024*</a:t>
            </a:r>
          </a:p>
        </p:txBody>
      </p:sp>
      <p:pic>
        <p:nvPicPr>
          <p:cNvPr id="27" name="Imagen 26"/>
          <p:cNvPicPr>
            <a:picLocks noChangeAspect="1"/>
          </p:cNvPicPr>
          <p:nvPr/>
        </p:nvPicPr>
        <p:blipFill>
          <a:blip r:embed="rId3"/>
          <a:stretch>
            <a:fillRect/>
          </a:stretch>
        </p:blipFill>
        <p:spPr>
          <a:xfrm>
            <a:off x="12323757" y="3124695"/>
            <a:ext cx="5831130" cy="6221241"/>
          </a:xfrm>
          <a:prstGeom prst="rect">
            <a:avLst/>
          </a:prstGeom>
        </p:spPr>
      </p:pic>
      <p:pic>
        <p:nvPicPr>
          <p:cNvPr id="28" name="Imagen 27"/>
          <p:cNvPicPr>
            <a:picLocks noChangeAspect="1"/>
          </p:cNvPicPr>
          <p:nvPr/>
        </p:nvPicPr>
        <p:blipFill>
          <a:blip r:embed="rId4"/>
          <a:stretch>
            <a:fillRect/>
          </a:stretch>
        </p:blipFill>
        <p:spPr>
          <a:xfrm>
            <a:off x="2837436" y="3124696"/>
            <a:ext cx="9204898" cy="6252057"/>
          </a:xfrm>
          <a:prstGeom prst="rect">
            <a:avLst/>
          </a:prstGeom>
        </p:spPr>
      </p:pic>
      <p:cxnSp>
        <p:nvCxnSpPr>
          <p:cNvPr id="16" name="Conector recto de flecha 15"/>
          <p:cNvCxnSpPr/>
          <p:nvPr/>
        </p:nvCxnSpPr>
        <p:spPr>
          <a:xfrm flipH="1">
            <a:off x="16354899" y="5057871"/>
            <a:ext cx="672410" cy="631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17011888" y="4681262"/>
            <a:ext cx="1239213" cy="461665"/>
          </a:xfrm>
          <a:prstGeom prst="rect">
            <a:avLst/>
          </a:prstGeom>
          <a:noFill/>
          <a:ln>
            <a:solidFill>
              <a:schemeClr val="tx1"/>
            </a:solidFill>
          </a:ln>
        </p:spPr>
        <p:txBody>
          <a:bodyPr wrap="square" rtlCol="0">
            <a:spAutoFit/>
          </a:bodyPr>
          <a:lstStyle/>
          <a:p>
            <a:pPr algn="ctr"/>
            <a:r>
              <a:rPr lang="es-ES_tradnl" sz="1200" dirty="0" err="1">
                <a:latin typeface="BdE Neue Helvetica 25 Ult Lt" panose="020B0303020202020204"/>
              </a:rPr>
              <a:t>Municipality</a:t>
            </a:r>
            <a:r>
              <a:rPr lang="es-ES_tradnl" sz="1200" dirty="0">
                <a:latin typeface="BdE Neue Helvetica 25 Ult Lt" panose="020B0303020202020204"/>
              </a:rPr>
              <a:t> of Valencia</a:t>
            </a:r>
          </a:p>
        </p:txBody>
      </p:sp>
      <p:grpSp>
        <p:nvGrpSpPr>
          <p:cNvPr id="4" name="Grupo 3"/>
          <p:cNvGrpSpPr/>
          <p:nvPr/>
        </p:nvGrpSpPr>
        <p:grpSpPr>
          <a:xfrm>
            <a:off x="5303047" y="9651664"/>
            <a:ext cx="13052328" cy="586411"/>
            <a:chOff x="5303047" y="9651664"/>
            <a:chExt cx="13052328" cy="586411"/>
          </a:xfrm>
        </p:grpSpPr>
        <p:grpSp>
          <p:nvGrpSpPr>
            <p:cNvPr id="29" name="Grupo 28"/>
            <p:cNvGrpSpPr/>
            <p:nvPr/>
          </p:nvGrpSpPr>
          <p:grpSpPr>
            <a:xfrm>
              <a:off x="5303047" y="9651664"/>
              <a:ext cx="10998614" cy="586411"/>
              <a:chOff x="4235037" y="9312274"/>
              <a:chExt cx="10998614" cy="586411"/>
            </a:xfrm>
          </p:grpSpPr>
          <p:pic>
            <p:nvPicPr>
              <p:cNvPr id="30" name="Imagen 29"/>
              <p:cNvPicPr>
                <a:picLocks noChangeAspect="1"/>
              </p:cNvPicPr>
              <p:nvPr/>
            </p:nvPicPr>
            <p:blipFill rotWithShape="1">
              <a:blip r:embed="rId5"/>
              <a:srcRect t="18363" r="969"/>
              <a:stretch/>
            </p:blipFill>
            <p:spPr>
              <a:xfrm>
                <a:off x="4235037" y="9312274"/>
                <a:ext cx="10998614" cy="586411"/>
              </a:xfrm>
              <a:prstGeom prst="rect">
                <a:avLst/>
              </a:prstGeom>
            </p:spPr>
          </p:pic>
          <p:sp>
            <p:nvSpPr>
              <p:cNvPr id="31" name="Rectángulo 30"/>
              <p:cNvSpPr/>
              <p:nvPr/>
            </p:nvSpPr>
            <p:spPr>
              <a:xfrm>
                <a:off x="10356850" y="9332838"/>
                <a:ext cx="426474" cy="56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 name="Rectángulo 1"/>
            <p:cNvSpPr/>
            <p:nvPr/>
          </p:nvSpPr>
          <p:spPr>
            <a:xfrm>
              <a:off x="5741366" y="9743901"/>
              <a:ext cx="589673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a:solidFill>
                    <a:schemeClr val="tx1"/>
                  </a:solidFill>
                </a:rPr>
                <a:t>78 </a:t>
              </a:r>
              <a:r>
                <a:rPr lang="es-ES_tradnl" dirty="0" err="1">
                  <a:solidFill>
                    <a:schemeClr val="tx1"/>
                  </a:solidFill>
                </a:rPr>
                <a:t>municipalities</a:t>
              </a:r>
              <a:r>
                <a:rPr lang="es-ES_tradnl" dirty="0">
                  <a:solidFill>
                    <a:schemeClr val="tx1"/>
                  </a:solidFill>
                </a:rPr>
                <a:t> </a:t>
              </a:r>
              <a:r>
                <a:rPr lang="es-ES_tradnl" dirty="0" err="1">
                  <a:solidFill>
                    <a:schemeClr val="tx1"/>
                  </a:solidFill>
                </a:rPr>
                <a:t>included</a:t>
              </a:r>
              <a:r>
                <a:rPr lang="es-ES_tradnl" dirty="0">
                  <a:solidFill>
                    <a:schemeClr val="tx1"/>
                  </a:solidFill>
                </a:rPr>
                <a:t> in </a:t>
              </a:r>
              <a:r>
                <a:rPr lang="es-ES_tradnl" dirty="0" err="1">
                  <a:solidFill>
                    <a:schemeClr val="tx1"/>
                  </a:solidFill>
                </a:rPr>
                <a:t>the</a:t>
              </a:r>
              <a:r>
                <a:rPr lang="es-ES_tradnl" dirty="0">
                  <a:solidFill>
                    <a:schemeClr val="tx1"/>
                  </a:solidFill>
                </a:rPr>
                <a:t> </a:t>
              </a:r>
              <a:r>
                <a:rPr lang="es-ES_tradnl" dirty="0" err="1">
                  <a:solidFill>
                    <a:schemeClr val="tx1"/>
                  </a:solidFill>
                </a:rPr>
                <a:t>government’s</a:t>
              </a:r>
              <a:r>
                <a:rPr lang="es-ES_tradnl" dirty="0">
                  <a:solidFill>
                    <a:schemeClr val="tx1"/>
                  </a:solidFill>
                </a:rPr>
                <a:t> </a:t>
              </a:r>
              <a:r>
                <a:rPr lang="es-ES_tradnl" dirty="0" err="1">
                  <a:solidFill>
                    <a:schemeClr val="tx1"/>
                  </a:solidFill>
                </a:rPr>
                <a:t>aid</a:t>
              </a:r>
              <a:r>
                <a:rPr lang="es-ES_tradnl" dirty="0">
                  <a:solidFill>
                    <a:schemeClr val="tx1"/>
                  </a:solidFill>
                </a:rPr>
                <a:t> </a:t>
              </a:r>
              <a:r>
                <a:rPr lang="es-ES_tradnl" dirty="0" err="1">
                  <a:solidFill>
                    <a:schemeClr val="tx1"/>
                  </a:solidFill>
                </a:rPr>
                <a:t>package</a:t>
              </a:r>
              <a:endParaRPr lang="es-ES_tradnl" dirty="0">
                <a:solidFill>
                  <a:schemeClr val="tx1"/>
                </a:solidFill>
              </a:endParaRPr>
            </a:p>
          </p:txBody>
        </p:sp>
        <p:sp>
          <p:nvSpPr>
            <p:cNvPr id="18" name="Rectángulo 17"/>
            <p:cNvSpPr/>
            <p:nvPr/>
          </p:nvSpPr>
          <p:spPr>
            <a:xfrm>
              <a:off x="12458644" y="9743901"/>
              <a:ext cx="589673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a:solidFill>
                    <a:schemeClr val="tx1"/>
                  </a:solidFill>
                </a:rPr>
                <a:t>13 </a:t>
              </a:r>
              <a:r>
                <a:rPr lang="es-ES_tradnl" dirty="0" err="1">
                  <a:solidFill>
                    <a:schemeClr val="tx1"/>
                  </a:solidFill>
                </a:rPr>
                <a:t>municipalities</a:t>
              </a:r>
              <a:r>
                <a:rPr lang="es-ES_tradnl" dirty="0">
                  <a:solidFill>
                    <a:schemeClr val="tx1"/>
                  </a:solidFill>
                </a:rPr>
                <a:t> more </a:t>
              </a:r>
              <a:r>
                <a:rPr lang="es-ES_tradnl" dirty="0" err="1">
                  <a:solidFill>
                    <a:schemeClr val="tx1"/>
                  </a:solidFill>
                </a:rPr>
                <a:t>severely</a:t>
              </a:r>
              <a:r>
                <a:rPr lang="es-ES_tradnl" dirty="0">
                  <a:solidFill>
                    <a:schemeClr val="tx1"/>
                  </a:solidFill>
                </a:rPr>
                <a:t> </a:t>
              </a:r>
              <a:r>
                <a:rPr lang="es-ES_tradnl" dirty="0" err="1">
                  <a:solidFill>
                    <a:schemeClr val="tx1"/>
                  </a:solidFill>
                </a:rPr>
                <a:t>affected</a:t>
              </a:r>
              <a:endParaRPr lang="es-ES_tradnl" dirty="0">
                <a:solidFill>
                  <a:schemeClr val="tx1"/>
                </a:solidFill>
              </a:endParaRPr>
            </a:p>
          </p:txBody>
        </p:sp>
      </p:grpSp>
      <p:sp>
        <p:nvSpPr>
          <p:cNvPr id="7" name="Rectángulo 6"/>
          <p:cNvSpPr/>
          <p:nvPr/>
        </p:nvSpPr>
        <p:spPr>
          <a:xfrm>
            <a:off x="8756650" y="5959475"/>
            <a:ext cx="914400" cy="99060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0192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dirty="0"/>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a:t>Economic relevance</a:t>
            </a:r>
            <a:r>
              <a:rPr lang="es-ES_tradnl" dirty="0"/>
              <a:t> </a:t>
            </a:r>
            <a:r>
              <a:rPr lang="es-ES_tradnl"/>
              <a:t>of the areas affected by the</a:t>
            </a:r>
            <a:r>
              <a:rPr lang="es-ES_tradnl" dirty="0"/>
              <a:t> DANA</a:t>
            </a:r>
          </a:p>
        </p:txBody>
      </p:sp>
      <p:sp>
        <p:nvSpPr>
          <p:cNvPr id="8" name="Marcador de texto 5">
            <a:extLst>
              <a:ext uri="{FF2B5EF4-FFF2-40B4-BE49-F238E27FC236}">
                <a16:creationId xmlns:a16="http://schemas.microsoft.com/office/drawing/2014/main" id="{29343C13-843D-3BAF-5D6C-2019C09ECCC4}"/>
              </a:ext>
            </a:extLst>
          </p:cNvPr>
          <p:cNvSpPr>
            <a:spLocks noGrp="1"/>
          </p:cNvSpPr>
          <p:nvPr>
            <p:ph type="body" sz="quarter" idx="4294967295"/>
          </p:nvPr>
        </p:nvSpPr>
        <p:spPr>
          <a:xfrm>
            <a:off x="970909" y="1071803"/>
            <a:ext cx="17754600" cy="1766290"/>
          </a:xfrm>
          <a:prstGeom prst="rect">
            <a:avLst/>
          </a:prstGeom>
        </p:spPr>
        <p:txBody>
          <a:bodyPr/>
          <a:lstStyle/>
          <a:p>
            <a:pPr marL="285750" indent="-285750">
              <a:buFont typeface="Arial" panose="020B0604020202020204" pitchFamily="34" charset="0"/>
              <a:buChar char="•"/>
            </a:pPr>
            <a:endParaRPr lang="es-ES_tradnl" sz="1600" dirty="0"/>
          </a:p>
          <a:p>
            <a:pPr marL="285750" indent="-285750">
              <a:buFont typeface="Arial" panose="020B0604020202020204" pitchFamily="34" charset="0"/>
              <a:buChar char="•"/>
            </a:pPr>
            <a:endParaRPr lang="es-ES_tradnl" sz="1600" dirty="0"/>
          </a:p>
          <a:p>
            <a:endParaRPr lang="es-ES_tradnl" dirty="0"/>
          </a:p>
        </p:txBody>
      </p:sp>
      <p:sp>
        <p:nvSpPr>
          <p:cNvPr id="7" name="CuadroTexto 6">
            <a:extLst>
              <a:ext uri="{FF2B5EF4-FFF2-40B4-BE49-F238E27FC236}">
                <a16:creationId xmlns:a16="http://schemas.microsoft.com/office/drawing/2014/main" id="{7661F893-DB45-FFBF-AF12-566EC56DFF36}"/>
              </a:ext>
            </a:extLst>
          </p:cNvPr>
          <p:cNvSpPr txBox="1"/>
          <p:nvPr/>
        </p:nvSpPr>
        <p:spPr>
          <a:xfrm>
            <a:off x="2820196" y="1551489"/>
            <a:ext cx="15078267" cy="492443"/>
          </a:xfrm>
          <a:prstGeom prst="rect">
            <a:avLst/>
          </a:prstGeom>
          <a:noFill/>
        </p:spPr>
        <p:txBody>
          <a:bodyPr wrap="square">
            <a:spAutoFit/>
          </a:bodyPr>
          <a:lstStyle/>
          <a:p>
            <a:pPr algn="ctr" rtl="0">
              <a:defRPr sz="1200" b="1" i="0" u="none" strike="noStrike" kern="1200" spc="0" baseline="0">
                <a:solidFill>
                  <a:srgbClr val="000000"/>
                </a:solidFill>
                <a:latin typeface="BdE Neue Helvetica 55 Roman"/>
                <a:ea typeface="BdE Neue Helvetica 55 Roman"/>
                <a:cs typeface="BdE Neue Helvetica 55 Roman"/>
              </a:defRPr>
            </a:pPr>
            <a:r>
              <a:rPr lang="en-US" sz="2600" dirty="0"/>
              <a:t>WEIGHT</a:t>
            </a:r>
            <a:r>
              <a:rPr lang="en-US" sz="2600" baseline="0" dirty="0"/>
              <a:t> OF AFFECTED AREAS IN THE PROVINCE OF VALENCIA OVER TOTAL IN SPAIN</a:t>
            </a:r>
          </a:p>
        </p:txBody>
      </p:sp>
      <p:cxnSp>
        <p:nvCxnSpPr>
          <p:cNvPr id="12" name="Conector recto de flecha 11">
            <a:extLst>
              <a:ext uri="{FF2B5EF4-FFF2-40B4-BE49-F238E27FC236}">
                <a16:creationId xmlns:a16="http://schemas.microsoft.com/office/drawing/2014/main" id="{B541A52A-2477-1B4D-EE2F-4899D3D5B0CE}"/>
              </a:ext>
            </a:extLst>
          </p:cNvPr>
          <p:cNvCxnSpPr>
            <a:cxnSpLocks/>
          </p:cNvCxnSpPr>
          <p:nvPr/>
        </p:nvCxnSpPr>
        <p:spPr>
          <a:xfrm>
            <a:off x="9724110" y="3762391"/>
            <a:ext cx="441392" cy="5571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uadroTexto 1">
            <a:extLst>
              <a:ext uri="{FF2B5EF4-FFF2-40B4-BE49-F238E27FC236}">
                <a16:creationId xmlns:a16="http://schemas.microsoft.com/office/drawing/2014/main" id="{25508ABA-5EC7-9471-1C04-94E80FCB2B60}"/>
              </a:ext>
            </a:extLst>
          </p:cNvPr>
          <p:cNvSpPr txBox="1"/>
          <p:nvPr/>
        </p:nvSpPr>
        <p:spPr>
          <a:xfrm>
            <a:off x="8756650" y="3087023"/>
            <a:ext cx="1981200" cy="675368"/>
          </a:xfrm>
          <a:prstGeom prst="rect">
            <a:avLst/>
          </a:prstGeom>
          <a:solidFill>
            <a:schemeClr val="accent2">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800" dirty="0" err="1">
                <a:solidFill>
                  <a:schemeClr val="accent2"/>
                </a:solidFill>
              </a:rPr>
              <a:t>Average</a:t>
            </a:r>
            <a:r>
              <a:rPr lang="es-ES" sz="2800">
                <a:solidFill>
                  <a:schemeClr val="accent2"/>
                </a:solidFill>
              </a:rPr>
              <a:t>: 3</a:t>
            </a:r>
            <a:endParaRPr lang="es-ES_tradnl" sz="2800" dirty="0">
              <a:solidFill>
                <a:schemeClr val="accent2"/>
              </a:solidFill>
            </a:endParaRPr>
          </a:p>
        </p:txBody>
      </p:sp>
      <p:sp>
        <p:nvSpPr>
          <p:cNvPr id="14" name="CuadroTexto 13">
            <a:extLst>
              <a:ext uri="{FF2B5EF4-FFF2-40B4-BE49-F238E27FC236}">
                <a16:creationId xmlns:a16="http://schemas.microsoft.com/office/drawing/2014/main" id="{BDCBDF7F-A27B-B540-5839-B1EAA84CCA87}"/>
              </a:ext>
            </a:extLst>
          </p:cNvPr>
          <p:cNvSpPr txBox="1"/>
          <p:nvPr/>
        </p:nvSpPr>
        <p:spPr>
          <a:xfrm>
            <a:off x="1644147" y="2182705"/>
            <a:ext cx="5033208" cy="400110"/>
          </a:xfrm>
          <a:prstGeom prst="rect">
            <a:avLst/>
          </a:prstGeom>
          <a:noFill/>
        </p:spPr>
        <p:txBody>
          <a:bodyPr wrap="square">
            <a:spAutoFit/>
          </a:bodyPr>
          <a:lstStyle>
            <a:defPPr>
              <a:defRPr lang="es-ES"/>
            </a:defPPr>
            <a:lvl1pPr algn="ctr">
              <a:defRPr b="1" i="0" u="none" strike="noStrike" spc="0" baseline="0">
                <a:solidFill>
                  <a:srgbClr val="000000"/>
                </a:solidFill>
                <a:latin typeface="BdE Neue Helvetica 55 Roman"/>
                <a:ea typeface="BdE Neue Helvetica 55 Roman"/>
                <a:cs typeface="BdE Neue Helvetica 55 Roman"/>
              </a:defRPr>
            </a:lvl1pPr>
          </a:lstStyle>
          <a:p>
            <a:r>
              <a:rPr lang="es-ES" sz="2000" dirty="0"/>
              <a:t>TOTAL ECONOMY</a:t>
            </a:r>
            <a:endParaRPr lang="es-ES_tradnl" sz="2000" dirty="0"/>
          </a:p>
        </p:txBody>
      </p:sp>
      <p:sp>
        <p:nvSpPr>
          <p:cNvPr id="15" name="CuadroTexto 14">
            <a:extLst>
              <a:ext uri="{FF2B5EF4-FFF2-40B4-BE49-F238E27FC236}">
                <a16:creationId xmlns:a16="http://schemas.microsoft.com/office/drawing/2014/main" id="{91BA4A15-E5CF-EA3E-11A3-91A06A2630E5}"/>
              </a:ext>
            </a:extLst>
          </p:cNvPr>
          <p:cNvSpPr txBox="1"/>
          <p:nvPr/>
        </p:nvSpPr>
        <p:spPr>
          <a:xfrm>
            <a:off x="9211846" y="2202826"/>
            <a:ext cx="5033208" cy="400110"/>
          </a:xfrm>
          <a:prstGeom prst="rect">
            <a:avLst/>
          </a:prstGeom>
          <a:noFill/>
        </p:spPr>
        <p:txBody>
          <a:bodyPr wrap="square">
            <a:spAutoFit/>
          </a:bodyPr>
          <a:lstStyle>
            <a:defPPr>
              <a:defRPr lang="es-ES"/>
            </a:defPPr>
            <a:lvl1pPr algn="ctr">
              <a:defRPr b="1" i="0" u="none" strike="noStrike" spc="0" baseline="0">
                <a:solidFill>
                  <a:srgbClr val="000000"/>
                </a:solidFill>
                <a:latin typeface="BdE Neue Helvetica 55 Roman"/>
                <a:ea typeface="BdE Neue Helvetica 55 Roman"/>
                <a:cs typeface="BdE Neue Helvetica 55 Roman"/>
              </a:defRPr>
            </a:lvl1pPr>
          </a:lstStyle>
          <a:p>
            <a:r>
              <a:rPr lang="es-ES" sz="2000" dirty="0"/>
              <a:t>INDUSTRY</a:t>
            </a:r>
            <a:endParaRPr lang="es-ES_tradnl" sz="2000" dirty="0"/>
          </a:p>
        </p:txBody>
      </p:sp>
      <p:sp>
        <p:nvSpPr>
          <p:cNvPr id="3" name="CuadroTexto 2">
            <a:extLst>
              <a:ext uri="{FF2B5EF4-FFF2-40B4-BE49-F238E27FC236}">
                <a16:creationId xmlns:a16="http://schemas.microsoft.com/office/drawing/2014/main" id="{193EF277-48D7-5598-A500-5CCDD80C6A7C}"/>
              </a:ext>
            </a:extLst>
          </p:cNvPr>
          <p:cNvSpPr txBox="1"/>
          <p:nvPr/>
        </p:nvSpPr>
        <p:spPr>
          <a:xfrm>
            <a:off x="2003669" y="2310344"/>
            <a:ext cx="533400" cy="400110"/>
          </a:xfrm>
          <a:prstGeom prst="rect">
            <a:avLst/>
          </a:prstGeom>
          <a:noFill/>
        </p:spPr>
        <p:txBody>
          <a:bodyPr wrap="square" rtlCol="0">
            <a:spAutoFit/>
          </a:bodyPr>
          <a:lstStyle/>
          <a:p>
            <a:r>
              <a:rPr lang="es-ES_tradnl" sz="2000" dirty="0">
                <a:latin typeface="BdE Neue Helvetica 45 Light" panose="020B0403020202020204" pitchFamily="34" charset="0"/>
              </a:rPr>
              <a:t>%</a:t>
            </a:r>
            <a:endParaRPr lang="es-ES" sz="2000" dirty="0">
              <a:latin typeface="BdE Neue Helvetica 45 Light" panose="020B0403020202020204" pitchFamily="34" charset="0"/>
            </a:endParaRPr>
          </a:p>
        </p:txBody>
      </p:sp>
      <p:sp>
        <p:nvSpPr>
          <p:cNvPr id="4" name="CuadroTexto 3">
            <a:extLst>
              <a:ext uri="{FF2B5EF4-FFF2-40B4-BE49-F238E27FC236}">
                <a16:creationId xmlns:a16="http://schemas.microsoft.com/office/drawing/2014/main" id="{64CD8015-DCD8-803D-89E4-F06F661D4232}"/>
              </a:ext>
            </a:extLst>
          </p:cNvPr>
          <p:cNvSpPr txBox="1"/>
          <p:nvPr/>
        </p:nvSpPr>
        <p:spPr>
          <a:xfrm>
            <a:off x="9043832" y="2417198"/>
            <a:ext cx="533400" cy="400110"/>
          </a:xfrm>
          <a:prstGeom prst="rect">
            <a:avLst/>
          </a:prstGeom>
          <a:noFill/>
        </p:spPr>
        <p:txBody>
          <a:bodyPr wrap="square" rtlCol="0">
            <a:spAutoFit/>
          </a:bodyPr>
          <a:lstStyle/>
          <a:p>
            <a:r>
              <a:rPr lang="es-ES_tradnl" sz="2000" dirty="0">
                <a:latin typeface="BdE Neue Helvetica 45 Light" panose="020B0403020202020204" pitchFamily="34" charset="0"/>
              </a:rPr>
              <a:t>%</a:t>
            </a:r>
            <a:endParaRPr lang="es-ES" sz="2000" dirty="0">
              <a:latin typeface="BdE Neue Helvetica 45 Light" panose="020B0403020202020204" pitchFamily="34" charset="0"/>
            </a:endParaRPr>
          </a:p>
        </p:txBody>
      </p:sp>
      <p:graphicFrame>
        <p:nvGraphicFramePr>
          <p:cNvPr id="17" name="Gráfico 16">
            <a:extLst>
              <a:ext uri="{FF2B5EF4-FFF2-40B4-BE49-F238E27FC236}">
                <a16:creationId xmlns:a16="http://schemas.microsoft.com/office/drawing/2014/main" id="{1EB31D2D-6D03-4800-8C02-E1B5208A779E}"/>
              </a:ext>
            </a:extLst>
          </p:cNvPr>
          <p:cNvGraphicFramePr>
            <a:graphicFrameLocks/>
          </p:cNvGraphicFramePr>
          <p:nvPr/>
        </p:nvGraphicFramePr>
        <p:xfrm>
          <a:off x="8349725" y="2925937"/>
          <a:ext cx="6161287" cy="5347205"/>
        </p:xfrm>
        <a:graphic>
          <a:graphicData uri="http://schemas.openxmlformats.org/drawingml/2006/chart">
            <c:chart xmlns:c="http://schemas.openxmlformats.org/drawingml/2006/chart" xmlns:r="http://schemas.openxmlformats.org/officeDocument/2006/relationships" r:id="rId2"/>
          </a:graphicData>
        </a:graphic>
      </p:graphicFrame>
      <p:sp>
        <p:nvSpPr>
          <p:cNvPr id="19" name="CuadroTexto 18">
            <a:extLst>
              <a:ext uri="{FF2B5EF4-FFF2-40B4-BE49-F238E27FC236}">
                <a16:creationId xmlns:a16="http://schemas.microsoft.com/office/drawing/2014/main" id="{91BA4A15-E5CF-EA3E-11A3-91A06A2630E5}"/>
              </a:ext>
            </a:extLst>
          </p:cNvPr>
          <p:cNvSpPr txBox="1"/>
          <p:nvPr/>
        </p:nvSpPr>
        <p:spPr>
          <a:xfrm>
            <a:off x="14818003" y="2156347"/>
            <a:ext cx="5033208" cy="707886"/>
          </a:xfrm>
          <a:prstGeom prst="rect">
            <a:avLst/>
          </a:prstGeom>
          <a:noFill/>
        </p:spPr>
        <p:txBody>
          <a:bodyPr wrap="square">
            <a:spAutoFit/>
          </a:bodyPr>
          <a:lstStyle>
            <a:defPPr>
              <a:defRPr lang="es-ES"/>
            </a:defPPr>
            <a:lvl1pPr algn="ctr">
              <a:defRPr b="1" i="0" u="none" strike="noStrike" spc="0" baseline="0">
                <a:solidFill>
                  <a:srgbClr val="000000"/>
                </a:solidFill>
                <a:latin typeface="BdE Neue Helvetica 55 Roman"/>
                <a:ea typeface="BdE Neue Helvetica 55 Roman"/>
                <a:cs typeface="BdE Neue Helvetica 55 Roman"/>
              </a:defRPr>
            </a:lvl1pPr>
          </a:lstStyle>
          <a:p>
            <a:r>
              <a:rPr lang="es-ES" sz="2000" dirty="0"/>
              <a:t>INFRASTRUCTURES </a:t>
            </a:r>
          </a:p>
          <a:p>
            <a:r>
              <a:rPr lang="es-ES" sz="2000" dirty="0"/>
              <a:t>(</a:t>
            </a:r>
            <a:r>
              <a:rPr lang="es-ES" sz="2000" dirty="0" err="1"/>
              <a:t>based</a:t>
            </a:r>
            <a:r>
              <a:rPr lang="es-ES" sz="2000" dirty="0"/>
              <a:t> </a:t>
            </a:r>
            <a:r>
              <a:rPr lang="es-ES" sz="2000" dirty="0" err="1"/>
              <a:t>on</a:t>
            </a:r>
            <a:r>
              <a:rPr lang="es-ES" sz="2000" dirty="0"/>
              <a:t> </a:t>
            </a:r>
            <a:r>
              <a:rPr lang="es-ES" sz="2000" dirty="0" err="1"/>
              <a:t>flooded</a:t>
            </a:r>
            <a:r>
              <a:rPr lang="es-ES" sz="2000" dirty="0"/>
              <a:t> </a:t>
            </a:r>
            <a:r>
              <a:rPr lang="es-ES" sz="2000" dirty="0" err="1"/>
              <a:t>areas</a:t>
            </a:r>
            <a:r>
              <a:rPr lang="es-ES" sz="2000" dirty="0"/>
              <a:t>)</a:t>
            </a:r>
            <a:endParaRPr lang="es-ES_tradnl" sz="2000" dirty="0"/>
          </a:p>
        </p:txBody>
      </p:sp>
      <p:graphicFrame>
        <p:nvGraphicFramePr>
          <p:cNvPr id="20" name="Gráfico 19">
            <a:extLst>
              <a:ext uri="{FF2B5EF4-FFF2-40B4-BE49-F238E27FC236}">
                <a16:creationId xmlns:a16="http://schemas.microsoft.com/office/drawing/2014/main" id="{2D186902-9049-4B42-B202-C355A84C1B09}"/>
              </a:ext>
            </a:extLst>
          </p:cNvPr>
          <p:cNvGraphicFramePr>
            <a:graphicFrameLocks/>
          </p:cNvGraphicFramePr>
          <p:nvPr/>
        </p:nvGraphicFramePr>
        <p:xfrm>
          <a:off x="15043150" y="2838093"/>
          <a:ext cx="4487670" cy="6163828"/>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a:extLst>
              <a:ext uri="{FF2B5EF4-FFF2-40B4-BE49-F238E27FC236}">
                <a16:creationId xmlns:a16="http://schemas.microsoft.com/office/drawing/2014/main" id="{64CD8015-DCD8-803D-89E4-F06F661D4232}"/>
              </a:ext>
            </a:extLst>
          </p:cNvPr>
          <p:cNvSpPr txBox="1"/>
          <p:nvPr/>
        </p:nvSpPr>
        <p:spPr>
          <a:xfrm>
            <a:off x="15370542" y="2602936"/>
            <a:ext cx="549014" cy="400110"/>
          </a:xfrm>
          <a:prstGeom prst="rect">
            <a:avLst/>
          </a:prstGeom>
          <a:noFill/>
        </p:spPr>
        <p:txBody>
          <a:bodyPr wrap="square" rtlCol="0">
            <a:spAutoFit/>
          </a:bodyPr>
          <a:lstStyle/>
          <a:p>
            <a:r>
              <a:rPr lang="es-ES_tradnl" sz="2000" dirty="0">
                <a:latin typeface="BdE Neue Helvetica 45 Light" panose="020B0403020202020204" pitchFamily="34" charset="0"/>
              </a:rPr>
              <a:t>%</a:t>
            </a:r>
            <a:endParaRPr lang="es-ES" sz="2000" dirty="0">
              <a:latin typeface="BdE Neue Helvetica 45 Light" panose="020B0403020202020204" pitchFamily="34" charset="0"/>
            </a:endParaRPr>
          </a:p>
        </p:txBody>
      </p:sp>
      <p:graphicFrame>
        <p:nvGraphicFramePr>
          <p:cNvPr id="22" name="Gráfico 21"/>
          <p:cNvGraphicFramePr>
            <a:graphicFrameLocks/>
          </p:cNvGraphicFramePr>
          <p:nvPr>
            <p:extLst>
              <p:ext uri="{D42A27DB-BD31-4B8C-83A1-F6EECF244321}">
                <p14:modId xmlns:p14="http://schemas.microsoft.com/office/powerpoint/2010/main" val="4174669894"/>
              </p:ext>
            </p:extLst>
          </p:nvPr>
        </p:nvGraphicFramePr>
        <p:xfrm>
          <a:off x="970909" y="2710453"/>
          <a:ext cx="7213393" cy="5916021"/>
        </p:xfrm>
        <a:graphic>
          <a:graphicData uri="http://schemas.openxmlformats.org/drawingml/2006/chart">
            <c:chart xmlns:c="http://schemas.openxmlformats.org/drawingml/2006/chart" xmlns:r="http://schemas.openxmlformats.org/officeDocument/2006/relationships" r:id="rId4"/>
          </a:graphicData>
        </a:graphic>
      </p:graphicFrame>
      <p:sp>
        <p:nvSpPr>
          <p:cNvPr id="18" name="Marcador de texto 22"/>
          <p:cNvSpPr>
            <a:spLocks noGrp="1"/>
          </p:cNvSpPr>
          <p:nvPr>
            <p:ph type="body" sz="quarter" idx="4294967295"/>
          </p:nvPr>
        </p:nvSpPr>
        <p:spPr>
          <a:xfrm>
            <a:off x="527050" y="10528822"/>
            <a:ext cx="17830800" cy="555104"/>
          </a:xfrm>
          <a:prstGeom prst="rect">
            <a:avLst/>
          </a:prstGeom>
        </p:spPr>
        <p:txBody>
          <a:bodyPr/>
          <a:lstStyle/>
          <a:p>
            <a:pPr>
              <a:lnSpc>
                <a:spcPts val="2160"/>
              </a:lnSpc>
              <a:spcAft>
                <a:spcPts val="432"/>
              </a:spcAft>
            </a:pPr>
            <a:r>
              <a:rPr lang="es-ES_tradnl" dirty="0" err="1"/>
              <a:t>Source</a:t>
            </a:r>
            <a:r>
              <a:rPr lang="es-ES_tradnl" dirty="0"/>
              <a:t>: INE, Banco de España, Catastro, </a:t>
            </a:r>
            <a:r>
              <a:rPr lang="es-ES_tradnl" dirty="0" err="1"/>
              <a:t>Copernicus</a:t>
            </a:r>
            <a:r>
              <a:rPr lang="es-ES_tradnl" dirty="0"/>
              <a:t> EM, DIRCE. </a:t>
            </a:r>
            <a:endParaRPr lang="es-ES" dirty="0">
              <a:solidFill>
                <a:srgbClr val="000000"/>
              </a:solidFill>
            </a:endParaRPr>
          </a:p>
        </p:txBody>
      </p:sp>
    </p:spTree>
    <p:extLst>
      <p:ext uri="{BB962C8B-B14F-4D97-AF65-F5344CB8AC3E}">
        <p14:creationId xmlns:p14="http://schemas.microsoft.com/office/powerpoint/2010/main" val="334227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84005"/>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dirty="0" err="1"/>
              <a:t>Areas</a:t>
            </a:r>
            <a:r>
              <a:rPr lang="es-ES_tradnl" dirty="0"/>
              <a:t> </a:t>
            </a:r>
            <a:r>
              <a:rPr lang="es-ES_tradnl" dirty="0" err="1"/>
              <a:t>affected</a:t>
            </a:r>
            <a:r>
              <a:rPr lang="es-ES_tradnl" dirty="0"/>
              <a:t> by the DANA</a:t>
            </a:r>
          </a:p>
        </p:txBody>
      </p:sp>
      <p:pic>
        <p:nvPicPr>
          <p:cNvPr id="3" name="Imagen 2"/>
          <p:cNvPicPr>
            <a:picLocks noChangeAspect="1"/>
          </p:cNvPicPr>
          <p:nvPr/>
        </p:nvPicPr>
        <p:blipFill>
          <a:blip r:embed="rId3"/>
          <a:stretch>
            <a:fillRect/>
          </a:stretch>
        </p:blipFill>
        <p:spPr>
          <a:xfrm>
            <a:off x="1312227" y="1425842"/>
            <a:ext cx="9097645" cy="8535591"/>
          </a:xfrm>
          <a:prstGeom prst="rect">
            <a:avLst/>
          </a:prstGeom>
        </p:spPr>
      </p:pic>
      <p:pic>
        <p:nvPicPr>
          <p:cNvPr id="4" name="Imagen 3"/>
          <p:cNvPicPr>
            <a:picLocks noChangeAspect="1"/>
          </p:cNvPicPr>
          <p:nvPr/>
        </p:nvPicPr>
        <p:blipFill>
          <a:blip r:embed="rId4"/>
          <a:stretch>
            <a:fillRect/>
          </a:stretch>
        </p:blipFill>
        <p:spPr>
          <a:xfrm>
            <a:off x="11576050" y="2682875"/>
            <a:ext cx="6781800" cy="6636268"/>
          </a:xfrm>
          <a:prstGeom prst="rect">
            <a:avLst/>
          </a:prstGeom>
        </p:spPr>
      </p:pic>
      <p:sp>
        <p:nvSpPr>
          <p:cNvPr id="7" name="Rectángulo 6"/>
          <p:cNvSpPr/>
          <p:nvPr/>
        </p:nvSpPr>
        <p:spPr>
          <a:xfrm>
            <a:off x="540687" y="10358795"/>
            <a:ext cx="9713813" cy="369332"/>
          </a:xfrm>
          <a:prstGeom prst="rect">
            <a:avLst/>
          </a:prstGeom>
        </p:spPr>
        <p:txBody>
          <a:bodyPr wrap="none">
            <a:spAutoFit/>
          </a:bodyPr>
          <a:lstStyle/>
          <a:p>
            <a:r>
              <a:rPr lang="es-ES" altLang="es-ES_tradnl" dirty="0" err="1"/>
              <a:t>Copernicus</a:t>
            </a:r>
            <a:r>
              <a:rPr lang="es-ES" altLang="es-ES_tradnl" dirty="0"/>
              <a:t> EMS Rapid </a:t>
            </a:r>
            <a:r>
              <a:rPr lang="es-ES" altLang="es-ES_tradnl" dirty="0" err="1"/>
              <a:t>Mapping</a:t>
            </a:r>
            <a:r>
              <a:rPr lang="es-ES" altLang="es-ES_tradnl" dirty="0"/>
              <a:t> </a:t>
            </a:r>
            <a:r>
              <a:rPr lang="es-ES_tradnl" dirty="0">
                <a:hlinkClick r:id="rId5"/>
              </a:rPr>
              <a:t>https://rapidmapping.emergency.copernicus.eu/EMSR773/download</a:t>
            </a:r>
            <a:endParaRPr lang="es-ES_tradnl" dirty="0"/>
          </a:p>
        </p:txBody>
      </p:sp>
    </p:spTree>
    <p:extLst>
      <p:ext uri="{BB962C8B-B14F-4D97-AF65-F5344CB8AC3E}">
        <p14:creationId xmlns:p14="http://schemas.microsoft.com/office/powerpoint/2010/main" val="189828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318128" y="150082"/>
            <a:ext cx="19470383" cy="932593"/>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dirty="0"/>
              <a:t>Real-time </a:t>
            </a:r>
            <a:r>
              <a:rPr lang="es-ES_tradnl" dirty="0" err="1"/>
              <a:t>monitoring</a:t>
            </a:r>
            <a:r>
              <a:rPr lang="es-ES_tradnl" dirty="0"/>
              <a:t> of the </a:t>
            </a:r>
            <a:r>
              <a:rPr lang="es-ES_tradnl" dirty="0" err="1"/>
              <a:t>economic</a:t>
            </a:r>
            <a:r>
              <a:rPr lang="es-ES_tradnl" dirty="0"/>
              <a:t> </a:t>
            </a:r>
            <a:r>
              <a:rPr lang="es-ES_tradnl" dirty="0" err="1"/>
              <a:t>impact</a:t>
            </a:r>
            <a:r>
              <a:rPr lang="es-ES_tradnl" dirty="0"/>
              <a:t>: </a:t>
            </a:r>
            <a:r>
              <a:rPr lang="es-ES_tradnl" dirty="0" err="1"/>
              <a:t>bottlenecks</a:t>
            </a:r>
            <a:endParaRPr lang="es-ES_tradnl" dirty="0"/>
          </a:p>
        </p:txBody>
      </p:sp>
      <p:sp>
        <p:nvSpPr>
          <p:cNvPr id="8" name="Marcador de texto 5">
            <a:extLst>
              <a:ext uri="{FF2B5EF4-FFF2-40B4-BE49-F238E27FC236}">
                <a16:creationId xmlns:a16="http://schemas.microsoft.com/office/drawing/2014/main" id="{29343C13-843D-3BAF-5D6C-2019C09ECCC4}"/>
              </a:ext>
            </a:extLst>
          </p:cNvPr>
          <p:cNvSpPr>
            <a:spLocks noGrp="1"/>
          </p:cNvSpPr>
          <p:nvPr>
            <p:ph type="body" sz="quarter" idx="4294967295"/>
          </p:nvPr>
        </p:nvSpPr>
        <p:spPr>
          <a:xfrm>
            <a:off x="1212850" y="2225675"/>
            <a:ext cx="17754600" cy="1766290"/>
          </a:xfrm>
          <a:prstGeom prst="rect">
            <a:avLst/>
          </a:prstGeom>
        </p:spPr>
        <p:txBody>
          <a:bodyPr/>
          <a:lstStyle/>
          <a:p>
            <a:pPr marL="285750" indent="-285750">
              <a:buFont typeface="Arial" panose="020B0604020202020204" pitchFamily="34" charset="0"/>
              <a:buChar char="•"/>
            </a:pPr>
            <a:endParaRPr lang="es-ES_tradnl" sz="1600" dirty="0"/>
          </a:p>
          <a:p>
            <a:pPr marL="285750" indent="-285750">
              <a:buFont typeface="Arial" panose="020B0604020202020204" pitchFamily="34" charset="0"/>
              <a:buChar char="•"/>
            </a:pPr>
            <a:endParaRPr lang="es-ES_tradnl" sz="1600" dirty="0"/>
          </a:p>
          <a:p>
            <a:endParaRPr lang="es-ES_tradnl" dirty="0"/>
          </a:p>
        </p:txBody>
      </p:sp>
      <p:sp>
        <p:nvSpPr>
          <p:cNvPr id="14" name="Marcador de texto 22"/>
          <p:cNvSpPr>
            <a:spLocks noGrp="1"/>
          </p:cNvSpPr>
          <p:nvPr>
            <p:ph type="body" sz="quarter" idx="4294967295"/>
          </p:nvPr>
        </p:nvSpPr>
        <p:spPr>
          <a:xfrm>
            <a:off x="527050" y="10528822"/>
            <a:ext cx="17830800" cy="555104"/>
          </a:xfrm>
          <a:prstGeom prst="rect">
            <a:avLst/>
          </a:prstGeom>
        </p:spPr>
        <p:txBody>
          <a:bodyPr/>
          <a:lstStyle/>
          <a:p>
            <a:pPr>
              <a:lnSpc>
                <a:spcPts val="2160"/>
              </a:lnSpc>
              <a:spcAft>
                <a:spcPts val="432"/>
              </a:spcAft>
            </a:pPr>
            <a:r>
              <a:rPr lang="es-ES_tradnl" dirty="0" err="1"/>
              <a:t>Source</a:t>
            </a:r>
            <a:r>
              <a:rPr lang="es-ES_tradnl" dirty="0"/>
              <a:t>: Banco de España. </a:t>
            </a:r>
            <a:r>
              <a:rPr lang="es-ES_tradnl" dirty="0">
                <a:solidFill>
                  <a:srgbClr val="000000"/>
                </a:solidFill>
              </a:rPr>
              <a:t>Burriel, </a:t>
            </a:r>
            <a:r>
              <a:rPr lang="es-ES_tradnl" dirty="0" err="1">
                <a:solidFill>
                  <a:srgbClr val="000000"/>
                </a:solidFill>
              </a:rPr>
              <a:t>Kataryniuk</a:t>
            </a:r>
            <a:r>
              <a:rPr lang="es-ES_tradnl" dirty="0">
                <a:solidFill>
                  <a:srgbClr val="000000"/>
                </a:solidFill>
              </a:rPr>
              <a:t>, Moreno-Pérez and </a:t>
            </a:r>
            <a:r>
              <a:rPr lang="es-ES_tradnl" dirty="0" err="1">
                <a:solidFill>
                  <a:srgbClr val="000000"/>
                </a:solidFill>
              </a:rPr>
              <a:t>Viani</a:t>
            </a:r>
            <a:r>
              <a:rPr lang="es-ES_tradnl" dirty="0">
                <a:solidFill>
                  <a:srgbClr val="000000"/>
                </a:solidFill>
              </a:rPr>
              <a:t> (2024)</a:t>
            </a:r>
            <a:r>
              <a:rPr lang="es-ES" dirty="0">
                <a:solidFill>
                  <a:srgbClr val="000000"/>
                </a:solidFill>
              </a:rPr>
              <a:t>.</a:t>
            </a:r>
            <a:r>
              <a:rPr lang="es-ES_tradnl" dirty="0"/>
              <a:t> 15-day </a:t>
            </a:r>
            <a:r>
              <a:rPr lang="es-ES_tradnl" dirty="0" err="1"/>
              <a:t>moving</a:t>
            </a:r>
            <a:r>
              <a:rPr lang="es-ES_tradnl" dirty="0"/>
              <a:t> </a:t>
            </a:r>
            <a:r>
              <a:rPr lang="es-ES_tradnl" dirty="0" err="1"/>
              <a:t>average</a:t>
            </a:r>
            <a:r>
              <a:rPr lang="es-ES_tradnl" dirty="0"/>
              <a:t>. </a:t>
            </a:r>
            <a:r>
              <a:rPr lang="es-ES_tradnl" dirty="0" err="1"/>
              <a:t>Last</a:t>
            </a:r>
            <a:r>
              <a:rPr lang="es-ES_tradnl" dirty="0"/>
              <a:t> </a:t>
            </a:r>
            <a:r>
              <a:rPr lang="es-ES_tradnl" dirty="0" err="1"/>
              <a:t>observation</a:t>
            </a:r>
            <a:r>
              <a:rPr lang="es-ES_tradnl" dirty="0">
                <a:solidFill>
                  <a:srgbClr val="000000"/>
                </a:solidFill>
              </a:rPr>
              <a:t>: 12 </a:t>
            </a:r>
            <a:r>
              <a:rPr lang="es-ES_tradnl" dirty="0" err="1">
                <a:solidFill>
                  <a:srgbClr val="000000"/>
                </a:solidFill>
              </a:rPr>
              <a:t>November</a:t>
            </a:r>
            <a:r>
              <a:rPr lang="es-ES_tradnl" dirty="0">
                <a:solidFill>
                  <a:srgbClr val="000000"/>
                </a:solidFill>
              </a:rPr>
              <a:t> 2024.</a:t>
            </a:r>
            <a:endParaRPr lang="es-ES" dirty="0">
              <a:solidFill>
                <a:srgbClr val="000000"/>
              </a:solidFill>
            </a:endParaRPr>
          </a:p>
          <a:p>
            <a:pPr>
              <a:lnSpc>
                <a:spcPts val="2160"/>
              </a:lnSpc>
              <a:spcAft>
                <a:spcPts val="432"/>
              </a:spcAft>
            </a:pPr>
            <a:endParaRPr lang="es-ES" dirty="0">
              <a:solidFill>
                <a:srgbClr val="000000"/>
              </a:solidFill>
            </a:endParaRPr>
          </a:p>
        </p:txBody>
      </p:sp>
      <p:graphicFrame>
        <p:nvGraphicFramePr>
          <p:cNvPr id="7" name="Gráfico 6">
            <a:extLst>
              <a:ext uri="{FF2B5EF4-FFF2-40B4-BE49-F238E27FC236}">
                <a16:creationId xmlns:a16="http://schemas.microsoft.com/office/drawing/2014/main" id="{00000000-0008-0000-0100-00000D000000}"/>
              </a:ext>
            </a:extLst>
          </p:cNvPr>
          <p:cNvGraphicFramePr>
            <a:graphicFrameLocks/>
          </p:cNvGraphicFramePr>
          <p:nvPr>
            <p:extLst>
              <p:ext uri="{D42A27DB-BD31-4B8C-83A1-F6EECF244321}">
                <p14:modId xmlns:p14="http://schemas.microsoft.com/office/powerpoint/2010/main" val="493660213"/>
              </p:ext>
            </p:extLst>
          </p:nvPr>
        </p:nvGraphicFramePr>
        <p:xfrm>
          <a:off x="1822450" y="1430654"/>
          <a:ext cx="13868403" cy="8887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9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4F3EC-766E-C73A-CC5A-39A05AF48913}"/>
              </a:ext>
            </a:extLst>
          </p:cNvPr>
          <p:cNvSpPr>
            <a:spLocks noGrp="1"/>
          </p:cNvSpPr>
          <p:nvPr>
            <p:ph type="title"/>
          </p:nvPr>
        </p:nvSpPr>
        <p:spPr>
          <a:xfrm>
            <a:off x="831850" y="1768475"/>
            <a:ext cx="76200" cy="90470"/>
          </a:xfrm>
        </p:spPr>
        <p:txBody>
          <a:bodyPr/>
          <a:lstStyle/>
          <a:p>
            <a:r>
              <a:rPr lang="en-US" sz="800" b="1" cap="none" dirty="0">
                <a:solidFill>
                  <a:schemeClr val="bg1"/>
                </a:solidFill>
              </a:rPr>
              <a:t>b</a:t>
            </a:r>
          </a:p>
        </p:txBody>
      </p:sp>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1405588"/>
          </a:xfrm>
          <a:prstGeom prst="rect">
            <a:avLst/>
          </a:prstGeom>
          <a:solidFill>
            <a:srgbClr val="FFE8C0"/>
          </a:solidFill>
          <a:ln>
            <a:noFill/>
          </a:ln>
        </p:spPr>
        <p:txBody>
          <a:bodyPr/>
          <a:lstStyle>
            <a:defPPr>
              <a:defRPr lang="es-ES"/>
            </a:defPPr>
            <a:lvl1pPr algn="ctr">
              <a:defRPr sz="4000" b="1" kern="0">
                <a:solidFill>
                  <a:sysClr val="windowText" lastClr="000000"/>
                </a:solidFill>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lgn="l"/>
            <a:r>
              <a:rPr lang="en-US" dirty="0"/>
              <a:t>Historical international evidence points to a negative short-run impact of nature-related events on GDP</a:t>
            </a:r>
          </a:p>
        </p:txBody>
      </p:sp>
      <p:sp>
        <p:nvSpPr>
          <p:cNvPr id="9" name="CuadroTexto 8"/>
          <p:cNvSpPr txBox="1"/>
          <p:nvPr/>
        </p:nvSpPr>
        <p:spPr>
          <a:xfrm>
            <a:off x="809171" y="9879742"/>
            <a:ext cx="19126199" cy="952424"/>
          </a:xfrm>
          <a:prstGeom prst="rect">
            <a:avLst/>
          </a:prstGeom>
        </p:spPr>
        <p:txBody>
          <a:bodyPr vert="horz" wrap="square" lIns="91440" tIns="45720" rIns="91440" bIns="45720" rtlCol="0">
            <a:noAutofit/>
          </a:bodyPr>
          <a:lstStyle/>
          <a:p>
            <a:pPr>
              <a:spcAft>
                <a:spcPts val="432"/>
              </a:spcAft>
            </a:pPr>
            <a:r>
              <a:rPr lang="en-US" sz="2000" dirty="0">
                <a:latin typeface="BdE Neue Helvetica 55 Roman" pitchFamily="34" charset="0"/>
              </a:rPr>
              <a:t>Source: Own calculations based on Eurostat and EM-DATA. The EM-DATA database collects natural disasters in Europe in the last 23 years, including drought, earthquake, epidemic, flood, glacial lake outburst, flood, infestation, mass movement, storm, volcanic activity, wildfire. Extreme temperature events are excluded (e.g. Spain heat wave in 2022 with 11,000 casualties).</a:t>
            </a:r>
          </a:p>
        </p:txBody>
      </p:sp>
      <p:sp>
        <p:nvSpPr>
          <p:cNvPr id="16" name="CuadroTexto 15">
            <a:extLst>
              <a:ext uri="{FF2B5EF4-FFF2-40B4-BE49-F238E27FC236}">
                <a16:creationId xmlns:a16="http://schemas.microsoft.com/office/drawing/2014/main" id="{3F1E6C06-2C08-C7C1-6238-4A8505B20536}"/>
              </a:ext>
            </a:extLst>
          </p:cNvPr>
          <p:cNvSpPr txBox="1"/>
          <p:nvPr/>
        </p:nvSpPr>
        <p:spPr>
          <a:xfrm>
            <a:off x="4816474" y="3240496"/>
            <a:ext cx="10891532" cy="461665"/>
          </a:xfrm>
          <a:prstGeom prst="rect">
            <a:avLst/>
          </a:prstGeom>
          <a:noFill/>
        </p:spPr>
        <p:txBody>
          <a:bodyPr wrap="square">
            <a:spAutoFit/>
          </a:bodyPr>
          <a:lstStyle/>
          <a:p>
            <a:pPr algn="ctr" rtl="0">
              <a:defRPr sz="1200" b="1" i="0" u="none" strike="noStrike" kern="1200" spc="0" baseline="0">
                <a:solidFill>
                  <a:srgbClr val="000000"/>
                </a:solidFill>
                <a:latin typeface="BdE Neue Helvetica 55 Roman"/>
                <a:ea typeface="BdE Neue Helvetica 55 Roman"/>
                <a:cs typeface="BdE Neue Helvetica 55 Roman"/>
              </a:defRPr>
            </a:pPr>
            <a:r>
              <a:rPr lang="en-US" sz="2400" baseline="0" dirty="0"/>
              <a:t>ESTIMATED IMPACT OF NATURE-RELATED EVENTS ON </a:t>
            </a:r>
            <a:r>
              <a:rPr lang="en-US" sz="2400" dirty="0"/>
              <a:t>GDP</a:t>
            </a:r>
            <a:endParaRPr lang="en-US" sz="2400" baseline="0" dirty="0"/>
          </a:p>
        </p:txBody>
      </p:sp>
      <p:sp>
        <p:nvSpPr>
          <p:cNvPr id="17" name="CuadroTexto 16">
            <a:extLst>
              <a:ext uri="{FF2B5EF4-FFF2-40B4-BE49-F238E27FC236}">
                <a16:creationId xmlns:a16="http://schemas.microsoft.com/office/drawing/2014/main" id="{1643CCF8-B734-0956-F7F0-EB6450D6C751}"/>
              </a:ext>
            </a:extLst>
          </p:cNvPr>
          <p:cNvSpPr txBox="1"/>
          <p:nvPr/>
        </p:nvSpPr>
        <p:spPr>
          <a:xfrm>
            <a:off x="1593850" y="4129812"/>
            <a:ext cx="8763000" cy="400110"/>
          </a:xfrm>
          <a:prstGeom prst="rect">
            <a:avLst/>
          </a:prstGeom>
          <a:noFill/>
        </p:spPr>
        <p:txBody>
          <a:bodyPr wrap="square">
            <a:spAutoFit/>
          </a:bodyPr>
          <a:lstStyle/>
          <a:p>
            <a:pPr algn="ctr" rtl="0">
              <a:defRPr sz="1200" b="1" i="0" u="none" strike="noStrike" kern="1200" spc="0" baseline="0">
                <a:solidFill>
                  <a:srgbClr val="000000"/>
                </a:solidFill>
                <a:latin typeface="BdE Neue Helvetica 55 Roman"/>
                <a:ea typeface="BdE Neue Helvetica 55 Roman"/>
                <a:cs typeface="BdE Neue Helvetica 55 Roman"/>
              </a:defRPr>
            </a:pPr>
            <a:r>
              <a:rPr lang="en-US" sz="2000" dirty="0"/>
              <a:t>CURRENT QUARTER</a:t>
            </a:r>
            <a:endParaRPr lang="en-US" sz="2000" baseline="0" dirty="0"/>
          </a:p>
        </p:txBody>
      </p:sp>
      <p:sp>
        <p:nvSpPr>
          <p:cNvPr id="18" name="CuadroTexto 17">
            <a:extLst>
              <a:ext uri="{FF2B5EF4-FFF2-40B4-BE49-F238E27FC236}">
                <a16:creationId xmlns:a16="http://schemas.microsoft.com/office/drawing/2014/main" id="{9750250C-CF5D-9CE1-BDB8-9C62504BBF78}"/>
              </a:ext>
            </a:extLst>
          </p:cNvPr>
          <p:cNvSpPr txBox="1"/>
          <p:nvPr/>
        </p:nvSpPr>
        <p:spPr>
          <a:xfrm>
            <a:off x="10863215" y="4129812"/>
            <a:ext cx="8763000" cy="400110"/>
          </a:xfrm>
          <a:prstGeom prst="rect">
            <a:avLst/>
          </a:prstGeom>
          <a:noFill/>
        </p:spPr>
        <p:txBody>
          <a:bodyPr wrap="square">
            <a:spAutoFit/>
          </a:bodyPr>
          <a:lstStyle/>
          <a:p>
            <a:pPr algn="ctr" rtl="0">
              <a:defRPr sz="1200" b="1" i="0" u="none" strike="noStrike" kern="1200" spc="0" baseline="0">
                <a:solidFill>
                  <a:srgbClr val="000000"/>
                </a:solidFill>
                <a:latin typeface="BdE Neue Helvetica 55 Roman"/>
                <a:ea typeface="BdE Neue Helvetica 55 Roman"/>
                <a:cs typeface="BdE Neue Helvetica 55 Roman"/>
              </a:defRPr>
            </a:pPr>
            <a:r>
              <a:rPr lang="en-US" sz="2000" dirty="0"/>
              <a:t>ONE YEAR AFTER</a:t>
            </a:r>
            <a:endParaRPr lang="en-US" sz="2000" baseline="0" dirty="0"/>
          </a:p>
        </p:txBody>
      </p:sp>
      <p:graphicFrame>
        <p:nvGraphicFramePr>
          <p:cNvPr id="3" name="Gráfico 2">
            <a:extLst>
              <a:ext uri="{FF2B5EF4-FFF2-40B4-BE49-F238E27FC236}">
                <a16:creationId xmlns:a16="http://schemas.microsoft.com/office/drawing/2014/main" id="{423D2DD4-8B49-4221-950E-0EB7B2AB2BF2}"/>
              </a:ext>
            </a:extLst>
          </p:cNvPr>
          <p:cNvGraphicFramePr>
            <a:graphicFrameLocks/>
          </p:cNvGraphicFramePr>
          <p:nvPr>
            <p:extLst>
              <p:ext uri="{D42A27DB-BD31-4B8C-83A1-F6EECF244321}">
                <p14:modId xmlns:p14="http://schemas.microsoft.com/office/powerpoint/2010/main" val="3822267080"/>
              </p:ext>
            </p:extLst>
          </p:nvPr>
        </p:nvGraphicFramePr>
        <p:xfrm>
          <a:off x="802821" y="4532744"/>
          <a:ext cx="8632502" cy="5143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5E2D3E28-DF06-4935-AAB4-92A8806CF15E}"/>
              </a:ext>
            </a:extLst>
          </p:cNvPr>
          <p:cNvGraphicFramePr>
            <a:graphicFrameLocks/>
          </p:cNvGraphicFramePr>
          <p:nvPr>
            <p:extLst>
              <p:ext uri="{D42A27DB-BD31-4B8C-83A1-F6EECF244321}">
                <p14:modId xmlns:p14="http://schemas.microsoft.com/office/powerpoint/2010/main" val="55143218"/>
              </p:ext>
            </p:extLst>
          </p:nvPr>
        </p:nvGraphicFramePr>
        <p:xfrm>
          <a:off x="9893299" y="4529922"/>
          <a:ext cx="9144000" cy="514588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010402B3-DCD6-DDF5-614A-45ABD7079421}"/>
              </a:ext>
            </a:extLst>
          </p:cNvPr>
          <p:cNvSpPr/>
          <p:nvPr/>
        </p:nvSpPr>
        <p:spPr>
          <a:xfrm>
            <a:off x="527049" y="1616075"/>
            <a:ext cx="19408321" cy="1077218"/>
          </a:xfrm>
          <a:prstGeom prst="rect">
            <a:avLst/>
          </a:prstGeom>
        </p:spPr>
        <p:txBody>
          <a:bodyPr wrap="square">
            <a:spAutoFit/>
          </a:bodyPr>
          <a:lstStyle/>
          <a:p>
            <a:pPr marL="285750" indent="-285750">
              <a:buFont typeface="Arial" panose="020B0604020202020204" pitchFamily="34" charset="0"/>
              <a:buChar char="•"/>
            </a:pPr>
            <a:r>
              <a:rPr lang="en-US" sz="3200" dirty="0">
                <a:latin typeface="BdE Neue Helvetica 45 Light" panose="020B0403020202020204" pitchFamily="34" charset="0"/>
              </a:rPr>
              <a:t>The impact of the DANA on Spain’s GDP growth is uncertain and will depend on various factors, such as the percentage of economic activity affected and the magnitude and timeliness of fiscal measures implemented</a:t>
            </a:r>
            <a:endParaRPr lang="en" sz="3200" dirty="0">
              <a:latin typeface="BdE Neue Helvetica 45 Light" panose="020B0403020202020204" pitchFamily="34" charset="0"/>
            </a:endParaRPr>
          </a:p>
        </p:txBody>
      </p:sp>
    </p:spTree>
    <p:extLst>
      <p:ext uri="{BB962C8B-B14F-4D97-AF65-F5344CB8AC3E}">
        <p14:creationId xmlns:p14="http://schemas.microsoft.com/office/powerpoint/2010/main" val="422861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dirty="0"/>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dirty="0" err="1"/>
              <a:t>The</a:t>
            </a:r>
            <a:r>
              <a:rPr lang="es-ES_tradnl" dirty="0"/>
              <a:t> fiscal response to </a:t>
            </a:r>
            <a:r>
              <a:rPr lang="es-ES_tradnl" dirty="0" err="1"/>
              <a:t>the</a:t>
            </a:r>
            <a:r>
              <a:rPr lang="es-ES_tradnl" dirty="0"/>
              <a:t> DANA</a:t>
            </a:r>
          </a:p>
        </p:txBody>
      </p:sp>
      <p:sp>
        <p:nvSpPr>
          <p:cNvPr id="8" name="Marcador de texto 5">
            <a:extLst>
              <a:ext uri="{FF2B5EF4-FFF2-40B4-BE49-F238E27FC236}">
                <a16:creationId xmlns:a16="http://schemas.microsoft.com/office/drawing/2014/main" id="{29343C13-843D-3BAF-5D6C-2019C09ECCC4}"/>
              </a:ext>
            </a:extLst>
          </p:cNvPr>
          <p:cNvSpPr>
            <a:spLocks noGrp="1"/>
          </p:cNvSpPr>
          <p:nvPr>
            <p:ph type="body" sz="quarter" idx="4294967295"/>
          </p:nvPr>
        </p:nvSpPr>
        <p:spPr>
          <a:xfrm>
            <a:off x="603250" y="3535379"/>
            <a:ext cx="17754600" cy="1766290"/>
          </a:xfrm>
          <a:prstGeom prst="rect">
            <a:avLst/>
          </a:prstGeom>
        </p:spPr>
        <p:txBody>
          <a:bodyPr/>
          <a:lstStyle/>
          <a:p>
            <a:pPr marL="285750" indent="-285750">
              <a:buFont typeface="Arial" panose="020B0604020202020204" pitchFamily="34" charset="0"/>
              <a:buChar char="•"/>
            </a:pPr>
            <a:endParaRPr lang="es-ES_tradnl" sz="1600" dirty="0"/>
          </a:p>
          <a:p>
            <a:pPr marL="285750" indent="-285750">
              <a:buFont typeface="Arial" panose="020B0604020202020204" pitchFamily="34" charset="0"/>
              <a:buChar char="•"/>
            </a:pPr>
            <a:endParaRPr lang="es-ES_tradnl" sz="1600" dirty="0"/>
          </a:p>
          <a:p>
            <a:endParaRPr lang="es-ES_tradnl" dirty="0"/>
          </a:p>
        </p:txBody>
      </p:sp>
      <p:sp>
        <p:nvSpPr>
          <p:cNvPr id="2" name="Rectángulo 1">
            <a:extLst>
              <a:ext uri="{FF2B5EF4-FFF2-40B4-BE49-F238E27FC236}">
                <a16:creationId xmlns:a16="http://schemas.microsoft.com/office/drawing/2014/main" id="{010402B3-DCD6-DDF5-614A-45ABD7079421}"/>
              </a:ext>
            </a:extLst>
          </p:cNvPr>
          <p:cNvSpPr/>
          <p:nvPr/>
        </p:nvSpPr>
        <p:spPr>
          <a:xfrm>
            <a:off x="527049" y="1616075"/>
            <a:ext cx="19470383" cy="1569660"/>
          </a:xfrm>
          <a:prstGeom prst="rect">
            <a:avLst/>
          </a:prstGeom>
        </p:spPr>
        <p:txBody>
          <a:bodyPr wrap="square">
            <a:spAutoFit/>
          </a:bodyPr>
          <a:lstStyle/>
          <a:p>
            <a:pPr marL="285750" indent="-285750">
              <a:buFont typeface="Arial" panose="020B0604020202020204" pitchFamily="34" charset="0"/>
              <a:buChar char="•"/>
            </a:pPr>
            <a:r>
              <a:rPr lang="en" sz="3200" dirty="0">
                <a:latin typeface="BdE Neue Helvetica 45 Light" panose="020B0403020202020204" pitchFamily="34" charset="0"/>
              </a:rPr>
              <a:t>On November 5</a:t>
            </a:r>
            <a:r>
              <a:rPr lang="en" sz="3200" baseline="30000" dirty="0">
                <a:latin typeface="BdE Neue Helvetica 45 Light" panose="020B0403020202020204" pitchFamily="34" charset="0"/>
              </a:rPr>
              <a:t>th</a:t>
            </a:r>
            <a:r>
              <a:rPr lang="en" sz="3200" dirty="0">
                <a:latin typeface="BdE Neue Helvetica 45 Light" panose="020B0403020202020204" pitchFamily="34" charset="0"/>
              </a:rPr>
              <a:t> and 11</a:t>
            </a:r>
            <a:r>
              <a:rPr lang="en" sz="3200" baseline="30000" dirty="0">
                <a:latin typeface="BdE Neue Helvetica 45 Light" panose="020B0403020202020204" pitchFamily="34" charset="0"/>
              </a:rPr>
              <a:t>th</a:t>
            </a:r>
            <a:r>
              <a:rPr lang="en" sz="3200" dirty="0">
                <a:latin typeface="BdE Neue Helvetica 45 Light" panose="020B0403020202020204" pitchFamily="34" charset="0"/>
              </a:rPr>
              <a:t>, the Government enacted </a:t>
            </a:r>
            <a:r>
              <a:rPr lang="en" sz="3200" b="1" dirty="0">
                <a:latin typeface="BdE Neue Helvetica 45 Light" panose="020B0403020202020204" pitchFamily="34" charset="0"/>
              </a:rPr>
              <a:t>fiscal measures </a:t>
            </a:r>
            <a:r>
              <a:rPr lang="en" sz="3200" dirty="0">
                <a:latin typeface="BdE Neue Helvetica 45 Light" panose="020B0403020202020204" pitchFamily="34" charset="0"/>
              </a:rPr>
              <a:t>to support households, firms, and other public administrations (</a:t>
            </a:r>
            <a:r>
              <a:rPr lang="en-US" sz="3200" dirty="0">
                <a:latin typeface="BdE Neue Helvetica 45 Light" panose="020B0403020202020204" pitchFamily="34" charset="0"/>
              </a:rPr>
              <a:t>reestablishing </a:t>
            </a:r>
            <a:r>
              <a:rPr lang="en" sz="3200" dirty="0">
                <a:latin typeface="BdE Neue Helvetica 45 Light" panose="020B0403020202020204" pitchFamily="34" charset="0"/>
              </a:rPr>
              <a:t>local insfrastructure).</a:t>
            </a:r>
          </a:p>
          <a:p>
            <a:pPr marL="285750" indent="-285750">
              <a:buFont typeface="Arial" panose="020B0604020202020204" pitchFamily="34" charset="0"/>
              <a:buChar char="•"/>
            </a:pPr>
            <a:endParaRPr lang="en" sz="3200" dirty="0">
              <a:latin typeface="BdE Neue Helvetica 45 Light" panose="020B0403020202020204" pitchFamily="34" charset="0"/>
            </a:endParaRPr>
          </a:p>
        </p:txBody>
      </p:sp>
      <p:pic>
        <p:nvPicPr>
          <p:cNvPr id="12" name="Imagen 11"/>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2317" y="3565768"/>
            <a:ext cx="3600000" cy="3600000"/>
          </a:xfrm>
          <a:prstGeom prst="rect">
            <a:avLst/>
          </a:prstGeom>
        </p:spPr>
      </p:pic>
      <p:pic>
        <p:nvPicPr>
          <p:cNvPr id="13" name="Imagen 12"/>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546247" y="3616745"/>
            <a:ext cx="3600000" cy="3600000"/>
          </a:xfrm>
          <a:prstGeom prst="rect">
            <a:avLst/>
          </a:prstGeom>
        </p:spPr>
      </p:pic>
      <p:sp>
        <p:nvSpPr>
          <p:cNvPr id="14" name="Rectángulo 13">
            <a:extLst>
              <a:ext uri="{FF2B5EF4-FFF2-40B4-BE49-F238E27FC236}">
                <a16:creationId xmlns:a16="http://schemas.microsoft.com/office/drawing/2014/main" id="{010402B3-DCD6-DDF5-614A-45ABD7079421}"/>
              </a:ext>
            </a:extLst>
          </p:cNvPr>
          <p:cNvSpPr/>
          <p:nvPr/>
        </p:nvSpPr>
        <p:spPr>
          <a:xfrm>
            <a:off x="429033" y="7133211"/>
            <a:ext cx="4408199" cy="2677656"/>
          </a:xfrm>
          <a:prstGeom prst="rect">
            <a:avLst/>
          </a:prstGeom>
        </p:spPr>
        <p:txBody>
          <a:bodyPr wrap="square">
            <a:spAutoFit/>
          </a:bodyPr>
          <a:lstStyle/>
          <a:p>
            <a:pPr algn="ctr"/>
            <a:r>
              <a:rPr lang="en" sz="2800" b="1" dirty="0">
                <a:latin typeface="BdE Neue Helvetica 45 Light" panose="020B0403020202020204" pitchFamily="34" charset="0"/>
              </a:rPr>
              <a:t>HOUSEHOLDS </a:t>
            </a:r>
          </a:p>
          <a:p>
            <a:pPr marL="457200" indent="-457200">
              <a:buFont typeface="Arial" panose="020B0604020202020204" pitchFamily="34" charset="0"/>
              <a:buChar char="•"/>
            </a:pPr>
            <a:r>
              <a:rPr lang="en-US" sz="2800" dirty="0">
                <a:latin typeface="BdE Neue Helvetica 45 Light" panose="020B0403020202020204" pitchFamily="34" charset="0"/>
              </a:rPr>
              <a:t>Including assistance to compensate for property damage</a:t>
            </a:r>
            <a:endParaRPr lang="en" sz="2800" dirty="0">
              <a:latin typeface="BdE Neue Helvetica 45 Light" panose="020B0403020202020204" pitchFamily="34" charset="0"/>
            </a:endParaRPr>
          </a:p>
          <a:p>
            <a:pPr marL="457200" indent="-457200">
              <a:buFont typeface="Arial" panose="020B0604020202020204" pitchFamily="34" charset="0"/>
              <a:buChar char="•"/>
            </a:pPr>
            <a:endParaRPr lang="en" sz="2800" dirty="0">
              <a:latin typeface="BdE Neue Helvetica 45 Light" panose="020B0403020202020204" pitchFamily="34" charset="0"/>
            </a:endParaRPr>
          </a:p>
          <a:p>
            <a:pPr marL="285750" indent="-285750">
              <a:buFont typeface="Arial" panose="020B0604020202020204" pitchFamily="34" charset="0"/>
              <a:buChar char="•"/>
            </a:pPr>
            <a:endParaRPr lang="en" sz="2800" dirty="0">
              <a:latin typeface="BdE Neue Helvetica 45 Light" panose="020B0403020202020204" pitchFamily="34" charset="0"/>
            </a:endParaRPr>
          </a:p>
        </p:txBody>
      </p:sp>
      <p:sp>
        <p:nvSpPr>
          <p:cNvPr id="16" name="Rectángulo 15">
            <a:extLst>
              <a:ext uri="{FF2B5EF4-FFF2-40B4-BE49-F238E27FC236}">
                <a16:creationId xmlns:a16="http://schemas.microsoft.com/office/drawing/2014/main" id="{010402B3-DCD6-DDF5-614A-45ABD7079421}"/>
              </a:ext>
            </a:extLst>
          </p:cNvPr>
          <p:cNvSpPr/>
          <p:nvPr/>
        </p:nvSpPr>
        <p:spPr>
          <a:xfrm>
            <a:off x="5142147" y="7064929"/>
            <a:ext cx="4408199" cy="2677656"/>
          </a:xfrm>
          <a:prstGeom prst="rect">
            <a:avLst/>
          </a:prstGeom>
        </p:spPr>
        <p:txBody>
          <a:bodyPr wrap="square">
            <a:spAutoFit/>
          </a:bodyPr>
          <a:lstStyle/>
          <a:p>
            <a:pPr algn="ctr"/>
            <a:r>
              <a:rPr lang="en" sz="2800" b="1" dirty="0">
                <a:latin typeface="BdE Neue Helvetica 45 Light" panose="020B0403020202020204" pitchFamily="34" charset="0"/>
              </a:rPr>
              <a:t>FIRMS &amp; SELF-EMPLOYED  </a:t>
            </a:r>
          </a:p>
          <a:p>
            <a:pPr marL="457200" indent="-457200">
              <a:buFont typeface="Arial" panose="020B0604020202020204" pitchFamily="34" charset="0"/>
              <a:buChar char="•"/>
            </a:pPr>
            <a:r>
              <a:rPr lang="es-ES_tradnl" sz="2800" dirty="0" err="1">
                <a:latin typeface="BdE Neue Helvetica 45 Light" panose="020B0403020202020204" pitchFamily="34" charset="0"/>
              </a:rPr>
              <a:t>Including</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direct</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transfers</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about</a:t>
            </a:r>
            <a:r>
              <a:rPr lang="es-ES_tradnl" sz="2800" dirty="0">
                <a:latin typeface="BdE Neue Helvetica 45 Light" panose="020B0403020202020204" pitchFamily="34" charset="0"/>
              </a:rPr>
              <a:t> EUR 1bn)</a:t>
            </a:r>
          </a:p>
          <a:p>
            <a:pPr marL="457200" indent="-457200">
              <a:buFont typeface="Arial" panose="020B0604020202020204" pitchFamily="34" charset="0"/>
              <a:buChar char="•"/>
            </a:pPr>
            <a:endParaRPr lang="en" sz="2800" dirty="0">
              <a:latin typeface="BdE Neue Helvetica 45 Light" panose="020B0403020202020204" pitchFamily="34" charset="0"/>
            </a:endParaRPr>
          </a:p>
          <a:p>
            <a:pPr marL="285750" indent="-285750">
              <a:buFont typeface="Arial" panose="020B0604020202020204" pitchFamily="34" charset="0"/>
              <a:buChar char="•"/>
            </a:pPr>
            <a:endParaRPr lang="en" sz="2800" dirty="0">
              <a:latin typeface="BdE Neue Helvetica 45 Light" panose="020B0403020202020204" pitchFamily="34" charset="0"/>
            </a:endParaRPr>
          </a:p>
        </p:txBody>
      </p:sp>
      <p:sp>
        <p:nvSpPr>
          <p:cNvPr id="17" name="Rectángulo 16">
            <a:extLst>
              <a:ext uri="{FF2B5EF4-FFF2-40B4-BE49-F238E27FC236}">
                <a16:creationId xmlns:a16="http://schemas.microsoft.com/office/drawing/2014/main" id="{010402B3-DCD6-DDF5-614A-45ABD7079421}"/>
              </a:ext>
            </a:extLst>
          </p:cNvPr>
          <p:cNvSpPr/>
          <p:nvPr/>
        </p:nvSpPr>
        <p:spPr>
          <a:xfrm>
            <a:off x="10160176" y="7065506"/>
            <a:ext cx="4502761" cy="2677656"/>
          </a:xfrm>
          <a:prstGeom prst="rect">
            <a:avLst/>
          </a:prstGeom>
        </p:spPr>
        <p:txBody>
          <a:bodyPr wrap="square">
            <a:spAutoFit/>
          </a:bodyPr>
          <a:lstStyle/>
          <a:p>
            <a:pPr algn="ctr"/>
            <a:r>
              <a:rPr lang="en" sz="2800" b="1" dirty="0">
                <a:latin typeface="BdE Neue Helvetica 45 Light" panose="020B0403020202020204" pitchFamily="34" charset="0"/>
              </a:rPr>
              <a:t>PUBLIC INFRASTRUCTURE</a:t>
            </a:r>
          </a:p>
          <a:p>
            <a:pPr marL="457200" indent="-457200">
              <a:buFont typeface="Arial" panose="020B0604020202020204" pitchFamily="34" charset="0"/>
              <a:buChar char="•"/>
            </a:pPr>
            <a:r>
              <a:rPr lang="es-ES_tradnl" sz="2800" dirty="0" err="1">
                <a:latin typeface="BdE Neue Helvetica 45 Light" panose="020B0403020202020204" pitchFamily="34" charset="0"/>
              </a:rPr>
              <a:t>Including</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street</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cleaning</a:t>
            </a:r>
            <a:r>
              <a:rPr lang="es-ES_tradnl" sz="2800" dirty="0">
                <a:latin typeface="BdE Neue Helvetica 45 Light" panose="020B0403020202020204" pitchFamily="34" charset="0"/>
              </a:rPr>
              <a:t> and </a:t>
            </a:r>
            <a:r>
              <a:rPr lang="es-ES_tradnl" sz="2800" dirty="0" err="1">
                <a:latin typeface="BdE Neue Helvetica 45 Light" panose="020B0403020202020204" pitchFamily="34" charset="0"/>
              </a:rPr>
              <a:t>water</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infraestructure</a:t>
            </a:r>
            <a:endParaRPr lang="en" sz="2800" dirty="0">
              <a:latin typeface="BdE Neue Helvetica 45 Light" panose="020B0403020202020204" pitchFamily="34" charset="0"/>
            </a:endParaRPr>
          </a:p>
          <a:p>
            <a:pPr marL="457200" indent="-457200">
              <a:buFont typeface="Arial" panose="020B0604020202020204" pitchFamily="34" charset="0"/>
              <a:buChar char="•"/>
            </a:pPr>
            <a:endParaRPr lang="en" sz="2800" dirty="0">
              <a:latin typeface="BdE Neue Helvetica 45 Light" panose="020B0403020202020204" pitchFamily="34" charset="0"/>
            </a:endParaRPr>
          </a:p>
          <a:p>
            <a:pPr marL="285750" indent="-285750">
              <a:buFont typeface="Arial" panose="020B0604020202020204" pitchFamily="34" charset="0"/>
              <a:buChar char="•"/>
            </a:pPr>
            <a:endParaRPr lang="en" sz="2800" dirty="0">
              <a:latin typeface="BdE Neue Helvetica 45 Light" panose="020B0403020202020204" pitchFamily="34" charset="0"/>
            </a:endParaRPr>
          </a:p>
        </p:txBody>
      </p:sp>
      <p:pic>
        <p:nvPicPr>
          <p:cNvPr id="18" name="Imagen 17"/>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63305" y="3436745"/>
            <a:ext cx="3960000" cy="3960000"/>
          </a:xfrm>
          <a:prstGeom prst="rect">
            <a:avLst/>
          </a:prstGeom>
        </p:spPr>
      </p:pic>
      <p:pic>
        <p:nvPicPr>
          <p:cNvPr id="3" name="Imagen 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583985" y="3531954"/>
            <a:ext cx="3420000" cy="3420000"/>
          </a:xfrm>
          <a:prstGeom prst="rect">
            <a:avLst/>
          </a:prstGeom>
        </p:spPr>
      </p:pic>
      <p:sp>
        <p:nvSpPr>
          <p:cNvPr id="15" name="Rectángulo 14">
            <a:extLst>
              <a:ext uri="{FF2B5EF4-FFF2-40B4-BE49-F238E27FC236}">
                <a16:creationId xmlns:a16="http://schemas.microsoft.com/office/drawing/2014/main" id="{010402B3-DCD6-DDF5-614A-45ABD7079421}"/>
              </a:ext>
            </a:extLst>
          </p:cNvPr>
          <p:cNvSpPr/>
          <p:nvPr/>
        </p:nvSpPr>
        <p:spPr>
          <a:xfrm>
            <a:off x="15272767" y="7064929"/>
            <a:ext cx="4408199" cy="4401205"/>
          </a:xfrm>
          <a:prstGeom prst="rect">
            <a:avLst/>
          </a:prstGeom>
        </p:spPr>
        <p:txBody>
          <a:bodyPr wrap="square">
            <a:spAutoFit/>
          </a:bodyPr>
          <a:lstStyle/>
          <a:p>
            <a:pPr algn="ctr"/>
            <a:r>
              <a:rPr lang="en" sz="2800" b="1" dirty="0">
                <a:latin typeface="BdE Neue Helvetica 45 Light" panose="020B0403020202020204" pitchFamily="34" charset="0"/>
              </a:rPr>
              <a:t>FINANCIAL AID </a:t>
            </a:r>
          </a:p>
          <a:p>
            <a:pPr marL="457200" indent="-457200">
              <a:buFont typeface="Arial" panose="020B0604020202020204" pitchFamily="34" charset="0"/>
              <a:buChar char="•"/>
            </a:pPr>
            <a:r>
              <a:rPr lang="es-ES_tradnl" sz="2800" dirty="0" err="1">
                <a:latin typeface="BdE Neue Helvetica 45 Light" panose="020B0403020202020204" pitchFamily="34" charset="0"/>
              </a:rPr>
              <a:t>Including</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public</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guarantees</a:t>
            </a:r>
            <a:r>
              <a:rPr lang="es-ES_tradnl" sz="2800" dirty="0">
                <a:latin typeface="BdE Neue Helvetica 45 Light" panose="020B0403020202020204" pitchFamily="34" charset="0"/>
              </a:rPr>
              <a:t> to </a:t>
            </a:r>
            <a:r>
              <a:rPr lang="es-ES_tradnl" sz="2800" dirty="0" err="1">
                <a:latin typeface="BdE Neue Helvetica 45 Light" panose="020B0403020202020204" pitchFamily="34" charset="0"/>
              </a:rPr>
              <a:t>households</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firms</a:t>
            </a:r>
            <a:r>
              <a:rPr lang="es-ES_tradnl" sz="2800" dirty="0">
                <a:latin typeface="BdE Neue Helvetica 45 Light" panose="020B0403020202020204" pitchFamily="34" charset="0"/>
              </a:rPr>
              <a:t> and </a:t>
            </a:r>
            <a:r>
              <a:rPr lang="es-ES_tradnl" sz="2800" dirty="0" err="1">
                <a:latin typeface="BdE Neue Helvetica 45 Light" panose="020B0403020202020204" pitchFamily="34" charset="0"/>
              </a:rPr>
              <a:t>self-employed</a:t>
            </a:r>
            <a:r>
              <a:rPr lang="es-ES_tradnl" sz="2800" dirty="0">
                <a:latin typeface="BdE Neue Helvetica 45 Light" panose="020B0403020202020204" pitchFamily="34" charset="0"/>
              </a:rPr>
              <a:t> (</a:t>
            </a:r>
            <a:r>
              <a:rPr lang="es-ES_tradnl" sz="2800" dirty="0" err="1">
                <a:latin typeface="BdE Neue Helvetica 45 Light" panose="020B0403020202020204" pitchFamily="34" charset="0"/>
              </a:rPr>
              <a:t>about</a:t>
            </a:r>
            <a:r>
              <a:rPr lang="es-ES_tradnl" sz="2800" dirty="0">
                <a:latin typeface="BdE Neue Helvetica 45 Light" panose="020B0403020202020204" pitchFamily="34" charset="0"/>
              </a:rPr>
              <a:t> EUR 5bn) </a:t>
            </a:r>
            <a:r>
              <a:rPr lang="es-ES_tradnl" sz="2800">
                <a:latin typeface="BdE Neue Helvetica 45 Light" panose="020B0403020202020204" pitchFamily="34" charset="0"/>
              </a:rPr>
              <a:t>and  moratoria</a:t>
            </a:r>
            <a:endParaRPr lang="es-ES_tradnl" sz="2800" dirty="0">
              <a:latin typeface="BdE Neue Helvetica 45 Light" panose="020B0403020202020204" pitchFamily="34" charset="0"/>
            </a:endParaRPr>
          </a:p>
          <a:p>
            <a:endParaRPr lang="es-ES_tradnl" sz="2800" dirty="0">
              <a:latin typeface="BdE Neue Helvetica 45 Light" panose="020B0403020202020204" pitchFamily="34" charset="0"/>
            </a:endParaRPr>
          </a:p>
          <a:p>
            <a:pPr marL="457200" indent="-457200">
              <a:buFont typeface="Arial" panose="020B0604020202020204" pitchFamily="34" charset="0"/>
              <a:buChar char="•"/>
            </a:pPr>
            <a:endParaRPr lang="en" sz="2800" dirty="0">
              <a:latin typeface="BdE Neue Helvetica 45 Light" panose="020B0403020202020204" pitchFamily="34" charset="0"/>
            </a:endParaRPr>
          </a:p>
          <a:p>
            <a:pPr marL="285750" indent="-285750">
              <a:buFont typeface="Arial" panose="020B0604020202020204" pitchFamily="34" charset="0"/>
              <a:buChar char="•"/>
            </a:pPr>
            <a:endParaRPr lang="en" sz="2800" dirty="0">
              <a:latin typeface="BdE Neue Helvetica 45 Light" panose="020B0403020202020204" pitchFamily="34" charset="0"/>
            </a:endParaRPr>
          </a:p>
        </p:txBody>
      </p:sp>
    </p:spTree>
    <p:extLst>
      <p:ext uri="{BB962C8B-B14F-4D97-AF65-F5344CB8AC3E}">
        <p14:creationId xmlns:p14="http://schemas.microsoft.com/office/powerpoint/2010/main" val="39563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dirty="0"/>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_tradnl" dirty="0" err="1"/>
              <a:t>Distribution</a:t>
            </a:r>
            <a:r>
              <a:rPr lang="es-ES_tradnl" dirty="0"/>
              <a:t> and </a:t>
            </a:r>
            <a:r>
              <a:rPr lang="es-ES_tradnl" dirty="0" err="1"/>
              <a:t>access</a:t>
            </a:r>
            <a:r>
              <a:rPr lang="es-ES_tradnl" dirty="0"/>
              <a:t> to cash: </a:t>
            </a:r>
            <a:r>
              <a:rPr lang="es-ES_tradnl" dirty="0" err="1"/>
              <a:t>monitoring</a:t>
            </a:r>
            <a:r>
              <a:rPr lang="es-ES_tradnl" dirty="0"/>
              <a:t> cash </a:t>
            </a:r>
            <a:r>
              <a:rPr lang="es-ES_tradnl" dirty="0" err="1"/>
              <a:t>lodgements</a:t>
            </a:r>
            <a:r>
              <a:rPr lang="es-ES_tradnl" dirty="0"/>
              <a:t> and </a:t>
            </a:r>
            <a:r>
              <a:rPr lang="es-ES_tradnl" dirty="0" err="1"/>
              <a:t>payments</a:t>
            </a:r>
            <a:endParaRPr lang="es-ES" dirty="0"/>
          </a:p>
        </p:txBody>
      </p:sp>
      <p:graphicFrame>
        <p:nvGraphicFramePr>
          <p:cNvPr id="19" name="Gráfico 1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4579998"/>
              </p:ext>
            </p:extLst>
          </p:nvPr>
        </p:nvGraphicFramePr>
        <p:xfrm>
          <a:off x="9855811" y="3587073"/>
          <a:ext cx="9873639" cy="7398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235820817"/>
              </p:ext>
            </p:extLst>
          </p:nvPr>
        </p:nvGraphicFramePr>
        <p:xfrm>
          <a:off x="336038" y="3571198"/>
          <a:ext cx="9371226" cy="739831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a:extLst>
              <a:ext uri="{FF2B5EF4-FFF2-40B4-BE49-F238E27FC236}">
                <a16:creationId xmlns:a16="http://schemas.microsoft.com/office/drawing/2014/main" id="{78B968E0-B421-4B4F-A3FE-3CDBFC5A6ABF}"/>
              </a:ext>
            </a:extLst>
          </p:cNvPr>
          <p:cNvSpPr txBox="1"/>
          <p:nvPr/>
        </p:nvSpPr>
        <p:spPr>
          <a:xfrm>
            <a:off x="10280650" y="1872640"/>
            <a:ext cx="8827723" cy="1569660"/>
          </a:xfrm>
          <a:prstGeom prst="rect">
            <a:avLst/>
          </a:prstGeom>
          <a:noFill/>
        </p:spPr>
        <p:txBody>
          <a:bodyPr wrap="square">
            <a:spAutoFit/>
          </a:bodyPr>
          <a:lstStyle/>
          <a:p>
            <a:pPr algn="ctr"/>
            <a:r>
              <a:rPr lang="en-US" sz="3200" b="1" dirty="0">
                <a:latin typeface="BdE Neue Helvetica 45 Light" panose="020B0403020202020204" pitchFamily="34" charset="0"/>
              </a:rPr>
              <a:t>Payments last week nearly doubled the amount of the previous year</a:t>
            </a:r>
            <a:r>
              <a:rPr lang="en-US" sz="3200" dirty="0">
                <a:latin typeface="BdE Neue Helvetica 45 Light" panose="020B0403020202020204" pitchFamily="34" charset="0"/>
              </a:rPr>
              <a:t> to ensure the capacity to provide non-damaged banknotes </a:t>
            </a:r>
            <a:endParaRPr lang="es-ES" sz="3200" dirty="0">
              <a:latin typeface="BdE Neue Helvetica 45 Light" panose="020B0403020202020204" pitchFamily="34" charset="0"/>
            </a:endParaRPr>
          </a:p>
        </p:txBody>
      </p:sp>
      <p:sp>
        <p:nvSpPr>
          <p:cNvPr id="22" name="CuadroTexto 21">
            <a:extLst>
              <a:ext uri="{FF2B5EF4-FFF2-40B4-BE49-F238E27FC236}">
                <a16:creationId xmlns:a16="http://schemas.microsoft.com/office/drawing/2014/main" id="{228A5F4B-B406-2458-1FA0-B79C728D655F}"/>
              </a:ext>
            </a:extLst>
          </p:cNvPr>
          <p:cNvSpPr txBox="1"/>
          <p:nvPr/>
        </p:nvSpPr>
        <p:spPr>
          <a:xfrm>
            <a:off x="482036" y="2044932"/>
            <a:ext cx="8827722" cy="1569660"/>
          </a:xfrm>
          <a:prstGeom prst="rect">
            <a:avLst/>
          </a:prstGeom>
          <a:noFill/>
        </p:spPr>
        <p:txBody>
          <a:bodyPr wrap="square">
            <a:spAutoFit/>
          </a:bodyPr>
          <a:lstStyle>
            <a:defPPr>
              <a:defRPr lang="es-ES"/>
            </a:defPPr>
            <a:lvl1pPr>
              <a:defRPr sz="3200">
                <a:latin typeface="BdE Neue Helvetica 45 Light" panose="020B0403020202020204" pitchFamily="34" charset="0"/>
              </a:defRPr>
            </a:lvl1pPr>
          </a:lstStyle>
          <a:p>
            <a:r>
              <a:rPr lang="en-US" b="1" dirty="0" err="1"/>
              <a:t>Lodgements</a:t>
            </a:r>
            <a:r>
              <a:rPr lang="en-US" b="1" dirty="0"/>
              <a:t> are expected to grow this week </a:t>
            </a:r>
            <a:r>
              <a:rPr lang="en-US" dirty="0"/>
              <a:t>once the procedure to exchange damaged banknotes is in place</a:t>
            </a:r>
            <a:endParaRPr lang="es-ES" dirty="0"/>
          </a:p>
        </p:txBody>
      </p:sp>
    </p:spTree>
    <p:extLst>
      <p:ext uri="{BB962C8B-B14F-4D97-AF65-F5344CB8AC3E}">
        <p14:creationId xmlns:p14="http://schemas.microsoft.com/office/powerpoint/2010/main" val="700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8DD1C0A-4A50-33B5-79F0-7EAB06A1ACD9}"/>
              </a:ext>
            </a:extLst>
          </p:cNvPr>
          <p:cNvSpPr>
            <a:spLocks noGrp="1"/>
          </p:cNvSpPr>
          <p:nvPr>
            <p:ph type="body" sz="quarter" idx="15"/>
          </p:nvPr>
        </p:nvSpPr>
        <p:spPr/>
        <p:txBody>
          <a:bodyPr/>
          <a:lstStyle/>
          <a:p>
            <a:endParaRPr lang="es-ES" dirty="0"/>
          </a:p>
        </p:txBody>
      </p:sp>
      <p:sp>
        <p:nvSpPr>
          <p:cNvPr id="6" name="Marcador de contenido 7">
            <a:extLst>
              <a:ext uri="{FF2B5EF4-FFF2-40B4-BE49-F238E27FC236}">
                <a16:creationId xmlns:a16="http://schemas.microsoft.com/office/drawing/2014/main" id="{E4D410D3-1D14-4462-FB18-B75BF6AC8953}"/>
              </a:ext>
            </a:extLst>
          </p:cNvPr>
          <p:cNvSpPr txBox="1">
            <a:spLocks/>
          </p:cNvSpPr>
          <p:nvPr/>
        </p:nvSpPr>
        <p:spPr>
          <a:xfrm>
            <a:off x="527050" y="244475"/>
            <a:ext cx="19470383" cy="762000"/>
          </a:xfrm>
          <a:prstGeom prst="rect">
            <a:avLst/>
          </a:prstGeom>
          <a:solidFill>
            <a:srgbClr val="FFE8C0"/>
          </a:solidFill>
          <a:ln>
            <a:noFill/>
          </a:ln>
        </p:spPr>
        <p:txBody>
          <a:bodyPr/>
          <a:lstStyle>
            <a:defPPr>
              <a:defRPr lang="es-ES"/>
            </a:defPPr>
            <a:lvl1pPr lvl="0">
              <a:defRPr sz="4000" b="1" kern="0">
                <a:latin typeface="BdE Neue Helvetica 45 Light" panose="020B0403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 Impact on payments</a:t>
            </a:r>
          </a:p>
        </p:txBody>
      </p:sp>
      <p:pic>
        <p:nvPicPr>
          <p:cNvPr id="19" name="Picture 2">
            <a:extLst>
              <a:ext uri="{FF2B5EF4-FFF2-40B4-BE49-F238E27FC236}">
                <a16:creationId xmlns:a16="http://schemas.microsoft.com/office/drawing/2014/main" id="{417E2EF3-314E-D4D6-9F02-BDBD82373D0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19050" y="2301875"/>
            <a:ext cx="6603095" cy="44020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1E2D7E81-D2B0-36FD-19E3-09F2D3A3FF3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4356" y="6134835"/>
            <a:ext cx="6603095" cy="344137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F6603720-39CF-0D70-6888-D1D938A2A8AF}"/>
              </a:ext>
            </a:extLst>
          </p:cNvPr>
          <p:cNvSpPr txBox="1"/>
          <p:nvPr/>
        </p:nvSpPr>
        <p:spPr>
          <a:xfrm>
            <a:off x="7918450" y="7879422"/>
            <a:ext cx="10744200" cy="584775"/>
          </a:xfrm>
          <a:prstGeom prst="rect">
            <a:avLst/>
          </a:prstGeom>
          <a:noFill/>
        </p:spPr>
        <p:txBody>
          <a:bodyPr wrap="square">
            <a:spAutoFit/>
          </a:bodyPr>
          <a:lstStyle/>
          <a:p>
            <a:pPr marL="457200" indent="-457200">
              <a:buFont typeface="Arial" panose="020B0604020202020204" pitchFamily="34" charset="0"/>
              <a:buChar char="•"/>
            </a:pPr>
            <a:r>
              <a:rPr lang="es-ES_tradnl" sz="3200" dirty="0" err="1">
                <a:latin typeface="BdE Neue Helvetica 45 Light" panose="020B0403020202020204" pitchFamily="34" charset="0"/>
              </a:rPr>
              <a:t>Volume</a:t>
            </a:r>
            <a:r>
              <a:rPr lang="es-ES_tradnl" sz="3200" dirty="0">
                <a:latin typeface="BdE Neue Helvetica 45 Light" panose="020B0403020202020204" pitchFamily="34" charset="0"/>
              </a:rPr>
              <a:t> of Cash </a:t>
            </a:r>
            <a:r>
              <a:rPr lang="es-ES_tradnl" sz="3200" dirty="0" err="1">
                <a:latin typeface="BdE Neue Helvetica 45 Light" panose="020B0403020202020204" pitchFamily="34" charset="0"/>
              </a:rPr>
              <a:t>withdraws</a:t>
            </a:r>
            <a:r>
              <a:rPr lang="es-ES_tradnl" sz="3200" dirty="0">
                <a:latin typeface="BdE Neue Helvetica 45 Light" panose="020B0403020202020204" pitchFamily="34" charset="0"/>
              </a:rPr>
              <a:t> in </a:t>
            </a:r>
            <a:r>
              <a:rPr lang="es-ES_tradnl" sz="3200" dirty="0" err="1">
                <a:latin typeface="BdE Neue Helvetica 45 Light" panose="020B0403020202020204" pitchFamily="34" charset="0"/>
              </a:rPr>
              <a:t>ATMs</a:t>
            </a:r>
            <a:r>
              <a:rPr lang="es-ES_tradnl" sz="3200" dirty="0">
                <a:latin typeface="BdE Neue Helvetica 45 Light" panose="020B0403020202020204" pitchFamily="34" charset="0"/>
              </a:rPr>
              <a:t> </a:t>
            </a:r>
            <a:r>
              <a:rPr lang="es-ES_tradnl" sz="3200" b="1" dirty="0">
                <a:latin typeface="BdE Neue Helvetica 45 Light" panose="020B0403020202020204" pitchFamily="34" charset="0"/>
              </a:rPr>
              <a:t>has </a:t>
            </a:r>
            <a:r>
              <a:rPr lang="es-ES_tradnl" sz="3200" b="1" dirty="0" err="1">
                <a:latin typeface="BdE Neue Helvetica 45 Light" panose="020B0403020202020204" pitchFamily="34" charset="0"/>
              </a:rPr>
              <a:t>declined</a:t>
            </a:r>
            <a:r>
              <a:rPr lang="es-ES_tradnl" sz="3200" b="1" dirty="0">
                <a:latin typeface="BdE Neue Helvetica 45 Light" panose="020B0403020202020204" pitchFamily="34" charset="0"/>
              </a:rPr>
              <a:t> by 5%</a:t>
            </a:r>
            <a:endParaRPr lang="es-ES" sz="3200" dirty="0"/>
          </a:p>
        </p:txBody>
      </p:sp>
      <p:sp>
        <p:nvSpPr>
          <p:cNvPr id="22" name="CuadroTexto 21">
            <a:extLst>
              <a:ext uri="{FF2B5EF4-FFF2-40B4-BE49-F238E27FC236}">
                <a16:creationId xmlns:a16="http://schemas.microsoft.com/office/drawing/2014/main" id="{BF41D6FE-0820-0FDD-7C3F-D52EF1FC1594}"/>
              </a:ext>
            </a:extLst>
          </p:cNvPr>
          <p:cNvSpPr txBox="1"/>
          <p:nvPr/>
        </p:nvSpPr>
        <p:spPr>
          <a:xfrm>
            <a:off x="963866" y="2507734"/>
            <a:ext cx="11602784" cy="2862322"/>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GB" sz="3200" b="1" dirty="0">
                <a:latin typeface="BdE Neue Helvetica 45 Light" panose="020B0403020202020204" pitchFamily="34" charset="0"/>
              </a:rPr>
              <a:t>11% of Point of Sale terminals in the area </a:t>
            </a:r>
            <a:r>
              <a:rPr lang="en-GB" sz="3200" dirty="0">
                <a:latin typeface="BdE Neue Helvetica 45 Light" panose="020B0403020202020204" pitchFamily="34" charset="0"/>
              </a:rPr>
              <a:t>have not operated since 29 October.</a:t>
            </a:r>
          </a:p>
          <a:p>
            <a:pPr>
              <a:spcAft>
                <a:spcPts val="1200"/>
              </a:spcAft>
            </a:pPr>
            <a:endParaRPr lang="en-GB" sz="3200" dirty="0">
              <a:latin typeface="BdE Neue Helvetica 45 Light" panose="020B0403020202020204" pitchFamily="34" charset="0"/>
            </a:endParaRPr>
          </a:p>
          <a:p>
            <a:pPr marL="457200" indent="-457200">
              <a:spcAft>
                <a:spcPts val="1200"/>
              </a:spcAft>
              <a:buFont typeface="Arial" panose="020B0604020202020204" pitchFamily="34" charset="0"/>
              <a:buChar char="•"/>
            </a:pPr>
            <a:r>
              <a:rPr lang="en-GB" sz="3200" b="1" dirty="0">
                <a:latin typeface="BdE Neue Helvetica 45 Light" panose="020B0403020202020204" pitchFamily="34" charset="0"/>
              </a:rPr>
              <a:t>Sales </a:t>
            </a:r>
            <a:r>
              <a:rPr lang="en-GB" sz="3200" dirty="0">
                <a:latin typeface="BdE Neue Helvetica 45 Light" panose="020B0403020202020204" pitchFamily="34" charset="0"/>
              </a:rPr>
              <a:t>using Point of Sale terminals </a:t>
            </a:r>
            <a:r>
              <a:rPr lang="en-GB" sz="3200" b="1" dirty="0">
                <a:latin typeface="BdE Neue Helvetica 45 Light" panose="020B0403020202020204" pitchFamily="34" charset="0"/>
              </a:rPr>
              <a:t>have fallen by 15% </a:t>
            </a:r>
            <a:r>
              <a:rPr lang="en-GB" sz="3200" dirty="0">
                <a:latin typeface="BdE Neue Helvetica 45 Light" panose="020B0403020202020204" pitchFamily="34" charset="0"/>
              </a:rPr>
              <a:t>in the area</a:t>
            </a:r>
            <a:endParaRPr lang="en-GB" sz="2800" dirty="0">
              <a:latin typeface="BdE Neue Helvetica 45 Light" panose="020B0403020202020204" pitchFamily="34" charset="0"/>
            </a:endParaRPr>
          </a:p>
        </p:txBody>
      </p:sp>
      <p:sp>
        <p:nvSpPr>
          <p:cNvPr id="23" name="CuadroTexto 22"/>
          <p:cNvSpPr txBox="1"/>
          <p:nvPr/>
        </p:nvSpPr>
        <p:spPr>
          <a:xfrm>
            <a:off x="809171" y="9879742"/>
            <a:ext cx="19126199" cy="952424"/>
          </a:xfrm>
          <a:prstGeom prst="rect">
            <a:avLst/>
          </a:prstGeom>
        </p:spPr>
        <p:txBody>
          <a:bodyPr vert="horz" wrap="square" lIns="91440" tIns="45720" rIns="91440" bIns="45720" rtlCol="0">
            <a:noAutofit/>
          </a:bodyPr>
          <a:lstStyle/>
          <a:p>
            <a:pPr>
              <a:spcAft>
                <a:spcPts val="432"/>
              </a:spcAft>
            </a:pPr>
            <a:endParaRPr lang="en-US" sz="2000" dirty="0">
              <a:latin typeface="BdE Neue Helvetica 55 Roman" pitchFamily="34" charset="0"/>
            </a:endParaRPr>
          </a:p>
          <a:p>
            <a:pPr>
              <a:spcAft>
                <a:spcPts val="432"/>
              </a:spcAft>
            </a:pPr>
            <a:r>
              <a:rPr lang="en-US" sz="2000" dirty="0">
                <a:latin typeface="BdE Neue Helvetica 55 Roman" pitchFamily="34" charset="0"/>
              </a:rPr>
              <a:t>Source: </a:t>
            </a:r>
            <a:r>
              <a:rPr lang="en-US" sz="2000" dirty="0" err="1">
                <a:latin typeface="BdE Neue Helvetica 55 Roman" pitchFamily="34" charset="0"/>
              </a:rPr>
              <a:t>Redsys</a:t>
            </a:r>
            <a:endParaRPr lang="en-US" sz="2000" dirty="0">
              <a:latin typeface="BdE Neue Helvetica 55 Roman" pitchFamily="34" charset="0"/>
            </a:endParaRPr>
          </a:p>
        </p:txBody>
      </p:sp>
    </p:spTree>
    <p:extLst>
      <p:ext uri="{BB962C8B-B14F-4D97-AF65-F5344CB8AC3E}">
        <p14:creationId xmlns:p14="http://schemas.microsoft.com/office/powerpoint/2010/main" val="27631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dE Plantillas ppt 2024-20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ueva_Imagen">
    <a:dk1>
      <a:srgbClr val="000000"/>
    </a:dk1>
    <a:lt1>
      <a:srgbClr val="FFFFFF"/>
    </a:lt1>
    <a:dk2>
      <a:srgbClr val="A32938"/>
    </a:dk2>
    <a:lt2>
      <a:srgbClr val="004081"/>
    </a:lt2>
    <a:accent1>
      <a:srgbClr val="246C24"/>
    </a:accent1>
    <a:accent2>
      <a:srgbClr val="F08F00"/>
    </a:accent2>
    <a:accent3>
      <a:srgbClr val="00B8AF"/>
    </a:accent3>
    <a:accent4>
      <a:srgbClr val="EE0213"/>
    </a:accent4>
    <a:accent5>
      <a:srgbClr val="694B37"/>
    </a:accent5>
    <a:accent6>
      <a:srgbClr val="F53FAB"/>
    </a:accent6>
    <a:hlink>
      <a:srgbClr val="FFFFFF"/>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9AC2DD35BC43D47A51034AB8575A4D9" ma:contentTypeVersion="4" ma:contentTypeDescription="Crear nuevo documento." ma:contentTypeScope="" ma:versionID="50998347985a307721f56d09f9d5fa92">
  <xsd:schema xmlns:xsd="http://www.w3.org/2001/XMLSchema" xmlns:xs="http://www.w3.org/2001/XMLSchema" xmlns:p="http://schemas.microsoft.com/office/2006/metadata/properties" xmlns:ns2="66c0350a-5966-4034-b1c1-6cf12e683c71" targetNamespace="http://schemas.microsoft.com/office/2006/metadata/properties" ma:root="true" ma:fieldsID="368391e5940675fe5905c446986c7481" ns2:_="">
    <xsd:import namespace="66c0350a-5966-4034-b1c1-6cf12e683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0350a-5966-4034-b1c1-6cf12e683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E59F5-49AD-4930-B1AE-4A12D8388473}">
  <ds:schemaRefs>
    <ds:schemaRef ds:uri="http://schemas.microsoft.com/sharepoint/v3/contenttype/forms"/>
  </ds:schemaRefs>
</ds:datastoreItem>
</file>

<file path=customXml/itemProps2.xml><?xml version="1.0" encoding="utf-8"?>
<ds:datastoreItem xmlns:ds="http://schemas.openxmlformats.org/officeDocument/2006/customXml" ds:itemID="{120873CD-E531-4EC3-B178-C5B6CD8627F8}">
  <ds:schemaRef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66c0350a-5966-4034-b1c1-6cf12e683c7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2BEA5CD-9A33-4CC3-A305-EEF10ECE3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0350a-5966-4034-b1c1-6cf12e683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3421</TotalTime>
  <Words>719</Words>
  <Application>Microsoft Office PowerPoint</Application>
  <PresentationFormat>Personalizado</PresentationFormat>
  <Paragraphs>102</Paragraphs>
  <Slides>14</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BdE Neue Helvetica 55 Roman</vt:lpstr>
      <vt:lpstr>BdE Neue Helvetica 25 Ult Lt</vt:lpstr>
      <vt:lpstr>BdE Neue Helvetica 45 Light</vt:lpstr>
      <vt:lpstr>Arial</vt:lpstr>
      <vt:lpstr>BdE Neue Helvetica 65 Medium</vt:lpstr>
      <vt:lpstr>Calibri</vt:lpstr>
      <vt:lpstr>BdE Plantillas ppt 2024-2025</vt:lpstr>
      <vt:lpstr>MACROECONOMIC AND FINANCIAL ASPECTS OF CLIMATE CHANGE   JOSÉ LUIS ESCRIVÁ BANCO DE ESPAÑA GOVERNOR 14.11.2024 </vt:lpstr>
      <vt:lpstr>Presentación de PowerPoint</vt:lpstr>
      <vt:lpstr>Presentación de PowerPoint</vt:lpstr>
      <vt:lpstr>Presentación de PowerPoint</vt:lpstr>
      <vt:lpstr>Presentación de PowerPoint</vt:lpstr>
      <vt:lpstr>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ENCUESTA DE COMPETENCIAS FINANCIERAS EN LAS PEQUEÑAS  EMPRESAS 2021</dc:title>
  <dc:creator>VILCHEZ TORRES, SALVADOR</dc:creator>
  <cp:lastModifiedBy>MENDEZ ESCANDON, MARIA</cp:lastModifiedBy>
  <cp:revision>187</cp:revision>
  <dcterms:created xsi:type="dcterms:W3CDTF">2021-11-03T11:56:49Z</dcterms:created>
  <dcterms:modified xsi:type="dcterms:W3CDTF">2024-11-13T18:36:26Z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2021-11-03T00:00:00Z</vt:filetime>
  </property>
  <property fmtid="{D5CDD505-2E9C-101B-9397-08002B2CF9AE}" pid="3" name="Creator">
    <vt:lpwstr>Adobe InDesign 16.0 (Windows)</vt:lpwstr>
  </property>
  <property fmtid="{D5CDD505-2E9C-101B-9397-08002B2CF9AE}" pid="4" name="LastSaved">
    <vt:filetime>2021-11-03T00:00:00Z</vt:filetime>
  </property>
  <property fmtid="{D5CDD505-2E9C-101B-9397-08002B2CF9AE}" pid="5" name="ContentTypeId">
    <vt:lpwstr>0x01010009AC2DD35BC43D47A51034AB8575A4D9</vt:lpwstr>
  </property>
</Properties>
</file>