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99" r:id="rId7"/>
    <p:sldId id="308" r:id="rId8"/>
    <p:sldId id="292" r:id="rId9"/>
    <p:sldId id="267" r:id="rId10"/>
    <p:sldId id="260" r:id="rId11"/>
    <p:sldId id="294" r:id="rId12"/>
    <p:sldId id="264" r:id="rId13"/>
    <p:sldId id="270" r:id="rId14"/>
    <p:sldId id="269" r:id="rId15"/>
    <p:sldId id="286" r:id="rId16"/>
    <p:sldId id="285" r:id="rId17"/>
    <p:sldId id="305" r:id="rId18"/>
    <p:sldId id="304" r:id="rId19"/>
    <p:sldId id="307" r:id="rId20"/>
    <p:sldId id="276" r:id="rId21"/>
    <p:sldId id="288" r:id="rId22"/>
    <p:sldId id="266" r:id="rId23"/>
    <p:sldId id="295" r:id="rId24"/>
    <p:sldId id="298" r:id="rId25"/>
    <p:sldId id="301" r:id="rId26"/>
    <p:sldId id="268" r:id="rId27"/>
    <p:sldId id="311" r:id="rId28"/>
    <p:sldId id="309" r:id="rId29"/>
    <p:sldId id="291" r:id="rId30"/>
    <p:sldId id="280" r:id="rId31"/>
    <p:sldId id="281" r:id="rId32"/>
    <p:sldId id="312" r:id="rId33"/>
    <p:sldId id="279" r:id="rId34"/>
    <p:sldId id="303" r:id="rId35"/>
    <p:sldId id="259" r:id="rId3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77A"/>
    <a:srgbClr val="2F5667"/>
    <a:srgbClr val="FFCF00"/>
    <a:srgbClr val="EDEEF0"/>
    <a:srgbClr val="024F75"/>
    <a:srgbClr val="1C6391"/>
    <a:srgbClr val="3C7793"/>
    <a:srgbClr val="01496F"/>
    <a:srgbClr val="8AD2F0"/>
    <a:srgbClr val="55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9" autoAdjust="0"/>
    <p:restoredTop sz="96009" autoAdjust="0"/>
  </p:normalViewPr>
  <p:slideViewPr>
    <p:cSldViewPr>
      <p:cViewPr varScale="1">
        <p:scale>
          <a:sx n="111" d="100"/>
          <a:sy n="111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2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E32F7-FEA3-40EA-85AE-7D63310FB62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9BEF2A3-7D81-4F93-8C5F-AFBEA4882140}">
      <dgm:prSet phldrT="[Texto]" custT="1"/>
      <dgm:spPr/>
      <dgm:t>
        <a:bodyPr/>
        <a:lstStyle/>
        <a:p>
          <a:r>
            <a:rPr lang="es-ES_tradnl" sz="1200" b="1" dirty="0"/>
            <a:t>Independencia</a:t>
          </a:r>
        </a:p>
      </dgm:t>
    </dgm:pt>
    <dgm:pt modelId="{5B179E9A-459C-4D59-AC38-170C1F4D42FE}" type="parTrans" cxnId="{F385C07A-5121-40D6-83CB-E16555AFD156}">
      <dgm:prSet/>
      <dgm:spPr/>
      <dgm:t>
        <a:bodyPr/>
        <a:lstStyle/>
        <a:p>
          <a:endParaRPr lang="es-ES_tradnl"/>
        </a:p>
      </dgm:t>
    </dgm:pt>
    <dgm:pt modelId="{83E36843-7A93-44F2-9058-0A9CB3F144FD}" type="sibTrans" cxnId="{F385C07A-5121-40D6-83CB-E16555AFD156}">
      <dgm:prSet/>
      <dgm:spPr/>
      <dgm:t>
        <a:bodyPr/>
        <a:lstStyle/>
        <a:p>
          <a:endParaRPr lang="es-ES_tradnl"/>
        </a:p>
      </dgm:t>
    </dgm:pt>
    <dgm:pt modelId="{503A4155-64B0-4D07-8368-7FC4C398045D}">
      <dgm:prSet phldrT="[Texto]" custT="1"/>
      <dgm:spPr/>
      <dgm:t>
        <a:bodyPr/>
        <a:lstStyle/>
        <a:p>
          <a:r>
            <a:rPr lang="es-ES_tradnl" sz="1200" b="1" dirty="0"/>
            <a:t>Servicio público</a:t>
          </a:r>
        </a:p>
      </dgm:t>
    </dgm:pt>
    <dgm:pt modelId="{3F3DDA84-D962-4BDF-AB66-5963526C10C2}" type="parTrans" cxnId="{DF3C50BE-5113-4976-A7DC-A199546B3D4D}">
      <dgm:prSet/>
      <dgm:spPr/>
      <dgm:t>
        <a:bodyPr/>
        <a:lstStyle/>
        <a:p>
          <a:endParaRPr lang="es-ES_tradnl"/>
        </a:p>
      </dgm:t>
    </dgm:pt>
    <dgm:pt modelId="{5EE7BFA8-AA17-4302-9B2B-505F4807D6EB}" type="sibTrans" cxnId="{DF3C50BE-5113-4976-A7DC-A199546B3D4D}">
      <dgm:prSet/>
      <dgm:spPr/>
      <dgm:t>
        <a:bodyPr/>
        <a:lstStyle/>
        <a:p>
          <a:endParaRPr lang="es-ES_tradnl"/>
        </a:p>
      </dgm:t>
    </dgm:pt>
    <dgm:pt modelId="{0766F49E-7FEB-4CB4-B9E0-BAAADDDD968D}">
      <dgm:prSet phldrT="[Texto]" custT="1"/>
      <dgm:spPr/>
      <dgm:t>
        <a:bodyPr/>
        <a:lstStyle/>
        <a:p>
          <a:r>
            <a:rPr lang="es-ES" sz="1200" b="1" dirty="0"/>
            <a:t>Transparencia</a:t>
          </a:r>
          <a:endParaRPr lang="es-ES_tradnl" sz="1200" b="1" dirty="0"/>
        </a:p>
      </dgm:t>
    </dgm:pt>
    <dgm:pt modelId="{313ECC1D-79DB-423F-93FE-1F7F6876C421}" type="parTrans" cxnId="{12FB57B4-7130-431C-9AB4-D80EB808AB0F}">
      <dgm:prSet/>
      <dgm:spPr/>
      <dgm:t>
        <a:bodyPr/>
        <a:lstStyle/>
        <a:p>
          <a:endParaRPr lang="es-ES_tradnl"/>
        </a:p>
      </dgm:t>
    </dgm:pt>
    <dgm:pt modelId="{AD2D693F-5C11-47BB-A849-848FC50B0BB6}" type="sibTrans" cxnId="{12FB57B4-7130-431C-9AB4-D80EB808AB0F}">
      <dgm:prSet/>
      <dgm:spPr/>
      <dgm:t>
        <a:bodyPr/>
        <a:lstStyle/>
        <a:p>
          <a:endParaRPr lang="es-ES_tradnl"/>
        </a:p>
      </dgm:t>
    </dgm:pt>
    <dgm:pt modelId="{7B636DB1-EB7A-4006-B58F-64B6BA41CC53}">
      <dgm:prSet custT="1"/>
      <dgm:spPr/>
      <dgm:t>
        <a:bodyPr/>
        <a:lstStyle/>
        <a:p>
          <a:r>
            <a:rPr lang="es-ES_tradnl" sz="1200" b="1" dirty="0"/>
            <a:t>Excelencia</a:t>
          </a:r>
        </a:p>
      </dgm:t>
    </dgm:pt>
    <dgm:pt modelId="{2BDA67D0-9950-4105-B5DD-3BD3548CDDB2}" type="parTrans" cxnId="{B797CD36-AD0F-45E1-B8DB-A840D7968E51}">
      <dgm:prSet/>
      <dgm:spPr/>
      <dgm:t>
        <a:bodyPr/>
        <a:lstStyle/>
        <a:p>
          <a:endParaRPr lang="es-ES_tradnl"/>
        </a:p>
      </dgm:t>
    </dgm:pt>
    <dgm:pt modelId="{D11783C8-4066-4B86-A042-76E2275FA6C8}" type="sibTrans" cxnId="{B797CD36-AD0F-45E1-B8DB-A840D7968E51}">
      <dgm:prSet/>
      <dgm:spPr/>
      <dgm:t>
        <a:bodyPr/>
        <a:lstStyle/>
        <a:p>
          <a:endParaRPr lang="es-ES_tradnl"/>
        </a:p>
      </dgm:t>
    </dgm:pt>
    <dgm:pt modelId="{894CC06D-7060-4755-A070-CF4DD3DD9F29}">
      <dgm:prSet custT="1"/>
      <dgm:spPr/>
      <dgm:t>
        <a:bodyPr/>
        <a:lstStyle/>
        <a:p>
          <a:r>
            <a:rPr lang="es-ES" sz="1200" b="1" dirty="0"/>
            <a:t>Integridad </a:t>
          </a:r>
          <a:endParaRPr lang="es-ES_tradnl" sz="1200" b="1" dirty="0"/>
        </a:p>
      </dgm:t>
    </dgm:pt>
    <dgm:pt modelId="{465EC8D8-A0BF-4AA0-9828-17913D102933}" type="parTrans" cxnId="{8B2E0C88-75D0-44AF-A2CB-97D9F8B31D8A}">
      <dgm:prSet/>
      <dgm:spPr/>
      <dgm:t>
        <a:bodyPr/>
        <a:lstStyle/>
        <a:p>
          <a:endParaRPr lang="es-ES_tradnl"/>
        </a:p>
      </dgm:t>
    </dgm:pt>
    <dgm:pt modelId="{C14ABFC3-EB41-4E51-907E-B38AC3104237}" type="sibTrans" cxnId="{8B2E0C88-75D0-44AF-A2CB-97D9F8B31D8A}">
      <dgm:prSet/>
      <dgm:spPr/>
      <dgm:t>
        <a:bodyPr/>
        <a:lstStyle/>
        <a:p>
          <a:endParaRPr lang="es-ES_tradnl"/>
        </a:p>
      </dgm:t>
    </dgm:pt>
    <dgm:pt modelId="{B7CC10C3-6224-4305-8705-30637CF60C42}">
      <dgm:prSet phldrT="[Texto]" custT="1"/>
      <dgm:spPr/>
      <dgm:t>
        <a:bodyPr/>
        <a:lstStyle/>
        <a:p>
          <a:endParaRPr lang="es-ES_tradnl" sz="1400" dirty="0"/>
        </a:p>
      </dgm:t>
    </dgm:pt>
    <dgm:pt modelId="{4DBDDE0F-2932-459A-9D70-D81D4C88E51F}" type="sibTrans" cxnId="{FD4D132B-4304-4D96-BBDD-190CD13FA71B}">
      <dgm:prSet/>
      <dgm:spPr/>
      <dgm:t>
        <a:bodyPr/>
        <a:lstStyle/>
        <a:p>
          <a:endParaRPr lang="es-ES_tradnl"/>
        </a:p>
      </dgm:t>
    </dgm:pt>
    <dgm:pt modelId="{8397564C-440B-42BD-83C0-FBEF5E4F20D3}" type="parTrans" cxnId="{FD4D132B-4304-4D96-BBDD-190CD13FA71B}">
      <dgm:prSet/>
      <dgm:spPr/>
      <dgm:t>
        <a:bodyPr/>
        <a:lstStyle/>
        <a:p>
          <a:endParaRPr lang="es-ES_tradnl"/>
        </a:p>
      </dgm:t>
    </dgm:pt>
    <dgm:pt modelId="{5370496B-F1BD-413E-97BB-1A76F36966DF}" type="pres">
      <dgm:prSet presAssocID="{66CE32F7-FEA3-40EA-85AE-7D63310FB62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FFBD987-E7F7-4A08-85E4-5B6852D59271}" type="pres">
      <dgm:prSet presAssocID="{66CE32F7-FEA3-40EA-85AE-7D63310FB62A}" presName="cycle" presStyleCnt="0"/>
      <dgm:spPr/>
    </dgm:pt>
    <dgm:pt modelId="{23CBD26F-1FF7-466B-A43D-A9735ABAB7F8}" type="pres">
      <dgm:prSet presAssocID="{66CE32F7-FEA3-40EA-85AE-7D63310FB62A}" presName="centerShape" presStyleCnt="0"/>
      <dgm:spPr/>
    </dgm:pt>
    <dgm:pt modelId="{4B7AAA91-F4DE-4CEA-9CDA-7A5FE3D2F4EC}" type="pres">
      <dgm:prSet presAssocID="{66CE32F7-FEA3-40EA-85AE-7D63310FB62A}" presName="connSite" presStyleLbl="node1" presStyleIdx="0" presStyleCnt="6"/>
      <dgm:spPr/>
    </dgm:pt>
    <dgm:pt modelId="{9596F672-A754-4EE9-9D73-C28E68E7180A}" type="pres">
      <dgm:prSet presAssocID="{66CE32F7-FEA3-40EA-85AE-7D63310FB62A}" presName="visible" presStyleLbl="node1" presStyleIdx="0" presStyleCnt="6"/>
      <dgm:spPr>
        <a:prstGeom prst="ellipse">
          <a:avLst/>
        </a:prstGeom>
      </dgm:spPr>
    </dgm:pt>
    <dgm:pt modelId="{95839B08-0BC8-49A8-878C-43E297C7875F}" type="pres">
      <dgm:prSet presAssocID="{5B179E9A-459C-4D59-AC38-170C1F4D42FE}" presName="Name25" presStyleLbl="parChTrans1D1" presStyleIdx="0" presStyleCnt="5"/>
      <dgm:spPr/>
    </dgm:pt>
    <dgm:pt modelId="{90246523-3B79-4AA9-8E48-073FD71E7E6F}" type="pres">
      <dgm:prSet presAssocID="{59BEF2A3-7D81-4F93-8C5F-AFBEA4882140}" presName="node" presStyleCnt="0"/>
      <dgm:spPr/>
    </dgm:pt>
    <dgm:pt modelId="{9F51FC66-E71A-4E2B-BED4-7FACE3ABCE3B}" type="pres">
      <dgm:prSet presAssocID="{59BEF2A3-7D81-4F93-8C5F-AFBEA4882140}" presName="parentNode" presStyleLbl="node1" presStyleIdx="1" presStyleCnt="6" custScaleX="185776" custLinFactY="12544" custLinFactNeighborX="63439" custLinFactNeighborY="100000">
        <dgm:presLayoutVars>
          <dgm:chMax val="1"/>
          <dgm:bulletEnabled val="1"/>
        </dgm:presLayoutVars>
      </dgm:prSet>
      <dgm:spPr/>
    </dgm:pt>
    <dgm:pt modelId="{F7D8D2DF-4DBA-4608-B6DC-35C5366CF367}" type="pres">
      <dgm:prSet presAssocID="{59BEF2A3-7D81-4F93-8C5F-AFBEA4882140}" presName="childNode" presStyleLbl="revTx" presStyleIdx="0" presStyleCnt="1">
        <dgm:presLayoutVars>
          <dgm:bulletEnabled val="1"/>
        </dgm:presLayoutVars>
      </dgm:prSet>
      <dgm:spPr/>
    </dgm:pt>
    <dgm:pt modelId="{9C1E1AA4-1046-4CBB-9589-A762F8C372E9}" type="pres">
      <dgm:prSet presAssocID="{3F3DDA84-D962-4BDF-AB66-5963526C10C2}" presName="Name25" presStyleLbl="parChTrans1D1" presStyleIdx="1" presStyleCnt="5"/>
      <dgm:spPr/>
    </dgm:pt>
    <dgm:pt modelId="{2DCBF768-6FC8-4EB6-A5D6-8BEE3C05AAAE}" type="pres">
      <dgm:prSet presAssocID="{503A4155-64B0-4D07-8368-7FC4C398045D}" presName="node" presStyleCnt="0"/>
      <dgm:spPr/>
    </dgm:pt>
    <dgm:pt modelId="{22CC4F6C-175C-4EA5-9E42-150E32E1FA66}" type="pres">
      <dgm:prSet presAssocID="{503A4155-64B0-4D07-8368-7FC4C398045D}" presName="parentNode" presStyleLbl="node1" presStyleIdx="2" presStyleCnt="6" custScaleX="185776" custLinFactY="-10253" custLinFactNeighborX="-61548" custLinFactNeighborY="-100000">
        <dgm:presLayoutVars>
          <dgm:chMax val="1"/>
          <dgm:bulletEnabled val="1"/>
        </dgm:presLayoutVars>
      </dgm:prSet>
      <dgm:spPr/>
    </dgm:pt>
    <dgm:pt modelId="{972B163B-E242-4CB3-A946-86259014BA59}" type="pres">
      <dgm:prSet presAssocID="{503A4155-64B0-4D07-8368-7FC4C398045D}" presName="childNode" presStyleLbl="revTx" presStyleIdx="0" presStyleCnt="1">
        <dgm:presLayoutVars>
          <dgm:bulletEnabled val="1"/>
        </dgm:presLayoutVars>
      </dgm:prSet>
      <dgm:spPr/>
    </dgm:pt>
    <dgm:pt modelId="{3FD6FB8B-70CE-4116-A627-F8F95997AC1A}" type="pres">
      <dgm:prSet presAssocID="{313ECC1D-79DB-423F-93FE-1F7F6876C421}" presName="Name25" presStyleLbl="parChTrans1D1" presStyleIdx="2" presStyleCnt="5"/>
      <dgm:spPr/>
    </dgm:pt>
    <dgm:pt modelId="{70E08664-F5BD-455D-8C1E-DE0DDBBFE59C}" type="pres">
      <dgm:prSet presAssocID="{0766F49E-7FEB-4CB4-B9E0-BAAADDDD968D}" presName="node" presStyleCnt="0"/>
      <dgm:spPr/>
    </dgm:pt>
    <dgm:pt modelId="{89E990B4-8BF2-4EC4-9971-8A5EF82C948C}" type="pres">
      <dgm:prSet presAssocID="{0766F49E-7FEB-4CB4-B9E0-BAAADDDD968D}" presName="parentNode" presStyleLbl="node1" presStyleIdx="3" presStyleCnt="6" custScaleX="185776">
        <dgm:presLayoutVars>
          <dgm:chMax val="1"/>
          <dgm:bulletEnabled val="1"/>
        </dgm:presLayoutVars>
      </dgm:prSet>
      <dgm:spPr/>
    </dgm:pt>
    <dgm:pt modelId="{937B6289-D3AB-4251-BA04-7C8DC48BA544}" type="pres">
      <dgm:prSet presAssocID="{0766F49E-7FEB-4CB4-B9E0-BAAADDDD968D}" presName="childNode" presStyleLbl="revTx" presStyleIdx="0" presStyleCnt="1">
        <dgm:presLayoutVars>
          <dgm:bulletEnabled val="1"/>
        </dgm:presLayoutVars>
      </dgm:prSet>
      <dgm:spPr/>
    </dgm:pt>
    <dgm:pt modelId="{D4E5974B-4E4F-423E-A537-340B309DFA26}" type="pres">
      <dgm:prSet presAssocID="{2BDA67D0-9950-4105-B5DD-3BD3548CDDB2}" presName="Name25" presStyleLbl="parChTrans1D1" presStyleIdx="3" presStyleCnt="5"/>
      <dgm:spPr/>
    </dgm:pt>
    <dgm:pt modelId="{CA5C6739-CF89-4810-BC41-E24941AAC98A}" type="pres">
      <dgm:prSet presAssocID="{7B636DB1-EB7A-4006-B58F-64B6BA41CC53}" presName="node" presStyleCnt="0"/>
      <dgm:spPr/>
    </dgm:pt>
    <dgm:pt modelId="{DFE95898-747D-47FA-87AD-DC2DFC6942EA}" type="pres">
      <dgm:prSet presAssocID="{7B636DB1-EB7A-4006-B58F-64B6BA41CC53}" presName="parentNode" presStyleLbl="node1" presStyleIdx="4" presStyleCnt="6" custScaleX="185776">
        <dgm:presLayoutVars>
          <dgm:chMax val="1"/>
          <dgm:bulletEnabled val="1"/>
        </dgm:presLayoutVars>
      </dgm:prSet>
      <dgm:spPr/>
    </dgm:pt>
    <dgm:pt modelId="{0EAE69B1-3E85-488C-8819-54225CA735A7}" type="pres">
      <dgm:prSet presAssocID="{7B636DB1-EB7A-4006-B58F-64B6BA41CC53}" presName="childNode" presStyleLbl="revTx" presStyleIdx="0" presStyleCnt="1">
        <dgm:presLayoutVars>
          <dgm:bulletEnabled val="1"/>
        </dgm:presLayoutVars>
      </dgm:prSet>
      <dgm:spPr/>
    </dgm:pt>
    <dgm:pt modelId="{6BC78080-C777-4612-BD49-EF1D0AB4BFE8}" type="pres">
      <dgm:prSet presAssocID="{465EC8D8-A0BF-4AA0-9828-17913D102933}" presName="Name25" presStyleLbl="parChTrans1D1" presStyleIdx="4" presStyleCnt="5"/>
      <dgm:spPr/>
    </dgm:pt>
    <dgm:pt modelId="{CE35A2AD-7D18-4F25-A909-CEB0799CF68D}" type="pres">
      <dgm:prSet presAssocID="{894CC06D-7060-4755-A070-CF4DD3DD9F29}" presName="node" presStyleCnt="0"/>
      <dgm:spPr/>
    </dgm:pt>
    <dgm:pt modelId="{A14AF033-73F6-40B0-8860-310F16DA5663}" type="pres">
      <dgm:prSet presAssocID="{894CC06D-7060-4755-A070-CF4DD3DD9F29}" presName="parentNode" presStyleLbl="node1" presStyleIdx="5" presStyleCnt="6" custScaleX="185776">
        <dgm:presLayoutVars>
          <dgm:chMax val="1"/>
          <dgm:bulletEnabled val="1"/>
        </dgm:presLayoutVars>
      </dgm:prSet>
      <dgm:spPr/>
    </dgm:pt>
    <dgm:pt modelId="{E7FF526D-396F-45E5-9FBB-F886EA201408}" type="pres">
      <dgm:prSet presAssocID="{894CC06D-7060-4755-A070-CF4DD3DD9F29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983C6301-5091-450F-B200-7422A65864CF}" type="presOf" srcId="{5B179E9A-459C-4D59-AC38-170C1F4D42FE}" destId="{95839B08-0BC8-49A8-878C-43E297C7875F}" srcOrd="0" destOrd="0" presId="urn:microsoft.com/office/officeart/2005/8/layout/radial2"/>
    <dgm:cxn modelId="{01225E0A-15D4-472A-B88E-B9F3DE1E4479}" type="presOf" srcId="{B7CC10C3-6224-4305-8705-30637CF60C42}" destId="{F7D8D2DF-4DBA-4608-B6DC-35C5366CF367}" srcOrd="0" destOrd="0" presId="urn:microsoft.com/office/officeart/2005/8/layout/radial2"/>
    <dgm:cxn modelId="{FD4D132B-4304-4D96-BBDD-190CD13FA71B}" srcId="{59BEF2A3-7D81-4F93-8C5F-AFBEA4882140}" destId="{B7CC10C3-6224-4305-8705-30637CF60C42}" srcOrd="0" destOrd="0" parTransId="{8397564C-440B-42BD-83C0-FBEF5E4F20D3}" sibTransId="{4DBDDE0F-2932-459A-9D70-D81D4C88E51F}"/>
    <dgm:cxn modelId="{B797CD36-AD0F-45E1-B8DB-A840D7968E51}" srcId="{66CE32F7-FEA3-40EA-85AE-7D63310FB62A}" destId="{7B636DB1-EB7A-4006-B58F-64B6BA41CC53}" srcOrd="3" destOrd="0" parTransId="{2BDA67D0-9950-4105-B5DD-3BD3548CDDB2}" sibTransId="{D11783C8-4066-4B86-A042-76E2275FA6C8}"/>
    <dgm:cxn modelId="{675EAE60-B405-4B8E-8C43-E31F2D5B02E7}" type="presOf" srcId="{894CC06D-7060-4755-A070-CF4DD3DD9F29}" destId="{A14AF033-73F6-40B0-8860-310F16DA5663}" srcOrd="0" destOrd="0" presId="urn:microsoft.com/office/officeart/2005/8/layout/radial2"/>
    <dgm:cxn modelId="{BABCCD69-214C-425C-9B8B-1AD64A2928E5}" type="presOf" srcId="{7B636DB1-EB7A-4006-B58F-64B6BA41CC53}" destId="{DFE95898-747D-47FA-87AD-DC2DFC6942EA}" srcOrd="0" destOrd="0" presId="urn:microsoft.com/office/officeart/2005/8/layout/radial2"/>
    <dgm:cxn modelId="{B26CDE6B-70AA-4F0D-9DD0-B3166EBB129F}" type="presOf" srcId="{465EC8D8-A0BF-4AA0-9828-17913D102933}" destId="{6BC78080-C777-4612-BD49-EF1D0AB4BFE8}" srcOrd="0" destOrd="0" presId="urn:microsoft.com/office/officeart/2005/8/layout/radial2"/>
    <dgm:cxn modelId="{F385C07A-5121-40D6-83CB-E16555AFD156}" srcId="{66CE32F7-FEA3-40EA-85AE-7D63310FB62A}" destId="{59BEF2A3-7D81-4F93-8C5F-AFBEA4882140}" srcOrd="0" destOrd="0" parTransId="{5B179E9A-459C-4D59-AC38-170C1F4D42FE}" sibTransId="{83E36843-7A93-44F2-9058-0A9CB3F144FD}"/>
    <dgm:cxn modelId="{7568367D-F6D3-4699-84AA-28D67CD0B586}" type="presOf" srcId="{2BDA67D0-9950-4105-B5DD-3BD3548CDDB2}" destId="{D4E5974B-4E4F-423E-A537-340B309DFA26}" srcOrd="0" destOrd="0" presId="urn:microsoft.com/office/officeart/2005/8/layout/radial2"/>
    <dgm:cxn modelId="{8B2E0C88-75D0-44AF-A2CB-97D9F8B31D8A}" srcId="{66CE32F7-FEA3-40EA-85AE-7D63310FB62A}" destId="{894CC06D-7060-4755-A070-CF4DD3DD9F29}" srcOrd="4" destOrd="0" parTransId="{465EC8D8-A0BF-4AA0-9828-17913D102933}" sibTransId="{C14ABFC3-EB41-4E51-907E-B38AC3104237}"/>
    <dgm:cxn modelId="{D418C6B3-BF41-4C91-9786-FAF6237AB149}" type="presOf" srcId="{59BEF2A3-7D81-4F93-8C5F-AFBEA4882140}" destId="{9F51FC66-E71A-4E2B-BED4-7FACE3ABCE3B}" srcOrd="0" destOrd="0" presId="urn:microsoft.com/office/officeart/2005/8/layout/radial2"/>
    <dgm:cxn modelId="{12FB57B4-7130-431C-9AB4-D80EB808AB0F}" srcId="{66CE32F7-FEA3-40EA-85AE-7D63310FB62A}" destId="{0766F49E-7FEB-4CB4-B9E0-BAAADDDD968D}" srcOrd="2" destOrd="0" parTransId="{313ECC1D-79DB-423F-93FE-1F7F6876C421}" sibTransId="{AD2D693F-5C11-47BB-A849-848FC50B0BB6}"/>
    <dgm:cxn modelId="{DF3C50BE-5113-4976-A7DC-A199546B3D4D}" srcId="{66CE32F7-FEA3-40EA-85AE-7D63310FB62A}" destId="{503A4155-64B0-4D07-8368-7FC4C398045D}" srcOrd="1" destOrd="0" parTransId="{3F3DDA84-D962-4BDF-AB66-5963526C10C2}" sibTransId="{5EE7BFA8-AA17-4302-9B2B-505F4807D6EB}"/>
    <dgm:cxn modelId="{3CD2E1D3-D19C-43F6-9E3B-00C5EE74DD6F}" type="presOf" srcId="{3F3DDA84-D962-4BDF-AB66-5963526C10C2}" destId="{9C1E1AA4-1046-4CBB-9589-A762F8C372E9}" srcOrd="0" destOrd="0" presId="urn:microsoft.com/office/officeart/2005/8/layout/radial2"/>
    <dgm:cxn modelId="{FEC66EE5-2586-47DA-B219-884098F7B7D5}" type="presOf" srcId="{503A4155-64B0-4D07-8368-7FC4C398045D}" destId="{22CC4F6C-175C-4EA5-9E42-150E32E1FA66}" srcOrd="0" destOrd="0" presId="urn:microsoft.com/office/officeart/2005/8/layout/radial2"/>
    <dgm:cxn modelId="{7D45A9EE-E3E1-4614-A39F-6ABE5CBB5811}" type="presOf" srcId="{66CE32F7-FEA3-40EA-85AE-7D63310FB62A}" destId="{5370496B-F1BD-413E-97BB-1A76F36966DF}" srcOrd="0" destOrd="0" presId="urn:microsoft.com/office/officeart/2005/8/layout/radial2"/>
    <dgm:cxn modelId="{D8CD5EF0-3753-47EF-A772-27D4FEE80AB6}" type="presOf" srcId="{313ECC1D-79DB-423F-93FE-1F7F6876C421}" destId="{3FD6FB8B-70CE-4116-A627-F8F95997AC1A}" srcOrd="0" destOrd="0" presId="urn:microsoft.com/office/officeart/2005/8/layout/radial2"/>
    <dgm:cxn modelId="{5BD90EFC-6A4B-4CFE-8C78-907E908FEAAB}" type="presOf" srcId="{0766F49E-7FEB-4CB4-B9E0-BAAADDDD968D}" destId="{89E990B4-8BF2-4EC4-9971-8A5EF82C948C}" srcOrd="0" destOrd="0" presId="urn:microsoft.com/office/officeart/2005/8/layout/radial2"/>
    <dgm:cxn modelId="{DAB89132-02D6-4240-8961-AC65937303CE}" type="presParOf" srcId="{5370496B-F1BD-413E-97BB-1A76F36966DF}" destId="{4FFBD987-E7F7-4A08-85E4-5B6852D59271}" srcOrd="0" destOrd="0" presId="urn:microsoft.com/office/officeart/2005/8/layout/radial2"/>
    <dgm:cxn modelId="{A44C90D1-19D8-4D98-B230-2E8B946B1A0E}" type="presParOf" srcId="{4FFBD987-E7F7-4A08-85E4-5B6852D59271}" destId="{23CBD26F-1FF7-466B-A43D-A9735ABAB7F8}" srcOrd="0" destOrd="0" presId="urn:microsoft.com/office/officeart/2005/8/layout/radial2"/>
    <dgm:cxn modelId="{52C6E84E-D6E5-4B33-A297-9DA585C284FF}" type="presParOf" srcId="{23CBD26F-1FF7-466B-A43D-A9735ABAB7F8}" destId="{4B7AAA91-F4DE-4CEA-9CDA-7A5FE3D2F4EC}" srcOrd="0" destOrd="0" presId="urn:microsoft.com/office/officeart/2005/8/layout/radial2"/>
    <dgm:cxn modelId="{86347853-74F9-4865-9F8F-D380117AACB8}" type="presParOf" srcId="{23CBD26F-1FF7-466B-A43D-A9735ABAB7F8}" destId="{9596F672-A754-4EE9-9D73-C28E68E7180A}" srcOrd="1" destOrd="0" presId="urn:microsoft.com/office/officeart/2005/8/layout/radial2"/>
    <dgm:cxn modelId="{F7EA6AFB-2FBA-496D-AEAC-179FC3D952CA}" type="presParOf" srcId="{4FFBD987-E7F7-4A08-85E4-5B6852D59271}" destId="{95839B08-0BC8-49A8-878C-43E297C7875F}" srcOrd="1" destOrd="0" presId="urn:microsoft.com/office/officeart/2005/8/layout/radial2"/>
    <dgm:cxn modelId="{CBC5703F-FCF2-4FC0-B1F2-DB2075C6A09F}" type="presParOf" srcId="{4FFBD987-E7F7-4A08-85E4-5B6852D59271}" destId="{90246523-3B79-4AA9-8E48-073FD71E7E6F}" srcOrd="2" destOrd="0" presId="urn:microsoft.com/office/officeart/2005/8/layout/radial2"/>
    <dgm:cxn modelId="{65B0D793-C35B-4F24-958A-F8E903CD3A5A}" type="presParOf" srcId="{90246523-3B79-4AA9-8E48-073FD71E7E6F}" destId="{9F51FC66-E71A-4E2B-BED4-7FACE3ABCE3B}" srcOrd="0" destOrd="0" presId="urn:microsoft.com/office/officeart/2005/8/layout/radial2"/>
    <dgm:cxn modelId="{0365772D-0B6F-47BD-969A-170AB4A0676C}" type="presParOf" srcId="{90246523-3B79-4AA9-8E48-073FD71E7E6F}" destId="{F7D8D2DF-4DBA-4608-B6DC-35C5366CF367}" srcOrd="1" destOrd="0" presId="urn:microsoft.com/office/officeart/2005/8/layout/radial2"/>
    <dgm:cxn modelId="{71E317E9-C0A4-415A-A392-9D1411C352BE}" type="presParOf" srcId="{4FFBD987-E7F7-4A08-85E4-5B6852D59271}" destId="{9C1E1AA4-1046-4CBB-9589-A762F8C372E9}" srcOrd="3" destOrd="0" presId="urn:microsoft.com/office/officeart/2005/8/layout/radial2"/>
    <dgm:cxn modelId="{400B24E3-9E73-4FB7-9ABC-4BE9BF9A258A}" type="presParOf" srcId="{4FFBD987-E7F7-4A08-85E4-5B6852D59271}" destId="{2DCBF768-6FC8-4EB6-A5D6-8BEE3C05AAAE}" srcOrd="4" destOrd="0" presId="urn:microsoft.com/office/officeart/2005/8/layout/radial2"/>
    <dgm:cxn modelId="{A7A64923-0AB8-49C8-A99B-BA86CC1238F6}" type="presParOf" srcId="{2DCBF768-6FC8-4EB6-A5D6-8BEE3C05AAAE}" destId="{22CC4F6C-175C-4EA5-9E42-150E32E1FA66}" srcOrd="0" destOrd="0" presId="urn:microsoft.com/office/officeart/2005/8/layout/radial2"/>
    <dgm:cxn modelId="{4656147C-1B84-47C1-AD47-BDE50C14E2F3}" type="presParOf" srcId="{2DCBF768-6FC8-4EB6-A5D6-8BEE3C05AAAE}" destId="{972B163B-E242-4CB3-A946-86259014BA59}" srcOrd="1" destOrd="0" presId="urn:microsoft.com/office/officeart/2005/8/layout/radial2"/>
    <dgm:cxn modelId="{1D57A76B-C2CA-4FED-8091-47FB128F936F}" type="presParOf" srcId="{4FFBD987-E7F7-4A08-85E4-5B6852D59271}" destId="{3FD6FB8B-70CE-4116-A627-F8F95997AC1A}" srcOrd="5" destOrd="0" presId="urn:microsoft.com/office/officeart/2005/8/layout/radial2"/>
    <dgm:cxn modelId="{F947ABD5-F7A0-48E2-907B-294BDD68AA86}" type="presParOf" srcId="{4FFBD987-E7F7-4A08-85E4-5B6852D59271}" destId="{70E08664-F5BD-455D-8C1E-DE0DDBBFE59C}" srcOrd="6" destOrd="0" presId="urn:microsoft.com/office/officeart/2005/8/layout/radial2"/>
    <dgm:cxn modelId="{EAACA7C4-EBE5-45BA-B21E-27323BF20464}" type="presParOf" srcId="{70E08664-F5BD-455D-8C1E-DE0DDBBFE59C}" destId="{89E990B4-8BF2-4EC4-9971-8A5EF82C948C}" srcOrd="0" destOrd="0" presId="urn:microsoft.com/office/officeart/2005/8/layout/radial2"/>
    <dgm:cxn modelId="{C3F575E7-AC94-4DB9-9165-B122725BA7EC}" type="presParOf" srcId="{70E08664-F5BD-455D-8C1E-DE0DDBBFE59C}" destId="{937B6289-D3AB-4251-BA04-7C8DC48BA544}" srcOrd="1" destOrd="0" presId="urn:microsoft.com/office/officeart/2005/8/layout/radial2"/>
    <dgm:cxn modelId="{FE8C06D9-E5C2-4CC1-81BE-B33E8228C8B8}" type="presParOf" srcId="{4FFBD987-E7F7-4A08-85E4-5B6852D59271}" destId="{D4E5974B-4E4F-423E-A537-340B309DFA26}" srcOrd="7" destOrd="0" presId="urn:microsoft.com/office/officeart/2005/8/layout/radial2"/>
    <dgm:cxn modelId="{4A2AE001-5440-4803-AD43-84FB13AE39CB}" type="presParOf" srcId="{4FFBD987-E7F7-4A08-85E4-5B6852D59271}" destId="{CA5C6739-CF89-4810-BC41-E24941AAC98A}" srcOrd="8" destOrd="0" presId="urn:microsoft.com/office/officeart/2005/8/layout/radial2"/>
    <dgm:cxn modelId="{841C621A-7291-40F3-BD5E-5D431E8144CA}" type="presParOf" srcId="{CA5C6739-CF89-4810-BC41-E24941AAC98A}" destId="{DFE95898-747D-47FA-87AD-DC2DFC6942EA}" srcOrd="0" destOrd="0" presId="urn:microsoft.com/office/officeart/2005/8/layout/radial2"/>
    <dgm:cxn modelId="{9CF4C5FD-4BF8-4974-AC7E-A348DDCD126E}" type="presParOf" srcId="{CA5C6739-CF89-4810-BC41-E24941AAC98A}" destId="{0EAE69B1-3E85-488C-8819-54225CA735A7}" srcOrd="1" destOrd="0" presId="urn:microsoft.com/office/officeart/2005/8/layout/radial2"/>
    <dgm:cxn modelId="{D7C7047C-11BA-487E-B878-16344A709F9F}" type="presParOf" srcId="{4FFBD987-E7F7-4A08-85E4-5B6852D59271}" destId="{6BC78080-C777-4612-BD49-EF1D0AB4BFE8}" srcOrd="9" destOrd="0" presId="urn:microsoft.com/office/officeart/2005/8/layout/radial2"/>
    <dgm:cxn modelId="{0C4CE7B1-1C20-4208-8410-AE64459567E9}" type="presParOf" srcId="{4FFBD987-E7F7-4A08-85E4-5B6852D59271}" destId="{CE35A2AD-7D18-4F25-A909-CEB0799CF68D}" srcOrd="10" destOrd="0" presId="urn:microsoft.com/office/officeart/2005/8/layout/radial2"/>
    <dgm:cxn modelId="{CC9E4747-F077-44EE-9049-6935B0807FC5}" type="presParOf" srcId="{CE35A2AD-7D18-4F25-A909-CEB0799CF68D}" destId="{A14AF033-73F6-40B0-8860-310F16DA5663}" srcOrd="0" destOrd="0" presId="urn:microsoft.com/office/officeart/2005/8/layout/radial2"/>
    <dgm:cxn modelId="{80E8DFE2-EE2A-4090-A743-42B2D35809DB}" type="presParOf" srcId="{CE35A2AD-7D18-4F25-A909-CEB0799CF68D}" destId="{E7FF526D-396F-45E5-9FBB-F886EA2014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E4246-55AD-4DCC-962D-EC3A9FA75D08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8E0E9453-5D85-4691-8A17-0704AADBDA8C}">
      <dgm:prSet phldrT="[Texto]" custT="1"/>
      <dgm:spPr/>
      <dgm:t>
        <a:bodyPr/>
        <a:lstStyle/>
        <a:p>
          <a:r>
            <a:rPr lang="es-ES" sz="1050" b="1" dirty="0"/>
            <a:t>3.473 </a:t>
          </a:r>
          <a:r>
            <a:rPr lang="es-ES_tradnl" sz="1050" b="1" dirty="0"/>
            <a:t>empleados</a:t>
          </a:r>
        </a:p>
      </dgm:t>
    </dgm:pt>
    <dgm:pt modelId="{1D056979-E914-432A-BAE3-BB7EB7C7F2AA}" type="parTrans" cxnId="{720375D0-78FC-4568-AAA1-DE0FC7343354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109A423E-EF1E-407D-BFEE-18699D8D15AE}" type="sibTrans" cxnId="{720375D0-78FC-4568-AAA1-DE0FC7343354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A950A8C3-CE3D-4F55-8E2D-FE7FA9486BAA}">
      <dgm:prSet custT="1"/>
      <dgm:spPr/>
      <dgm:t>
        <a:bodyPr/>
        <a:lstStyle/>
        <a:p>
          <a:r>
            <a:rPr lang="es-ES_tradnl" sz="940" b="1" dirty="0"/>
            <a:t>12.500 estudiantes participaron en el Programa Escolar de Educación Financiera</a:t>
          </a:r>
        </a:p>
      </dgm:t>
    </dgm:pt>
    <dgm:pt modelId="{40BEE7F3-EDB8-4F1C-92A8-E5DF6F95143C}" type="parTrans" cxnId="{EE707A8A-56A2-4637-926E-AAF638CDB89C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FE172AD8-61D6-4FE1-A935-44B1AECAF5C7}" type="sibTrans" cxnId="{EE707A8A-56A2-4637-926E-AAF638CDB89C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9C203440-E557-40BE-9E4C-F39433B29466}">
      <dgm:prSet custT="1"/>
      <dgm:spPr/>
      <dgm:t>
        <a:bodyPr/>
        <a:lstStyle/>
        <a:p>
          <a:r>
            <a:rPr lang="es-ES_tradnl" sz="1000" b="1" dirty="0"/>
            <a:t>0 millones de euros de beneficio</a:t>
          </a:r>
        </a:p>
      </dgm:t>
    </dgm:pt>
    <dgm:pt modelId="{08E66573-B245-4E9A-8977-A10300F8AC42}" type="parTrans" cxnId="{BBCE5B7F-F8EB-44B9-B15C-1B0BE764861A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39A338EB-6010-4A72-8F62-BF2828AACCF6}" type="sibTrans" cxnId="{BBCE5B7F-F8EB-44B9-B15C-1B0BE764861A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97C9B272-4AF4-40C6-83D7-D96B85F25AAB}">
      <dgm:prSet custT="1"/>
      <dgm:spPr/>
      <dgm:t>
        <a:bodyPr/>
        <a:lstStyle/>
        <a:p>
          <a:r>
            <a:rPr lang="es-ES_tradnl" sz="1000" b="1" dirty="0"/>
            <a:t>Lanzamiento del primer blog del Banco de España</a:t>
          </a:r>
        </a:p>
      </dgm:t>
    </dgm:pt>
    <dgm:pt modelId="{238EA473-3812-4E9E-988F-A4C28E0E8DB1}" type="parTrans" cxnId="{5175EADF-85C2-4543-ADEE-D0830F316F57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7E4C057A-4B77-4381-AE68-25C36286370D}" type="sibTrans" cxnId="{5175EADF-85C2-4543-ADEE-D0830F316F57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D104FBB5-2F51-4CDD-B2C0-CFA01159C81D}">
      <dgm:prSet custT="1"/>
      <dgm:spPr/>
      <dgm:t>
        <a:bodyPr/>
        <a:lstStyle/>
        <a:p>
          <a:r>
            <a:rPr lang="es-ES_tradnl" sz="1050" b="1" dirty="0"/>
            <a:t>2 sedes en Madrid</a:t>
          </a:r>
        </a:p>
      </dgm:t>
    </dgm:pt>
    <dgm:pt modelId="{62B69883-D2F7-4494-BF9D-9FDBC4D1EDCC}" type="parTrans" cxnId="{E9D9CD70-5303-441E-83F4-09357E974625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EFF438DD-AD89-4A32-822B-6760B37B23B9}" type="sibTrans" cxnId="{E9D9CD70-5303-441E-83F4-09357E974625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D0E7E258-C866-4CA1-B43B-2B9BA9F828FE}">
      <dgm:prSet custT="1"/>
      <dgm:spPr/>
      <dgm:t>
        <a:bodyPr/>
        <a:lstStyle/>
        <a:p>
          <a:r>
            <a:rPr lang="es-ES_tradnl" sz="1000" b="1" dirty="0"/>
            <a:t>2.521 millones de billetes entregados a las entidades de crédito </a:t>
          </a:r>
        </a:p>
      </dgm:t>
    </dgm:pt>
    <dgm:pt modelId="{84D92D06-38A0-477B-A87A-8B5FD8264B4C}" type="parTrans" cxnId="{F53FCE6A-6144-4EF0-8A1A-999E8C237A99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828ED57B-D68D-4D32-8BAD-B843DEE74C4E}" type="sibTrans" cxnId="{F53FCE6A-6144-4EF0-8A1A-999E8C237A99}">
      <dgm:prSet/>
      <dgm:spPr/>
      <dgm:t>
        <a:bodyPr/>
        <a:lstStyle/>
        <a:p>
          <a:endParaRPr lang="es-ES_tradnl" sz="2000" b="1">
            <a:solidFill>
              <a:schemeClr val="tx1"/>
            </a:solidFill>
          </a:endParaRPr>
        </a:p>
      </dgm:t>
    </dgm:pt>
    <dgm:pt modelId="{FB6E3F57-BB71-4415-A0C2-1D1E72CC3A34}">
      <dgm:prSet custT="1"/>
      <dgm:spPr/>
      <dgm:t>
        <a:bodyPr/>
        <a:lstStyle/>
        <a:p>
          <a:r>
            <a:rPr lang="es-ES" sz="1000" b="1" dirty="0"/>
            <a:t>1.294  monografías incorporadas a la Biblioteca </a:t>
          </a:r>
          <a:endParaRPr lang="es-ES_tradnl" sz="1000" b="1" dirty="0"/>
        </a:p>
      </dgm:t>
    </dgm:pt>
    <dgm:pt modelId="{AE3E0E4C-40B8-407A-A935-6BC3FD424D3D}" type="parTrans" cxnId="{AAC1131C-AF58-46CC-AE10-402A66D2A76F}">
      <dgm:prSet/>
      <dgm:spPr/>
      <dgm:t>
        <a:bodyPr/>
        <a:lstStyle/>
        <a:p>
          <a:endParaRPr lang="es-ES_tradnl"/>
        </a:p>
      </dgm:t>
    </dgm:pt>
    <dgm:pt modelId="{4315649C-FA46-4182-8C96-84F8322B730F}" type="sibTrans" cxnId="{AAC1131C-AF58-46CC-AE10-402A66D2A76F}">
      <dgm:prSet/>
      <dgm:spPr/>
      <dgm:t>
        <a:bodyPr/>
        <a:lstStyle/>
        <a:p>
          <a:endParaRPr lang="es-ES_tradnl"/>
        </a:p>
      </dgm:t>
    </dgm:pt>
    <dgm:pt modelId="{FFF967AA-DC21-4483-A193-70C66C72CDD5}">
      <dgm:prSet custT="1"/>
      <dgm:spPr/>
      <dgm:t>
        <a:bodyPr/>
        <a:lstStyle/>
        <a:p>
          <a:r>
            <a:rPr lang="es-ES_tradnl" sz="1050" b="1" dirty="0"/>
            <a:t>15 sucursales</a:t>
          </a:r>
        </a:p>
      </dgm:t>
    </dgm:pt>
    <dgm:pt modelId="{E7F3FEB8-0906-4D21-BFF4-02E77B20670F}" type="parTrans" cxnId="{275A2EED-B848-4025-AF58-972C0ADDFFDB}">
      <dgm:prSet/>
      <dgm:spPr/>
      <dgm:t>
        <a:bodyPr/>
        <a:lstStyle/>
        <a:p>
          <a:endParaRPr lang="es-ES_tradnl"/>
        </a:p>
      </dgm:t>
    </dgm:pt>
    <dgm:pt modelId="{EA697355-6F6C-4E2D-B345-97F048F3174C}" type="sibTrans" cxnId="{275A2EED-B848-4025-AF58-972C0ADDFFDB}">
      <dgm:prSet/>
      <dgm:spPr/>
      <dgm:t>
        <a:bodyPr/>
        <a:lstStyle/>
        <a:p>
          <a:endParaRPr lang="es-ES_tradnl"/>
        </a:p>
      </dgm:t>
    </dgm:pt>
    <dgm:pt modelId="{4F125A89-1FC7-4E2D-AC7A-701596AA70B7}">
      <dgm:prSet custT="1"/>
      <dgm:spPr/>
      <dgm:t>
        <a:bodyPr/>
        <a:lstStyle/>
        <a:p>
          <a:r>
            <a:rPr lang="es-ES_tradnl" sz="900" b="1" dirty="0"/>
            <a:t>17.483 visitantes en el curso 2023/24</a:t>
          </a:r>
        </a:p>
      </dgm:t>
    </dgm:pt>
    <dgm:pt modelId="{C3D33AFF-F418-4DDF-B11B-F092D0B252F7}" type="parTrans" cxnId="{86F414D2-5939-47EB-8DEA-37BCF91F5A53}">
      <dgm:prSet/>
      <dgm:spPr/>
      <dgm:t>
        <a:bodyPr/>
        <a:lstStyle/>
        <a:p>
          <a:endParaRPr lang="es-ES_tradnl"/>
        </a:p>
      </dgm:t>
    </dgm:pt>
    <dgm:pt modelId="{ACDE485B-56FF-4898-850D-5AF26C9FF7BC}" type="sibTrans" cxnId="{86F414D2-5939-47EB-8DEA-37BCF91F5A53}">
      <dgm:prSet/>
      <dgm:spPr/>
      <dgm:t>
        <a:bodyPr/>
        <a:lstStyle/>
        <a:p>
          <a:endParaRPr lang="es-ES_tradnl"/>
        </a:p>
      </dgm:t>
    </dgm:pt>
    <dgm:pt modelId="{D7632B4C-0767-40A2-B844-512AC858076A}">
      <dgm:prSet phldrT="[Texto]" custT="1"/>
      <dgm:spPr/>
      <dgm:t>
        <a:bodyPr/>
        <a:lstStyle/>
        <a:p>
          <a:r>
            <a:rPr lang="es-ES" sz="1000" b="1" dirty="0"/>
            <a:t>7,5 millones</a:t>
          </a:r>
          <a:r>
            <a:rPr lang="es-ES_tradnl" sz="1000" b="1" dirty="0"/>
            <a:t> de visitantes en el nuevo sitio web</a:t>
          </a:r>
        </a:p>
      </dgm:t>
    </dgm:pt>
    <dgm:pt modelId="{896F44D7-7E42-4E9E-AF0E-9DE670B872BF}" type="parTrans" cxnId="{9449D536-CAE8-4752-A4DB-51F5C056C999}">
      <dgm:prSet/>
      <dgm:spPr/>
      <dgm:t>
        <a:bodyPr/>
        <a:lstStyle/>
        <a:p>
          <a:endParaRPr lang="es-ES_tradnl"/>
        </a:p>
      </dgm:t>
    </dgm:pt>
    <dgm:pt modelId="{ABF4A24F-354F-4FED-A7D2-3C868084CDCA}" type="sibTrans" cxnId="{9449D536-CAE8-4752-A4DB-51F5C056C999}">
      <dgm:prSet/>
      <dgm:spPr/>
      <dgm:t>
        <a:bodyPr/>
        <a:lstStyle/>
        <a:p>
          <a:endParaRPr lang="es-ES_tradnl"/>
        </a:p>
      </dgm:t>
    </dgm:pt>
    <dgm:pt modelId="{50072F0E-AB4F-4E6C-A1D3-56FDF5C40135}" type="pres">
      <dgm:prSet presAssocID="{EDDE4246-55AD-4DCC-962D-EC3A9FA75D08}" presName="cycle" presStyleCnt="0">
        <dgm:presLayoutVars>
          <dgm:dir/>
          <dgm:resizeHandles val="exact"/>
        </dgm:presLayoutVars>
      </dgm:prSet>
      <dgm:spPr/>
    </dgm:pt>
    <dgm:pt modelId="{B8273516-6126-4EA4-96D3-54B7F1E7798A}" type="pres">
      <dgm:prSet presAssocID="{8E0E9453-5D85-4691-8A17-0704AADBDA8C}" presName="node" presStyleLbl="node1" presStyleIdx="0" presStyleCnt="10" custScaleX="162894" custScaleY="109736">
        <dgm:presLayoutVars>
          <dgm:bulletEnabled val="1"/>
        </dgm:presLayoutVars>
      </dgm:prSet>
      <dgm:spPr>
        <a:prstGeom prst="rect">
          <a:avLst/>
        </a:prstGeom>
      </dgm:spPr>
    </dgm:pt>
    <dgm:pt modelId="{C2B1E283-988C-4706-B0EE-FED1E0941D51}" type="pres">
      <dgm:prSet presAssocID="{8E0E9453-5D85-4691-8A17-0704AADBDA8C}" presName="spNode" presStyleCnt="0"/>
      <dgm:spPr/>
    </dgm:pt>
    <dgm:pt modelId="{68C48184-54DE-438D-975E-75A20CF80A9B}" type="pres">
      <dgm:prSet presAssocID="{109A423E-EF1E-407D-BFEE-18699D8D15AE}" presName="sibTrans" presStyleLbl="sibTrans1D1" presStyleIdx="0" presStyleCnt="10"/>
      <dgm:spPr/>
    </dgm:pt>
    <dgm:pt modelId="{D28A342D-6CC1-4F0A-84F9-672E526EEC54}" type="pres">
      <dgm:prSet presAssocID="{D104FBB5-2F51-4CDD-B2C0-CFA01159C81D}" presName="node" presStyleLbl="node1" presStyleIdx="1" presStyleCnt="10" custScaleX="162894" custScaleY="109736" custRadScaleRad="99949" custRadScaleInc="57931">
        <dgm:presLayoutVars>
          <dgm:bulletEnabled val="1"/>
        </dgm:presLayoutVars>
      </dgm:prSet>
      <dgm:spPr>
        <a:prstGeom prst="rect">
          <a:avLst/>
        </a:prstGeom>
      </dgm:spPr>
    </dgm:pt>
    <dgm:pt modelId="{D12BD1F5-5B9E-465D-8371-25127175015C}" type="pres">
      <dgm:prSet presAssocID="{D104FBB5-2F51-4CDD-B2C0-CFA01159C81D}" presName="spNode" presStyleCnt="0"/>
      <dgm:spPr/>
    </dgm:pt>
    <dgm:pt modelId="{0E63D739-02C7-4F70-9A90-6C3FD376325D}" type="pres">
      <dgm:prSet presAssocID="{EFF438DD-AD89-4A32-822B-6760B37B23B9}" presName="sibTrans" presStyleLbl="sibTrans1D1" presStyleIdx="1" presStyleCnt="10"/>
      <dgm:spPr/>
    </dgm:pt>
    <dgm:pt modelId="{22CDCD86-74F4-4258-B258-124954955331}" type="pres">
      <dgm:prSet presAssocID="{D7632B4C-0767-40A2-B844-512AC858076A}" presName="node" presStyleLbl="node1" presStyleIdx="2" presStyleCnt="10" custScaleX="162894" custScaleY="109736" custRadScaleRad="99167" custRadScaleInc="33497">
        <dgm:presLayoutVars>
          <dgm:bulletEnabled val="1"/>
        </dgm:presLayoutVars>
      </dgm:prSet>
      <dgm:spPr>
        <a:prstGeom prst="rect">
          <a:avLst/>
        </a:prstGeom>
      </dgm:spPr>
    </dgm:pt>
    <dgm:pt modelId="{C90ADA64-6BDF-4310-B077-3DC9EAA66E47}" type="pres">
      <dgm:prSet presAssocID="{D7632B4C-0767-40A2-B844-512AC858076A}" presName="spNode" presStyleCnt="0"/>
      <dgm:spPr/>
    </dgm:pt>
    <dgm:pt modelId="{38EC59A9-7BD6-46A6-B1B6-A6F7A80DD7DF}" type="pres">
      <dgm:prSet presAssocID="{ABF4A24F-354F-4FED-A7D2-3C868084CDCA}" presName="sibTrans" presStyleLbl="sibTrans1D1" presStyleIdx="2" presStyleCnt="10"/>
      <dgm:spPr/>
    </dgm:pt>
    <dgm:pt modelId="{61D29F02-733D-4949-B54E-A56D95B561E9}" type="pres">
      <dgm:prSet presAssocID="{97C9B272-4AF4-40C6-83D7-D96B85F25AAB}" presName="node" presStyleLbl="node1" presStyleIdx="3" presStyleCnt="10" custScaleX="162894" custScaleY="109736">
        <dgm:presLayoutVars>
          <dgm:bulletEnabled val="1"/>
        </dgm:presLayoutVars>
      </dgm:prSet>
      <dgm:spPr>
        <a:prstGeom prst="rect">
          <a:avLst/>
        </a:prstGeom>
      </dgm:spPr>
    </dgm:pt>
    <dgm:pt modelId="{AB50CA37-6FDA-4712-B297-10B16E52EF80}" type="pres">
      <dgm:prSet presAssocID="{97C9B272-4AF4-40C6-83D7-D96B85F25AAB}" presName="spNode" presStyleCnt="0"/>
      <dgm:spPr/>
    </dgm:pt>
    <dgm:pt modelId="{A523BC27-05E4-4746-8B08-24EC66123F09}" type="pres">
      <dgm:prSet presAssocID="{7E4C057A-4B77-4381-AE68-25C36286370D}" presName="sibTrans" presStyleLbl="sibTrans1D1" presStyleIdx="3" presStyleCnt="10"/>
      <dgm:spPr/>
    </dgm:pt>
    <dgm:pt modelId="{F2E89603-F8DC-478A-BC32-0411A6CB0418}" type="pres">
      <dgm:prSet presAssocID="{4F125A89-1FC7-4E2D-AC7A-701596AA70B7}" presName="node" presStyleLbl="node1" presStyleIdx="4" presStyleCnt="10" custScaleX="162894" custScaleY="109736" custRadScaleRad="105923" custRadScaleInc="-62970">
        <dgm:presLayoutVars>
          <dgm:bulletEnabled val="1"/>
        </dgm:presLayoutVars>
      </dgm:prSet>
      <dgm:spPr>
        <a:prstGeom prst="rect">
          <a:avLst/>
        </a:prstGeom>
      </dgm:spPr>
    </dgm:pt>
    <dgm:pt modelId="{E719560F-6DEC-4421-99AD-02497B69FBD7}" type="pres">
      <dgm:prSet presAssocID="{4F125A89-1FC7-4E2D-AC7A-701596AA70B7}" presName="spNode" presStyleCnt="0"/>
      <dgm:spPr/>
    </dgm:pt>
    <dgm:pt modelId="{00CD94DB-28D2-416C-9913-48AF5BBD027F}" type="pres">
      <dgm:prSet presAssocID="{ACDE485B-56FF-4898-850D-5AF26C9FF7BC}" presName="sibTrans" presStyleLbl="sibTrans1D1" presStyleIdx="4" presStyleCnt="10"/>
      <dgm:spPr/>
    </dgm:pt>
    <dgm:pt modelId="{48BBA6EE-1642-4C9C-B2B5-70E3870D9F2E}" type="pres">
      <dgm:prSet presAssocID="{9C203440-E557-40BE-9E4C-F39433B29466}" presName="node" presStyleLbl="node1" presStyleIdx="5" presStyleCnt="10" custScaleX="162894" custScaleY="109736" custRadScaleRad="100017" custRadScaleInc="-8757">
        <dgm:presLayoutVars>
          <dgm:bulletEnabled val="1"/>
        </dgm:presLayoutVars>
      </dgm:prSet>
      <dgm:spPr>
        <a:prstGeom prst="rect">
          <a:avLst/>
        </a:prstGeom>
      </dgm:spPr>
    </dgm:pt>
    <dgm:pt modelId="{06CC9535-5A6C-4F29-8BBC-1EFA122EDDCE}" type="pres">
      <dgm:prSet presAssocID="{9C203440-E557-40BE-9E4C-F39433B29466}" presName="spNode" presStyleCnt="0"/>
      <dgm:spPr/>
    </dgm:pt>
    <dgm:pt modelId="{ECBA0965-01DE-4AC6-8FE4-98DA7B388770}" type="pres">
      <dgm:prSet presAssocID="{39A338EB-6010-4A72-8F62-BF2828AACCF6}" presName="sibTrans" presStyleLbl="sibTrans1D1" presStyleIdx="5" presStyleCnt="10"/>
      <dgm:spPr/>
    </dgm:pt>
    <dgm:pt modelId="{88194D4B-5512-4B11-A7A4-971E99B0971F}" type="pres">
      <dgm:prSet presAssocID="{D0E7E258-C866-4CA1-B43B-2B9BA9F828FE}" presName="node" presStyleLbl="node1" presStyleIdx="6" presStyleCnt="10" custScaleX="162894" custScaleY="109736" custRadScaleRad="102338" custRadScaleInc="60442">
        <dgm:presLayoutVars>
          <dgm:bulletEnabled val="1"/>
        </dgm:presLayoutVars>
      </dgm:prSet>
      <dgm:spPr>
        <a:prstGeom prst="rect">
          <a:avLst/>
        </a:prstGeom>
      </dgm:spPr>
    </dgm:pt>
    <dgm:pt modelId="{D837B444-9F8D-41E0-9D04-978D3798AD8E}" type="pres">
      <dgm:prSet presAssocID="{D0E7E258-C866-4CA1-B43B-2B9BA9F828FE}" presName="spNode" presStyleCnt="0"/>
      <dgm:spPr/>
    </dgm:pt>
    <dgm:pt modelId="{562EF7B9-FE97-422E-8A5B-C57D2E6CF12A}" type="pres">
      <dgm:prSet presAssocID="{828ED57B-D68D-4D32-8BAD-B843DEE74C4E}" presName="sibTrans" presStyleLbl="sibTrans1D1" presStyleIdx="6" presStyleCnt="10"/>
      <dgm:spPr/>
    </dgm:pt>
    <dgm:pt modelId="{B967406C-FEF3-494D-AE8C-D2F6CE230AA9}" type="pres">
      <dgm:prSet presAssocID="{A950A8C3-CE3D-4F55-8E2D-FE7FA9486BAA}" presName="node" presStyleLbl="node1" presStyleIdx="7" presStyleCnt="10" custScaleX="162894" custScaleY="109736">
        <dgm:presLayoutVars>
          <dgm:bulletEnabled val="1"/>
        </dgm:presLayoutVars>
      </dgm:prSet>
      <dgm:spPr>
        <a:prstGeom prst="rect">
          <a:avLst/>
        </a:prstGeom>
      </dgm:spPr>
    </dgm:pt>
    <dgm:pt modelId="{81E53022-286D-4BC6-B085-56CC45EE95F1}" type="pres">
      <dgm:prSet presAssocID="{A950A8C3-CE3D-4F55-8E2D-FE7FA9486BAA}" presName="spNode" presStyleCnt="0"/>
      <dgm:spPr/>
    </dgm:pt>
    <dgm:pt modelId="{D4B1CC80-45F0-49B2-8D26-17A0E5F8D78F}" type="pres">
      <dgm:prSet presAssocID="{FE172AD8-61D6-4FE1-A935-44B1AECAF5C7}" presName="sibTrans" presStyleLbl="sibTrans1D1" presStyleIdx="7" presStyleCnt="10"/>
      <dgm:spPr/>
    </dgm:pt>
    <dgm:pt modelId="{DBEA1B61-A150-499D-9CCD-8F5250B43FD9}" type="pres">
      <dgm:prSet presAssocID="{FB6E3F57-BB71-4415-A0C2-1D1E72CC3A34}" presName="node" presStyleLbl="node1" presStyleIdx="8" presStyleCnt="10" custScaleX="162894" custScaleY="109736" custRadScaleRad="102614" custRadScaleInc="-40215">
        <dgm:presLayoutVars>
          <dgm:bulletEnabled val="1"/>
        </dgm:presLayoutVars>
      </dgm:prSet>
      <dgm:spPr>
        <a:prstGeom prst="rect">
          <a:avLst/>
        </a:prstGeom>
      </dgm:spPr>
    </dgm:pt>
    <dgm:pt modelId="{BA0809E2-9EFB-4910-86B5-B52716F24FD4}" type="pres">
      <dgm:prSet presAssocID="{FB6E3F57-BB71-4415-A0C2-1D1E72CC3A34}" presName="spNode" presStyleCnt="0"/>
      <dgm:spPr/>
    </dgm:pt>
    <dgm:pt modelId="{CAE0B6DD-6CBF-459C-8DAE-98FC662A1EF1}" type="pres">
      <dgm:prSet presAssocID="{4315649C-FA46-4182-8C96-84F8322B730F}" presName="sibTrans" presStyleLbl="sibTrans1D1" presStyleIdx="8" presStyleCnt="10"/>
      <dgm:spPr/>
    </dgm:pt>
    <dgm:pt modelId="{64C44B44-4F27-4DA9-BA77-B541039DA813}" type="pres">
      <dgm:prSet presAssocID="{FFF967AA-DC21-4483-A193-70C66C72CDD5}" presName="node" presStyleLbl="node1" presStyleIdx="9" presStyleCnt="10" custScaleX="162894" custScaleY="109736" custRadScaleRad="98458" custRadScaleInc="-48008">
        <dgm:presLayoutVars>
          <dgm:bulletEnabled val="1"/>
        </dgm:presLayoutVars>
      </dgm:prSet>
      <dgm:spPr>
        <a:prstGeom prst="rect">
          <a:avLst/>
        </a:prstGeom>
      </dgm:spPr>
    </dgm:pt>
    <dgm:pt modelId="{072296DF-BA0C-40F9-A5ED-96F74C7C5D41}" type="pres">
      <dgm:prSet presAssocID="{FFF967AA-DC21-4483-A193-70C66C72CDD5}" presName="spNode" presStyleCnt="0"/>
      <dgm:spPr/>
    </dgm:pt>
    <dgm:pt modelId="{21BBEFE4-9D85-461A-BC65-E4B8DF14C4DF}" type="pres">
      <dgm:prSet presAssocID="{EA697355-6F6C-4E2D-B345-97F048F3174C}" presName="sibTrans" presStyleLbl="sibTrans1D1" presStyleIdx="9" presStyleCnt="10"/>
      <dgm:spPr/>
    </dgm:pt>
  </dgm:ptLst>
  <dgm:cxnLst>
    <dgm:cxn modelId="{64B6F604-5A8B-4B47-A1AC-21AC6563C1F7}" type="presOf" srcId="{97C9B272-4AF4-40C6-83D7-D96B85F25AAB}" destId="{61D29F02-733D-4949-B54E-A56D95B561E9}" srcOrd="0" destOrd="0" presId="urn:microsoft.com/office/officeart/2005/8/layout/cycle6"/>
    <dgm:cxn modelId="{EE0EC215-D510-4CE4-BF9E-4ABBEA608AA4}" type="presOf" srcId="{4315649C-FA46-4182-8C96-84F8322B730F}" destId="{CAE0B6DD-6CBF-459C-8DAE-98FC662A1EF1}" srcOrd="0" destOrd="0" presId="urn:microsoft.com/office/officeart/2005/8/layout/cycle6"/>
    <dgm:cxn modelId="{AAC1131C-AF58-46CC-AE10-402A66D2A76F}" srcId="{EDDE4246-55AD-4DCC-962D-EC3A9FA75D08}" destId="{FB6E3F57-BB71-4415-A0C2-1D1E72CC3A34}" srcOrd="8" destOrd="0" parTransId="{AE3E0E4C-40B8-407A-A935-6BC3FD424D3D}" sibTransId="{4315649C-FA46-4182-8C96-84F8322B730F}"/>
    <dgm:cxn modelId="{5BE06C1C-1CE5-4E42-9AFE-8C6F367F804B}" type="presOf" srcId="{D0E7E258-C866-4CA1-B43B-2B9BA9F828FE}" destId="{88194D4B-5512-4B11-A7A4-971E99B0971F}" srcOrd="0" destOrd="0" presId="urn:microsoft.com/office/officeart/2005/8/layout/cycle6"/>
    <dgm:cxn modelId="{1BCCA026-347D-4118-921F-53809BD2C3E1}" type="presOf" srcId="{8E0E9453-5D85-4691-8A17-0704AADBDA8C}" destId="{B8273516-6126-4EA4-96D3-54B7F1E7798A}" srcOrd="0" destOrd="0" presId="urn:microsoft.com/office/officeart/2005/8/layout/cycle6"/>
    <dgm:cxn modelId="{A47EC336-8D82-487B-9279-7D8DF06A7E13}" type="presOf" srcId="{9C203440-E557-40BE-9E4C-F39433B29466}" destId="{48BBA6EE-1642-4C9C-B2B5-70E3870D9F2E}" srcOrd="0" destOrd="0" presId="urn:microsoft.com/office/officeart/2005/8/layout/cycle6"/>
    <dgm:cxn modelId="{9449D536-CAE8-4752-A4DB-51F5C056C999}" srcId="{EDDE4246-55AD-4DCC-962D-EC3A9FA75D08}" destId="{D7632B4C-0767-40A2-B844-512AC858076A}" srcOrd="2" destOrd="0" parTransId="{896F44D7-7E42-4E9E-AF0E-9DE670B872BF}" sibTransId="{ABF4A24F-354F-4FED-A7D2-3C868084CDCA}"/>
    <dgm:cxn modelId="{78CB0E39-15AF-4818-B1B9-6FECA170D8C6}" type="presOf" srcId="{109A423E-EF1E-407D-BFEE-18699D8D15AE}" destId="{68C48184-54DE-438D-975E-75A20CF80A9B}" srcOrd="0" destOrd="0" presId="urn:microsoft.com/office/officeart/2005/8/layout/cycle6"/>
    <dgm:cxn modelId="{8202193A-F47C-48D2-B866-E3D943FED59E}" type="presOf" srcId="{ABF4A24F-354F-4FED-A7D2-3C868084CDCA}" destId="{38EC59A9-7BD6-46A6-B1B6-A6F7A80DD7DF}" srcOrd="0" destOrd="0" presId="urn:microsoft.com/office/officeart/2005/8/layout/cycle6"/>
    <dgm:cxn modelId="{F53FCE6A-6144-4EF0-8A1A-999E8C237A99}" srcId="{EDDE4246-55AD-4DCC-962D-EC3A9FA75D08}" destId="{D0E7E258-C866-4CA1-B43B-2B9BA9F828FE}" srcOrd="6" destOrd="0" parTransId="{84D92D06-38A0-477B-A87A-8B5FD8264B4C}" sibTransId="{828ED57B-D68D-4D32-8BAD-B843DEE74C4E}"/>
    <dgm:cxn modelId="{E9D9CD70-5303-441E-83F4-09357E974625}" srcId="{EDDE4246-55AD-4DCC-962D-EC3A9FA75D08}" destId="{D104FBB5-2F51-4CDD-B2C0-CFA01159C81D}" srcOrd="1" destOrd="0" parTransId="{62B69883-D2F7-4494-BF9D-9FDBC4D1EDCC}" sibTransId="{EFF438DD-AD89-4A32-822B-6760B37B23B9}"/>
    <dgm:cxn modelId="{2834A656-C2A9-46DD-9F34-9A5EF9E59FAE}" type="presOf" srcId="{D7632B4C-0767-40A2-B844-512AC858076A}" destId="{22CDCD86-74F4-4258-B258-124954955331}" srcOrd="0" destOrd="0" presId="urn:microsoft.com/office/officeart/2005/8/layout/cycle6"/>
    <dgm:cxn modelId="{4E41537C-FB6A-45BF-9315-BE818E4A2194}" type="presOf" srcId="{D104FBB5-2F51-4CDD-B2C0-CFA01159C81D}" destId="{D28A342D-6CC1-4F0A-84F9-672E526EEC54}" srcOrd="0" destOrd="0" presId="urn:microsoft.com/office/officeart/2005/8/layout/cycle6"/>
    <dgm:cxn modelId="{BBCE5B7F-F8EB-44B9-B15C-1B0BE764861A}" srcId="{EDDE4246-55AD-4DCC-962D-EC3A9FA75D08}" destId="{9C203440-E557-40BE-9E4C-F39433B29466}" srcOrd="5" destOrd="0" parTransId="{08E66573-B245-4E9A-8977-A10300F8AC42}" sibTransId="{39A338EB-6010-4A72-8F62-BF2828AACCF6}"/>
    <dgm:cxn modelId="{D012EC89-2C05-48B6-B703-6241A7E075D0}" type="presOf" srcId="{FFF967AA-DC21-4483-A193-70C66C72CDD5}" destId="{64C44B44-4F27-4DA9-BA77-B541039DA813}" srcOrd="0" destOrd="0" presId="urn:microsoft.com/office/officeart/2005/8/layout/cycle6"/>
    <dgm:cxn modelId="{EE707A8A-56A2-4637-926E-AAF638CDB89C}" srcId="{EDDE4246-55AD-4DCC-962D-EC3A9FA75D08}" destId="{A950A8C3-CE3D-4F55-8E2D-FE7FA9486BAA}" srcOrd="7" destOrd="0" parTransId="{40BEE7F3-EDB8-4F1C-92A8-E5DF6F95143C}" sibTransId="{FE172AD8-61D6-4FE1-A935-44B1AECAF5C7}"/>
    <dgm:cxn modelId="{9DFE2D8E-E9A7-412D-8B11-C987A6E4498C}" type="presOf" srcId="{FE172AD8-61D6-4FE1-A935-44B1AECAF5C7}" destId="{D4B1CC80-45F0-49B2-8D26-17A0E5F8D78F}" srcOrd="0" destOrd="0" presId="urn:microsoft.com/office/officeart/2005/8/layout/cycle6"/>
    <dgm:cxn modelId="{9E1DCD9A-033D-43B3-AA4A-5AAD3AA42D66}" type="presOf" srcId="{39A338EB-6010-4A72-8F62-BF2828AACCF6}" destId="{ECBA0965-01DE-4AC6-8FE4-98DA7B388770}" srcOrd="0" destOrd="0" presId="urn:microsoft.com/office/officeart/2005/8/layout/cycle6"/>
    <dgm:cxn modelId="{70E5AE9D-EFFB-4079-98E7-C5009CB4BFED}" type="presOf" srcId="{EDDE4246-55AD-4DCC-962D-EC3A9FA75D08}" destId="{50072F0E-AB4F-4E6C-A1D3-56FDF5C40135}" srcOrd="0" destOrd="0" presId="urn:microsoft.com/office/officeart/2005/8/layout/cycle6"/>
    <dgm:cxn modelId="{46463E9F-846A-4AA9-B204-9AD2018BE626}" type="presOf" srcId="{4F125A89-1FC7-4E2D-AC7A-701596AA70B7}" destId="{F2E89603-F8DC-478A-BC32-0411A6CB0418}" srcOrd="0" destOrd="0" presId="urn:microsoft.com/office/officeart/2005/8/layout/cycle6"/>
    <dgm:cxn modelId="{4BEFF2A0-F3D3-4932-A080-2DF49EC508F7}" type="presOf" srcId="{7E4C057A-4B77-4381-AE68-25C36286370D}" destId="{A523BC27-05E4-4746-8B08-24EC66123F09}" srcOrd="0" destOrd="0" presId="urn:microsoft.com/office/officeart/2005/8/layout/cycle6"/>
    <dgm:cxn modelId="{B696ACB8-C630-4387-8BA7-A16AF45769A4}" type="presOf" srcId="{ACDE485B-56FF-4898-850D-5AF26C9FF7BC}" destId="{00CD94DB-28D2-416C-9913-48AF5BBD027F}" srcOrd="0" destOrd="0" presId="urn:microsoft.com/office/officeart/2005/8/layout/cycle6"/>
    <dgm:cxn modelId="{E44C96BA-3EEA-4EAC-AE71-252C2898A0A4}" type="presOf" srcId="{828ED57B-D68D-4D32-8BAD-B843DEE74C4E}" destId="{562EF7B9-FE97-422E-8A5B-C57D2E6CF12A}" srcOrd="0" destOrd="0" presId="urn:microsoft.com/office/officeart/2005/8/layout/cycle6"/>
    <dgm:cxn modelId="{51CD93C9-4A4B-41ED-B384-240E9BADC383}" type="presOf" srcId="{A950A8C3-CE3D-4F55-8E2D-FE7FA9486BAA}" destId="{B967406C-FEF3-494D-AE8C-D2F6CE230AA9}" srcOrd="0" destOrd="0" presId="urn:microsoft.com/office/officeart/2005/8/layout/cycle6"/>
    <dgm:cxn modelId="{720375D0-78FC-4568-AAA1-DE0FC7343354}" srcId="{EDDE4246-55AD-4DCC-962D-EC3A9FA75D08}" destId="{8E0E9453-5D85-4691-8A17-0704AADBDA8C}" srcOrd="0" destOrd="0" parTransId="{1D056979-E914-432A-BAE3-BB7EB7C7F2AA}" sibTransId="{109A423E-EF1E-407D-BFEE-18699D8D15AE}"/>
    <dgm:cxn modelId="{86F414D2-5939-47EB-8DEA-37BCF91F5A53}" srcId="{EDDE4246-55AD-4DCC-962D-EC3A9FA75D08}" destId="{4F125A89-1FC7-4E2D-AC7A-701596AA70B7}" srcOrd="4" destOrd="0" parTransId="{C3D33AFF-F418-4DDF-B11B-F092D0B252F7}" sibTransId="{ACDE485B-56FF-4898-850D-5AF26C9FF7BC}"/>
    <dgm:cxn modelId="{5175EADF-85C2-4543-ADEE-D0830F316F57}" srcId="{EDDE4246-55AD-4DCC-962D-EC3A9FA75D08}" destId="{97C9B272-4AF4-40C6-83D7-D96B85F25AAB}" srcOrd="3" destOrd="0" parTransId="{238EA473-3812-4E9E-988F-A4C28E0E8DB1}" sibTransId="{7E4C057A-4B77-4381-AE68-25C36286370D}"/>
    <dgm:cxn modelId="{509436E6-ECCB-425C-ABB1-68B342DFA916}" type="presOf" srcId="{EFF438DD-AD89-4A32-822B-6760B37B23B9}" destId="{0E63D739-02C7-4F70-9A90-6C3FD376325D}" srcOrd="0" destOrd="0" presId="urn:microsoft.com/office/officeart/2005/8/layout/cycle6"/>
    <dgm:cxn modelId="{275A2EED-B848-4025-AF58-972C0ADDFFDB}" srcId="{EDDE4246-55AD-4DCC-962D-EC3A9FA75D08}" destId="{FFF967AA-DC21-4483-A193-70C66C72CDD5}" srcOrd="9" destOrd="0" parTransId="{E7F3FEB8-0906-4D21-BFF4-02E77B20670F}" sibTransId="{EA697355-6F6C-4E2D-B345-97F048F3174C}"/>
    <dgm:cxn modelId="{F2C162F0-7E00-4BBA-AD16-D2D7911AACFE}" type="presOf" srcId="{EA697355-6F6C-4E2D-B345-97F048F3174C}" destId="{21BBEFE4-9D85-461A-BC65-E4B8DF14C4DF}" srcOrd="0" destOrd="0" presId="urn:microsoft.com/office/officeart/2005/8/layout/cycle6"/>
    <dgm:cxn modelId="{8CC08AF9-6338-4AE0-B8D1-D85B04FFA9E5}" type="presOf" srcId="{FB6E3F57-BB71-4415-A0C2-1D1E72CC3A34}" destId="{DBEA1B61-A150-499D-9CCD-8F5250B43FD9}" srcOrd="0" destOrd="0" presId="urn:microsoft.com/office/officeart/2005/8/layout/cycle6"/>
    <dgm:cxn modelId="{33BDF568-99AC-41E9-AEB9-049B1F73C1ED}" type="presParOf" srcId="{50072F0E-AB4F-4E6C-A1D3-56FDF5C40135}" destId="{B8273516-6126-4EA4-96D3-54B7F1E7798A}" srcOrd="0" destOrd="0" presId="urn:microsoft.com/office/officeart/2005/8/layout/cycle6"/>
    <dgm:cxn modelId="{697FDF64-158C-4B88-AF8C-0A4EE663CD91}" type="presParOf" srcId="{50072F0E-AB4F-4E6C-A1D3-56FDF5C40135}" destId="{C2B1E283-988C-4706-B0EE-FED1E0941D51}" srcOrd="1" destOrd="0" presId="urn:microsoft.com/office/officeart/2005/8/layout/cycle6"/>
    <dgm:cxn modelId="{8FFE3EF2-A873-49ED-A8B2-116399CCF24D}" type="presParOf" srcId="{50072F0E-AB4F-4E6C-A1D3-56FDF5C40135}" destId="{68C48184-54DE-438D-975E-75A20CF80A9B}" srcOrd="2" destOrd="0" presId="urn:microsoft.com/office/officeart/2005/8/layout/cycle6"/>
    <dgm:cxn modelId="{0EC7D8CF-4EE6-4340-BF29-276364C6F541}" type="presParOf" srcId="{50072F0E-AB4F-4E6C-A1D3-56FDF5C40135}" destId="{D28A342D-6CC1-4F0A-84F9-672E526EEC54}" srcOrd="3" destOrd="0" presId="urn:microsoft.com/office/officeart/2005/8/layout/cycle6"/>
    <dgm:cxn modelId="{214CA8D4-AA45-483C-B7A7-97A28B0E6540}" type="presParOf" srcId="{50072F0E-AB4F-4E6C-A1D3-56FDF5C40135}" destId="{D12BD1F5-5B9E-465D-8371-25127175015C}" srcOrd="4" destOrd="0" presId="urn:microsoft.com/office/officeart/2005/8/layout/cycle6"/>
    <dgm:cxn modelId="{AEA7C6DE-95DF-4BA4-B9C0-30F9319CB778}" type="presParOf" srcId="{50072F0E-AB4F-4E6C-A1D3-56FDF5C40135}" destId="{0E63D739-02C7-4F70-9A90-6C3FD376325D}" srcOrd="5" destOrd="0" presId="urn:microsoft.com/office/officeart/2005/8/layout/cycle6"/>
    <dgm:cxn modelId="{48B2166C-9BF0-406C-AB09-5E84A1C87D26}" type="presParOf" srcId="{50072F0E-AB4F-4E6C-A1D3-56FDF5C40135}" destId="{22CDCD86-74F4-4258-B258-124954955331}" srcOrd="6" destOrd="0" presId="urn:microsoft.com/office/officeart/2005/8/layout/cycle6"/>
    <dgm:cxn modelId="{63060FEE-E407-473A-8D8B-1E3F6343F0BD}" type="presParOf" srcId="{50072F0E-AB4F-4E6C-A1D3-56FDF5C40135}" destId="{C90ADA64-6BDF-4310-B077-3DC9EAA66E47}" srcOrd="7" destOrd="0" presId="urn:microsoft.com/office/officeart/2005/8/layout/cycle6"/>
    <dgm:cxn modelId="{C02E3057-F1B3-4792-87F5-C2493D2E60A4}" type="presParOf" srcId="{50072F0E-AB4F-4E6C-A1D3-56FDF5C40135}" destId="{38EC59A9-7BD6-46A6-B1B6-A6F7A80DD7DF}" srcOrd="8" destOrd="0" presId="urn:microsoft.com/office/officeart/2005/8/layout/cycle6"/>
    <dgm:cxn modelId="{255A4B4B-FD18-46CB-8B3F-72CEECE67F4F}" type="presParOf" srcId="{50072F0E-AB4F-4E6C-A1D3-56FDF5C40135}" destId="{61D29F02-733D-4949-B54E-A56D95B561E9}" srcOrd="9" destOrd="0" presId="urn:microsoft.com/office/officeart/2005/8/layout/cycle6"/>
    <dgm:cxn modelId="{FA62BEB5-AB2D-4834-84D2-F4557198B5C3}" type="presParOf" srcId="{50072F0E-AB4F-4E6C-A1D3-56FDF5C40135}" destId="{AB50CA37-6FDA-4712-B297-10B16E52EF80}" srcOrd="10" destOrd="0" presId="urn:microsoft.com/office/officeart/2005/8/layout/cycle6"/>
    <dgm:cxn modelId="{CD911897-23E8-4B4B-A80A-8EEC9FF266B4}" type="presParOf" srcId="{50072F0E-AB4F-4E6C-A1D3-56FDF5C40135}" destId="{A523BC27-05E4-4746-8B08-24EC66123F09}" srcOrd="11" destOrd="0" presId="urn:microsoft.com/office/officeart/2005/8/layout/cycle6"/>
    <dgm:cxn modelId="{FD6E5990-9928-4589-846D-37400FFD221C}" type="presParOf" srcId="{50072F0E-AB4F-4E6C-A1D3-56FDF5C40135}" destId="{F2E89603-F8DC-478A-BC32-0411A6CB0418}" srcOrd="12" destOrd="0" presId="urn:microsoft.com/office/officeart/2005/8/layout/cycle6"/>
    <dgm:cxn modelId="{98F1BBC3-CD2F-4046-B44E-FD386B83F6DE}" type="presParOf" srcId="{50072F0E-AB4F-4E6C-A1D3-56FDF5C40135}" destId="{E719560F-6DEC-4421-99AD-02497B69FBD7}" srcOrd="13" destOrd="0" presId="urn:microsoft.com/office/officeart/2005/8/layout/cycle6"/>
    <dgm:cxn modelId="{5C3794DA-2452-42B3-A88C-ADFA1D8E5149}" type="presParOf" srcId="{50072F0E-AB4F-4E6C-A1D3-56FDF5C40135}" destId="{00CD94DB-28D2-416C-9913-48AF5BBD027F}" srcOrd="14" destOrd="0" presId="urn:microsoft.com/office/officeart/2005/8/layout/cycle6"/>
    <dgm:cxn modelId="{318B5F49-99F6-48E8-9F70-A689ACE31021}" type="presParOf" srcId="{50072F0E-AB4F-4E6C-A1D3-56FDF5C40135}" destId="{48BBA6EE-1642-4C9C-B2B5-70E3870D9F2E}" srcOrd="15" destOrd="0" presId="urn:microsoft.com/office/officeart/2005/8/layout/cycle6"/>
    <dgm:cxn modelId="{5762089F-9E46-4630-A443-BEC533F1FFB7}" type="presParOf" srcId="{50072F0E-AB4F-4E6C-A1D3-56FDF5C40135}" destId="{06CC9535-5A6C-4F29-8BBC-1EFA122EDDCE}" srcOrd="16" destOrd="0" presId="urn:microsoft.com/office/officeart/2005/8/layout/cycle6"/>
    <dgm:cxn modelId="{5A1DF7CD-FDFC-4227-A57A-0CBF92D2ECC1}" type="presParOf" srcId="{50072F0E-AB4F-4E6C-A1D3-56FDF5C40135}" destId="{ECBA0965-01DE-4AC6-8FE4-98DA7B388770}" srcOrd="17" destOrd="0" presId="urn:microsoft.com/office/officeart/2005/8/layout/cycle6"/>
    <dgm:cxn modelId="{C8615213-1B3C-4F61-B782-EA5514721DE5}" type="presParOf" srcId="{50072F0E-AB4F-4E6C-A1D3-56FDF5C40135}" destId="{88194D4B-5512-4B11-A7A4-971E99B0971F}" srcOrd="18" destOrd="0" presId="urn:microsoft.com/office/officeart/2005/8/layout/cycle6"/>
    <dgm:cxn modelId="{EB8D4700-93F1-45D8-90A5-78413355E856}" type="presParOf" srcId="{50072F0E-AB4F-4E6C-A1D3-56FDF5C40135}" destId="{D837B444-9F8D-41E0-9D04-978D3798AD8E}" srcOrd="19" destOrd="0" presId="urn:microsoft.com/office/officeart/2005/8/layout/cycle6"/>
    <dgm:cxn modelId="{5050802F-40DA-4CEA-A41B-78139F3B748A}" type="presParOf" srcId="{50072F0E-AB4F-4E6C-A1D3-56FDF5C40135}" destId="{562EF7B9-FE97-422E-8A5B-C57D2E6CF12A}" srcOrd="20" destOrd="0" presId="urn:microsoft.com/office/officeart/2005/8/layout/cycle6"/>
    <dgm:cxn modelId="{713F5CA7-0E5F-4FB7-B225-AA8A501600E2}" type="presParOf" srcId="{50072F0E-AB4F-4E6C-A1D3-56FDF5C40135}" destId="{B967406C-FEF3-494D-AE8C-D2F6CE230AA9}" srcOrd="21" destOrd="0" presId="urn:microsoft.com/office/officeart/2005/8/layout/cycle6"/>
    <dgm:cxn modelId="{C00C2299-6D35-4839-994A-A0AB74851774}" type="presParOf" srcId="{50072F0E-AB4F-4E6C-A1D3-56FDF5C40135}" destId="{81E53022-286D-4BC6-B085-56CC45EE95F1}" srcOrd="22" destOrd="0" presId="urn:microsoft.com/office/officeart/2005/8/layout/cycle6"/>
    <dgm:cxn modelId="{513FE5C3-0A1B-4873-A906-569EDF6B191C}" type="presParOf" srcId="{50072F0E-AB4F-4E6C-A1D3-56FDF5C40135}" destId="{D4B1CC80-45F0-49B2-8D26-17A0E5F8D78F}" srcOrd="23" destOrd="0" presId="urn:microsoft.com/office/officeart/2005/8/layout/cycle6"/>
    <dgm:cxn modelId="{C40C751B-7DF4-4C36-8FF8-43322C41AED0}" type="presParOf" srcId="{50072F0E-AB4F-4E6C-A1D3-56FDF5C40135}" destId="{DBEA1B61-A150-499D-9CCD-8F5250B43FD9}" srcOrd="24" destOrd="0" presId="urn:microsoft.com/office/officeart/2005/8/layout/cycle6"/>
    <dgm:cxn modelId="{F88EAC2B-C4E4-4653-A25B-730B42E377E9}" type="presParOf" srcId="{50072F0E-AB4F-4E6C-A1D3-56FDF5C40135}" destId="{BA0809E2-9EFB-4910-86B5-B52716F24FD4}" srcOrd="25" destOrd="0" presId="urn:microsoft.com/office/officeart/2005/8/layout/cycle6"/>
    <dgm:cxn modelId="{A324EF14-CD24-4F1A-9CF7-5C51966B7CF5}" type="presParOf" srcId="{50072F0E-AB4F-4E6C-A1D3-56FDF5C40135}" destId="{CAE0B6DD-6CBF-459C-8DAE-98FC662A1EF1}" srcOrd="26" destOrd="0" presId="urn:microsoft.com/office/officeart/2005/8/layout/cycle6"/>
    <dgm:cxn modelId="{F35C379F-5F4A-48C2-A9C0-9D9FEF27408A}" type="presParOf" srcId="{50072F0E-AB4F-4E6C-A1D3-56FDF5C40135}" destId="{64C44B44-4F27-4DA9-BA77-B541039DA813}" srcOrd="27" destOrd="0" presId="urn:microsoft.com/office/officeart/2005/8/layout/cycle6"/>
    <dgm:cxn modelId="{A103781D-151B-41A5-81F7-BBC21C0BDCEF}" type="presParOf" srcId="{50072F0E-AB4F-4E6C-A1D3-56FDF5C40135}" destId="{072296DF-BA0C-40F9-A5ED-96F74C7C5D41}" srcOrd="28" destOrd="0" presId="urn:microsoft.com/office/officeart/2005/8/layout/cycle6"/>
    <dgm:cxn modelId="{1CF2A4B5-1365-4758-82E5-9C9E268F0917}" type="presParOf" srcId="{50072F0E-AB4F-4E6C-A1D3-56FDF5C40135}" destId="{21BBEFE4-9D85-461A-BC65-E4B8DF14C4DF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6A6545-DDC2-49A7-9043-D37309AB232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</dgm:pt>
    <dgm:pt modelId="{572BEE7D-EAD8-4B50-A786-E0ADC07AE3C2}">
      <dgm:prSet/>
      <dgm:spPr/>
      <dgm:t>
        <a:bodyPr/>
        <a:lstStyle/>
        <a:p>
          <a:r>
            <a:rPr lang="es-ES_tradnl" b="0" i="0" dirty="0"/>
            <a:t>No te fíes de </a:t>
          </a:r>
          <a:r>
            <a:rPr lang="es-ES_tradnl" b="0" i="0"/>
            <a:t>quien te </a:t>
          </a:r>
          <a:r>
            <a:rPr lang="es-ES_tradnl" b="0" i="0" dirty="0"/>
            <a:t>ofrezca invertir en un producto con una gran rentabilidad </a:t>
          </a:r>
          <a:endParaRPr lang="es-ES_tradnl" dirty="0"/>
        </a:p>
      </dgm:t>
    </dgm:pt>
    <dgm:pt modelId="{1503B99D-A990-4844-A22E-BEA6F71430C2}" type="parTrans" cxnId="{1F3FEBCC-70E0-46C2-9D05-A0FF254BAB4E}">
      <dgm:prSet/>
      <dgm:spPr/>
      <dgm:t>
        <a:bodyPr/>
        <a:lstStyle/>
        <a:p>
          <a:endParaRPr lang="es-ES_tradnl"/>
        </a:p>
      </dgm:t>
    </dgm:pt>
    <dgm:pt modelId="{8F428CA3-C5B4-4B9A-BA45-17A6ECC2C109}" type="sibTrans" cxnId="{1F3FEBCC-70E0-46C2-9D05-A0FF254BAB4E}">
      <dgm:prSet/>
      <dgm:spPr/>
      <dgm:t>
        <a:bodyPr/>
        <a:lstStyle/>
        <a:p>
          <a:endParaRPr lang="es-ES_tradnl"/>
        </a:p>
      </dgm:t>
    </dgm:pt>
    <dgm:pt modelId="{7AA61151-A52B-452F-9C5D-3E742820237F}">
      <dgm:prSet phldrT="[Texto]"/>
      <dgm:spPr/>
      <dgm:t>
        <a:bodyPr/>
        <a:lstStyle/>
        <a:p>
          <a:r>
            <a:rPr lang="es-ES_tradnl" dirty="0"/>
            <a:t>Protege tus datos personales y no los compartas con extraños</a:t>
          </a:r>
        </a:p>
      </dgm:t>
    </dgm:pt>
    <dgm:pt modelId="{3EB2150A-A40B-4520-A7E1-59258D644115}" type="parTrans" cxnId="{FF470C46-7DE0-4EE8-AB23-17AE33207685}">
      <dgm:prSet/>
      <dgm:spPr/>
      <dgm:t>
        <a:bodyPr/>
        <a:lstStyle/>
        <a:p>
          <a:endParaRPr lang="es-ES_tradnl"/>
        </a:p>
      </dgm:t>
    </dgm:pt>
    <dgm:pt modelId="{A2056569-7C48-4579-BAC8-070461A0B1A9}" type="sibTrans" cxnId="{FF470C46-7DE0-4EE8-AB23-17AE33207685}">
      <dgm:prSet/>
      <dgm:spPr/>
      <dgm:t>
        <a:bodyPr/>
        <a:lstStyle/>
        <a:p>
          <a:endParaRPr lang="es-ES_tradnl"/>
        </a:p>
      </dgm:t>
    </dgm:pt>
    <dgm:pt modelId="{59855772-AC60-41A6-8EEB-8F4E60996E8C}">
      <dgm:prSet phldrT="[Texto]"/>
      <dgm:spPr/>
      <dgm:t>
        <a:bodyPr/>
        <a:lstStyle/>
        <a:p>
          <a:r>
            <a:rPr lang="es-ES_tradnl" dirty="0"/>
            <a:t>Ten cuidado con el fraude financiero</a:t>
          </a:r>
        </a:p>
      </dgm:t>
    </dgm:pt>
    <dgm:pt modelId="{FC0CB641-63F3-4426-8167-42AF14BA2D35}" type="parTrans" cxnId="{EEAC5094-CF44-4C67-867B-F0CF03FF793A}">
      <dgm:prSet/>
      <dgm:spPr/>
      <dgm:t>
        <a:bodyPr/>
        <a:lstStyle/>
        <a:p>
          <a:endParaRPr lang="es-ES_tradnl"/>
        </a:p>
      </dgm:t>
    </dgm:pt>
    <dgm:pt modelId="{9C79E11D-ECA5-4A84-91B6-792ACC1ABC10}" type="sibTrans" cxnId="{EEAC5094-CF44-4C67-867B-F0CF03FF793A}">
      <dgm:prSet/>
      <dgm:spPr/>
      <dgm:t>
        <a:bodyPr/>
        <a:lstStyle/>
        <a:p>
          <a:endParaRPr lang="es-ES_tradnl"/>
        </a:p>
      </dgm:t>
    </dgm:pt>
    <dgm:pt modelId="{7B9DCFC4-95A4-4083-9957-419DBF940DB9}">
      <dgm:prSet phldrT="[Texto]"/>
      <dgm:spPr/>
      <dgm:t>
        <a:bodyPr/>
        <a:lstStyle/>
        <a:p>
          <a:r>
            <a:rPr lang="es-ES" dirty="0"/>
            <a:t>Infórmate sobre las </a:t>
          </a:r>
          <a:r>
            <a:rPr lang="es-ES" dirty="0" err="1"/>
            <a:t>criptodivisas</a:t>
          </a:r>
          <a:r>
            <a:rPr lang="es-ES" dirty="0"/>
            <a:t> y sus riesgos</a:t>
          </a:r>
          <a:endParaRPr lang="es-ES_tradnl" dirty="0"/>
        </a:p>
      </dgm:t>
    </dgm:pt>
    <dgm:pt modelId="{B2117D4A-F9E6-4114-A4FD-92A0797BB53C}" type="parTrans" cxnId="{E62D21FA-8297-4BC7-83C0-905A010B8F92}">
      <dgm:prSet/>
      <dgm:spPr/>
      <dgm:t>
        <a:bodyPr/>
        <a:lstStyle/>
        <a:p>
          <a:endParaRPr lang="es-ES_tradnl"/>
        </a:p>
      </dgm:t>
    </dgm:pt>
    <dgm:pt modelId="{C0AEAEE1-C683-44A5-A208-F9F0F0F1E707}" type="sibTrans" cxnId="{E62D21FA-8297-4BC7-83C0-905A010B8F92}">
      <dgm:prSet/>
      <dgm:spPr/>
      <dgm:t>
        <a:bodyPr/>
        <a:lstStyle/>
        <a:p>
          <a:endParaRPr lang="es-ES_tradnl"/>
        </a:p>
      </dgm:t>
    </dgm:pt>
    <dgm:pt modelId="{5F250FDC-0527-4CFF-BCC7-7B355A305A5B}">
      <dgm:prSet/>
      <dgm:spPr/>
      <dgm:t>
        <a:bodyPr/>
        <a:lstStyle/>
        <a:p>
          <a:r>
            <a:rPr lang="es-ES_tradnl" dirty="0"/>
            <a:t>No dejes a nadie la tarjeta del banco</a:t>
          </a:r>
        </a:p>
      </dgm:t>
    </dgm:pt>
    <dgm:pt modelId="{0227F156-FB1F-4FE8-AC65-81EA60FB4A22}" type="parTrans" cxnId="{19516DBC-BD4C-4FB8-B3D3-3D2719F531D0}">
      <dgm:prSet/>
      <dgm:spPr/>
      <dgm:t>
        <a:bodyPr/>
        <a:lstStyle/>
        <a:p>
          <a:endParaRPr lang="es-ES_tradnl"/>
        </a:p>
      </dgm:t>
    </dgm:pt>
    <dgm:pt modelId="{FC896EDF-9BC7-4D41-8FF8-D6B23149B0D5}" type="sibTrans" cxnId="{19516DBC-BD4C-4FB8-B3D3-3D2719F531D0}">
      <dgm:prSet/>
      <dgm:spPr/>
      <dgm:t>
        <a:bodyPr/>
        <a:lstStyle/>
        <a:p>
          <a:endParaRPr lang="es-ES_tradnl"/>
        </a:p>
      </dgm:t>
    </dgm:pt>
    <dgm:pt modelId="{C4F9D248-C677-4EC7-8025-EE395A44C53D}">
      <dgm:prSet/>
      <dgm:spPr/>
      <dgm:t>
        <a:bodyPr/>
        <a:lstStyle/>
        <a:p>
          <a:r>
            <a:rPr lang="es-ES_tradnl" dirty="0"/>
            <a:t>Gestiona bien tus finanzas</a:t>
          </a:r>
        </a:p>
      </dgm:t>
    </dgm:pt>
    <dgm:pt modelId="{FB240446-4646-4D21-A4B3-36D8E8ADC485}" type="parTrans" cxnId="{1FD3FB06-115F-4FF8-B167-73A613822BAF}">
      <dgm:prSet/>
      <dgm:spPr/>
      <dgm:t>
        <a:bodyPr/>
        <a:lstStyle/>
        <a:p>
          <a:endParaRPr lang="es-ES_tradnl"/>
        </a:p>
      </dgm:t>
    </dgm:pt>
    <dgm:pt modelId="{6B95A5AA-4517-48B8-B4DF-FD33CA5A327D}" type="sibTrans" cxnId="{1FD3FB06-115F-4FF8-B167-73A613822BAF}">
      <dgm:prSet/>
      <dgm:spPr/>
      <dgm:t>
        <a:bodyPr/>
        <a:lstStyle/>
        <a:p>
          <a:endParaRPr lang="es-ES_tradnl"/>
        </a:p>
      </dgm:t>
    </dgm:pt>
    <dgm:pt modelId="{8E3AC4A4-875B-4B42-89E3-3332E814EC84}" type="pres">
      <dgm:prSet presAssocID="{E56A6545-DDC2-49A7-9043-D37309AB2322}" presName="Name0" presStyleCnt="0">
        <dgm:presLayoutVars>
          <dgm:chMax val="7"/>
          <dgm:chPref val="7"/>
          <dgm:dir/>
        </dgm:presLayoutVars>
      </dgm:prSet>
      <dgm:spPr/>
    </dgm:pt>
    <dgm:pt modelId="{D28E76E3-62EC-4BB3-9B95-C50320E767C9}" type="pres">
      <dgm:prSet presAssocID="{E56A6545-DDC2-49A7-9043-D37309AB2322}" presName="Name1" presStyleCnt="0"/>
      <dgm:spPr/>
    </dgm:pt>
    <dgm:pt modelId="{C49DE1DD-9E60-41D4-805D-FFBE10F28996}" type="pres">
      <dgm:prSet presAssocID="{E56A6545-DDC2-49A7-9043-D37309AB2322}" presName="cycle" presStyleCnt="0"/>
      <dgm:spPr/>
    </dgm:pt>
    <dgm:pt modelId="{11161464-F652-42F2-AD90-B19ED79347C7}" type="pres">
      <dgm:prSet presAssocID="{E56A6545-DDC2-49A7-9043-D37309AB2322}" presName="srcNode" presStyleLbl="node1" presStyleIdx="0" presStyleCnt="6"/>
      <dgm:spPr/>
    </dgm:pt>
    <dgm:pt modelId="{2AB3090E-5923-4C43-B514-089F99033DAB}" type="pres">
      <dgm:prSet presAssocID="{E56A6545-DDC2-49A7-9043-D37309AB2322}" presName="conn" presStyleLbl="parChTrans1D2" presStyleIdx="0" presStyleCnt="1"/>
      <dgm:spPr/>
    </dgm:pt>
    <dgm:pt modelId="{2CCD5F12-75F8-46E7-91D2-5ACD766639B0}" type="pres">
      <dgm:prSet presAssocID="{E56A6545-DDC2-49A7-9043-D37309AB2322}" presName="extraNode" presStyleLbl="node1" presStyleIdx="0" presStyleCnt="6"/>
      <dgm:spPr/>
    </dgm:pt>
    <dgm:pt modelId="{679FA206-4891-40A6-9A1C-6FB9569EC98C}" type="pres">
      <dgm:prSet presAssocID="{E56A6545-DDC2-49A7-9043-D37309AB2322}" presName="dstNode" presStyleLbl="node1" presStyleIdx="0" presStyleCnt="6"/>
      <dgm:spPr/>
    </dgm:pt>
    <dgm:pt modelId="{18948644-BEC6-47D1-8587-03D96822C13F}" type="pres">
      <dgm:prSet presAssocID="{7AA61151-A52B-452F-9C5D-3E742820237F}" presName="text_1" presStyleLbl="node1" presStyleIdx="0" presStyleCnt="6">
        <dgm:presLayoutVars>
          <dgm:bulletEnabled val="1"/>
        </dgm:presLayoutVars>
      </dgm:prSet>
      <dgm:spPr/>
    </dgm:pt>
    <dgm:pt modelId="{46E445EC-540E-4552-A60A-09DEB388D0BC}" type="pres">
      <dgm:prSet presAssocID="{7AA61151-A52B-452F-9C5D-3E742820237F}" presName="accent_1" presStyleCnt="0"/>
      <dgm:spPr/>
    </dgm:pt>
    <dgm:pt modelId="{5313EA60-6F3D-4C4A-941B-6D49BA8A53EA}" type="pres">
      <dgm:prSet presAssocID="{7AA61151-A52B-452F-9C5D-3E742820237F}" presName="accentRepeatNode" presStyleLbl="solidFgAcc1" presStyleIdx="0" presStyleCnt="6"/>
      <dgm:spPr/>
    </dgm:pt>
    <dgm:pt modelId="{0B5EE622-D61F-4EE9-BF2F-1B2B89FAD9CE}" type="pres">
      <dgm:prSet presAssocID="{C4F9D248-C677-4EC7-8025-EE395A44C53D}" presName="text_2" presStyleLbl="node1" presStyleIdx="1" presStyleCnt="6">
        <dgm:presLayoutVars>
          <dgm:bulletEnabled val="1"/>
        </dgm:presLayoutVars>
      </dgm:prSet>
      <dgm:spPr/>
    </dgm:pt>
    <dgm:pt modelId="{CBC8476E-403B-48A9-9951-F659CD913B78}" type="pres">
      <dgm:prSet presAssocID="{C4F9D248-C677-4EC7-8025-EE395A44C53D}" presName="accent_2" presStyleCnt="0"/>
      <dgm:spPr/>
    </dgm:pt>
    <dgm:pt modelId="{65B97D49-3530-43B0-B265-99A60A931D36}" type="pres">
      <dgm:prSet presAssocID="{C4F9D248-C677-4EC7-8025-EE395A44C53D}" presName="accentRepeatNode" presStyleLbl="solidFgAcc1" presStyleIdx="1" presStyleCnt="6"/>
      <dgm:spPr/>
    </dgm:pt>
    <dgm:pt modelId="{0A2BE71B-2788-4780-8465-E777BE2D5C60}" type="pres">
      <dgm:prSet presAssocID="{5F250FDC-0527-4CFF-BCC7-7B355A305A5B}" presName="text_3" presStyleLbl="node1" presStyleIdx="2" presStyleCnt="6">
        <dgm:presLayoutVars>
          <dgm:bulletEnabled val="1"/>
        </dgm:presLayoutVars>
      </dgm:prSet>
      <dgm:spPr/>
    </dgm:pt>
    <dgm:pt modelId="{FA200943-9A05-43C8-A7CD-E6C8119D94AD}" type="pres">
      <dgm:prSet presAssocID="{5F250FDC-0527-4CFF-BCC7-7B355A305A5B}" presName="accent_3" presStyleCnt="0"/>
      <dgm:spPr/>
    </dgm:pt>
    <dgm:pt modelId="{151F78EB-3B22-404E-837B-D77CC9C39D10}" type="pres">
      <dgm:prSet presAssocID="{5F250FDC-0527-4CFF-BCC7-7B355A305A5B}" presName="accentRepeatNode" presStyleLbl="solidFgAcc1" presStyleIdx="2" presStyleCnt="6"/>
      <dgm:spPr/>
    </dgm:pt>
    <dgm:pt modelId="{8469AD33-C686-498C-A721-FD60325B9029}" type="pres">
      <dgm:prSet presAssocID="{59855772-AC60-41A6-8EEB-8F4E60996E8C}" presName="text_4" presStyleLbl="node1" presStyleIdx="3" presStyleCnt="6">
        <dgm:presLayoutVars>
          <dgm:bulletEnabled val="1"/>
        </dgm:presLayoutVars>
      </dgm:prSet>
      <dgm:spPr/>
    </dgm:pt>
    <dgm:pt modelId="{3F85A601-E363-4B12-8326-05888EEAD221}" type="pres">
      <dgm:prSet presAssocID="{59855772-AC60-41A6-8EEB-8F4E60996E8C}" presName="accent_4" presStyleCnt="0"/>
      <dgm:spPr/>
    </dgm:pt>
    <dgm:pt modelId="{4728C1CF-3720-41C3-B0D6-3EF83AB78F2F}" type="pres">
      <dgm:prSet presAssocID="{59855772-AC60-41A6-8EEB-8F4E60996E8C}" presName="accentRepeatNode" presStyleLbl="solidFgAcc1" presStyleIdx="3" presStyleCnt="6"/>
      <dgm:spPr/>
    </dgm:pt>
    <dgm:pt modelId="{CF684B3C-0118-4252-8EA7-9FE005F39C68}" type="pres">
      <dgm:prSet presAssocID="{572BEE7D-EAD8-4B50-A786-E0ADC07AE3C2}" presName="text_5" presStyleLbl="node1" presStyleIdx="4" presStyleCnt="6">
        <dgm:presLayoutVars>
          <dgm:bulletEnabled val="1"/>
        </dgm:presLayoutVars>
      </dgm:prSet>
      <dgm:spPr/>
    </dgm:pt>
    <dgm:pt modelId="{A719E5BC-B2C9-4463-B8D2-59498F5F26ED}" type="pres">
      <dgm:prSet presAssocID="{572BEE7D-EAD8-4B50-A786-E0ADC07AE3C2}" presName="accent_5" presStyleCnt="0"/>
      <dgm:spPr/>
    </dgm:pt>
    <dgm:pt modelId="{A0CCC86E-4941-4F4C-89C3-FFADBE1D737A}" type="pres">
      <dgm:prSet presAssocID="{572BEE7D-EAD8-4B50-A786-E0ADC07AE3C2}" presName="accentRepeatNode" presStyleLbl="solidFgAcc1" presStyleIdx="4" presStyleCnt="6"/>
      <dgm:spPr/>
    </dgm:pt>
    <dgm:pt modelId="{C7C723C6-E872-43A4-A51A-95622F293BCA}" type="pres">
      <dgm:prSet presAssocID="{7B9DCFC4-95A4-4083-9957-419DBF940DB9}" presName="text_6" presStyleLbl="node1" presStyleIdx="5" presStyleCnt="6">
        <dgm:presLayoutVars>
          <dgm:bulletEnabled val="1"/>
        </dgm:presLayoutVars>
      </dgm:prSet>
      <dgm:spPr/>
    </dgm:pt>
    <dgm:pt modelId="{4455257A-AB6B-4461-A8E4-654744C2AF42}" type="pres">
      <dgm:prSet presAssocID="{7B9DCFC4-95A4-4083-9957-419DBF940DB9}" presName="accent_6" presStyleCnt="0"/>
      <dgm:spPr/>
    </dgm:pt>
    <dgm:pt modelId="{F1E8675A-A139-4CB4-868D-E8802C217E69}" type="pres">
      <dgm:prSet presAssocID="{7B9DCFC4-95A4-4083-9957-419DBF940DB9}" presName="accentRepeatNode" presStyleLbl="solidFgAcc1" presStyleIdx="5" presStyleCnt="6"/>
      <dgm:spPr/>
    </dgm:pt>
  </dgm:ptLst>
  <dgm:cxnLst>
    <dgm:cxn modelId="{1FD3FB06-115F-4FF8-B167-73A613822BAF}" srcId="{E56A6545-DDC2-49A7-9043-D37309AB2322}" destId="{C4F9D248-C677-4EC7-8025-EE395A44C53D}" srcOrd="1" destOrd="0" parTransId="{FB240446-4646-4D21-A4B3-36D8E8ADC485}" sibTransId="{6B95A5AA-4517-48B8-B4DF-FD33CA5A327D}"/>
    <dgm:cxn modelId="{A191F95B-6204-45A6-8322-D2D4D151F40E}" type="presOf" srcId="{59855772-AC60-41A6-8EEB-8F4E60996E8C}" destId="{8469AD33-C686-498C-A721-FD60325B9029}" srcOrd="0" destOrd="0" presId="urn:microsoft.com/office/officeart/2008/layout/VerticalCurvedList"/>
    <dgm:cxn modelId="{48C94A61-BA2C-4B5F-BAD8-C9593470B0BE}" type="presOf" srcId="{5F250FDC-0527-4CFF-BCC7-7B355A305A5B}" destId="{0A2BE71B-2788-4780-8465-E777BE2D5C60}" srcOrd="0" destOrd="0" presId="urn:microsoft.com/office/officeart/2008/layout/VerticalCurvedList"/>
    <dgm:cxn modelId="{FF470C46-7DE0-4EE8-AB23-17AE33207685}" srcId="{E56A6545-DDC2-49A7-9043-D37309AB2322}" destId="{7AA61151-A52B-452F-9C5D-3E742820237F}" srcOrd="0" destOrd="0" parTransId="{3EB2150A-A40B-4520-A7E1-59258D644115}" sibTransId="{A2056569-7C48-4579-BAC8-070461A0B1A9}"/>
    <dgm:cxn modelId="{4F47EF73-2514-4843-908C-113E5BCCF8D2}" type="presOf" srcId="{572BEE7D-EAD8-4B50-A786-E0ADC07AE3C2}" destId="{CF684B3C-0118-4252-8EA7-9FE005F39C68}" srcOrd="0" destOrd="0" presId="urn:microsoft.com/office/officeart/2008/layout/VerticalCurvedList"/>
    <dgm:cxn modelId="{FD0B578B-2DE6-40A2-94DB-DBF8F62C832F}" type="presOf" srcId="{E56A6545-DDC2-49A7-9043-D37309AB2322}" destId="{8E3AC4A4-875B-4B42-89E3-3332E814EC84}" srcOrd="0" destOrd="0" presId="urn:microsoft.com/office/officeart/2008/layout/VerticalCurvedList"/>
    <dgm:cxn modelId="{EEAC5094-CF44-4C67-867B-F0CF03FF793A}" srcId="{E56A6545-DDC2-49A7-9043-D37309AB2322}" destId="{59855772-AC60-41A6-8EEB-8F4E60996E8C}" srcOrd="3" destOrd="0" parTransId="{FC0CB641-63F3-4426-8167-42AF14BA2D35}" sibTransId="{9C79E11D-ECA5-4A84-91B6-792ACC1ABC10}"/>
    <dgm:cxn modelId="{A2B8A7A0-6B62-44B0-819E-80670C3B6D17}" type="presOf" srcId="{7B9DCFC4-95A4-4083-9957-419DBF940DB9}" destId="{C7C723C6-E872-43A4-A51A-95622F293BCA}" srcOrd="0" destOrd="0" presId="urn:microsoft.com/office/officeart/2008/layout/VerticalCurvedList"/>
    <dgm:cxn modelId="{B28971A5-757C-46AF-AA2E-C3169BB939B4}" type="presOf" srcId="{C4F9D248-C677-4EC7-8025-EE395A44C53D}" destId="{0B5EE622-D61F-4EE9-BF2F-1B2B89FAD9CE}" srcOrd="0" destOrd="0" presId="urn:microsoft.com/office/officeart/2008/layout/VerticalCurvedList"/>
    <dgm:cxn modelId="{19516DBC-BD4C-4FB8-B3D3-3D2719F531D0}" srcId="{E56A6545-DDC2-49A7-9043-D37309AB2322}" destId="{5F250FDC-0527-4CFF-BCC7-7B355A305A5B}" srcOrd="2" destOrd="0" parTransId="{0227F156-FB1F-4FE8-AC65-81EA60FB4A22}" sibTransId="{FC896EDF-9BC7-4D41-8FF8-D6B23149B0D5}"/>
    <dgm:cxn modelId="{1F3FEBCC-70E0-46C2-9D05-A0FF254BAB4E}" srcId="{E56A6545-DDC2-49A7-9043-D37309AB2322}" destId="{572BEE7D-EAD8-4B50-A786-E0ADC07AE3C2}" srcOrd="4" destOrd="0" parTransId="{1503B99D-A990-4844-A22E-BEA6F71430C2}" sibTransId="{8F428CA3-C5B4-4B9A-BA45-17A6ECC2C109}"/>
    <dgm:cxn modelId="{DF153FDC-021A-4A31-8A15-9DE292E1DF00}" type="presOf" srcId="{A2056569-7C48-4579-BAC8-070461A0B1A9}" destId="{2AB3090E-5923-4C43-B514-089F99033DAB}" srcOrd="0" destOrd="0" presId="urn:microsoft.com/office/officeart/2008/layout/VerticalCurvedList"/>
    <dgm:cxn modelId="{13CF88E5-43F6-406B-8214-0BC42AC2AFD1}" type="presOf" srcId="{7AA61151-A52B-452F-9C5D-3E742820237F}" destId="{18948644-BEC6-47D1-8587-03D96822C13F}" srcOrd="0" destOrd="0" presId="urn:microsoft.com/office/officeart/2008/layout/VerticalCurvedList"/>
    <dgm:cxn modelId="{E62D21FA-8297-4BC7-83C0-905A010B8F92}" srcId="{E56A6545-DDC2-49A7-9043-D37309AB2322}" destId="{7B9DCFC4-95A4-4083-9957-419DBF940DB9}" srcOrd="5" destOrd="0" parTransId="{B2117D4A-F9E6-4114-A4FD-92A0797BB53C}" sibTransId="{C0AEAEE1-C683-44A5-A208-F9F0F0F1E707}"/>
    <dgm:cxn modelId="{CB4DD866-C939-46A8-9D2E-0140B183FE37}" type="presParOf" srcId="{8E3AC4A4-875B-4B42-89E3-3332E814EC84}" destId="{D28E76E3-62EC-4BB3-9B95-C50320E767C9}" srcOrd="0" destOrd="0" presId="urn:microsoft.com/office/officeart/2008/layout/VerticalCurvedList"/>
    <dgm:cxn modelId="{44A16F5D-3F10-47B3-8F4F-B3C429280FCD}" type="presParOf" srcId="{D28E76E3-62EC-4BB3-9B95-C50320E767C9}" destId="{C49DE1DD-9E60-41D4-805D-FFBE10F28996}" srcOrd="0" destOrd="0" presId="urn:microsoft.com/office/officeart/2008/layout/VerticalCurvedList"/>
    <dgm:cxn modelId="{E089CA10-4074-494A-82FB-C2E67EB1E607}" type="presParOf" srcId="{C49DE1DD-9E60-41D4-805D-FFBE10F28996}" destId="{11161464-F652-42F2-AD90-B19ED79347C7}" srcOrd="0" destOrd="0" presId="urn:microsoft.com/office/officeart/2008/layout/VerticalCurvedList"/>
    <dgm:cxn modelId="{19FDC378-7009-4532-B2F1-42DDB64A31E2}" type="presParOf" srcId="{C49DE1DD-9E60-41D4-805D-FFBE10F28996}" destId="{2AB3090E-5923-4C43-B514-089F99033DAB}" srcOrd="1" destOrd="0" presId="urn:microsoft.com/office/officeart/2008/layout/VerticalCurvedList"/>
    <dgm:cxn modelId="{9024B3AA-198B-4A1F-A81D-24DA4A21B510}" type="presParOf" srcId="{C49DE1DD-9E60-41D4-805D-FFBE10F28996}" destId="{2CCD5F12-75F8-46E7-91D2-5ACD766639B0}" srcOrd="2" destOrd="0" presId="urn:microsoft.com/office/officeart/2008/layout/VerticalCurvedList"/>
    <dgm:cxn modelId="{A5AF9501-6BD6-4BC4-BC59-3CEF9A1E393C}" type="presParOf" srcId="{C49DE1DD-9E60-41D4-805D-FFBE10F28996}" destId="{679FA206-4891-40A6-9A1C-6FB9569EC98C}" srcOrd="3" destOrd="0" presId="urn:microsoft.com/office/officeart/2008/layout/VerticalCurvedList"/>
    <dgm:cxn modelId="{F1FD1DC6-C546-455C-AFF0-067A9954E6B8}" type="presParOf" srcId="{D28E76E3-62EC-4BB3-9B95-C50320E767C9}" destId="{18948644-BEC6-47D1-8587-03D96822C13F}" srcOrd="1" destOrd="0" presId="urn:microsoft.com/office/officeart/2008/layout/VerticalCurvedList"/>
    <dgm:cxn modelId="{C9EB3500-0676-4700-A934-8C341E9FD156}" type="presParOf" srcId="{D28E76E3-62EC-4BB3-9B95-C50320E767C9}" destId="{46E445EC-540E-4552-A60A-09DEB388D0BC}" srcOrd="2" destOrd="0" presId="urn:microsoft.com/office/officeart/2008/layout/VerticalCurvedList"/>
    <dgm:cxn modelId="{9951FB3C-7210-45A9-BE31-2B4ADCFCE156}" type="presParOf" srcId="{46E445EC-540E-4552-A60A-09DEB388D0BC}" destId="{5313EA60-6F3D-4C4A-941B-6D49BA8A53EA}" srcOrd="0" destOrd="0" presId="urn:microsoft.com/office/officeart/2008/layout/VerticalCurvedList"/>
    <dgm:cxn modelId="{A1DFA3E8-5E37-46CC-A73B-15627FC53DA2}" type="presParOf" srcId="{D28E76E3-62EC-4BB3-9B95-C50320E767C9}" destId="{0B5EE622-D61F-4EE9-BF2F-1B2B89FAD9CE}" srcOrd="3" destOrd="0" presId="urn:microsoft.com/office/officeart/2008/layout/VerticalCurvedList"/>
    <dgm:cxn modelId="{A61451B0-59AB-446D-826E-6B7B18B690A8}" type="presParOf" srcId="{D28E76E3-62EC-4BB3-9B95-C50320E767C9}" destId="{CBC8476E-403B-48A9-9951-F659CD913B78}" srcOrd="4" destOrd="0" presId="urn:microsoft.com/office/officeart/2008/layout/VerticalCurvedList"/>
    <dgm:cxn modelId="{5F1ADB41-5010-4769-B37F-49BE12C8600F}" type="presParOf" srcId="{CBC8476E-403B-48A9-9951-F659CD913B78}" destId="{65B97D49-3530-43B0-B265-99A60A931D36}" srcOrd="0" destOrd="0" presId="urn:microsoft.com/office/officeart/2008/layout/VerticalCurvedList"/>
    <dgm:cxn modelId="{2510524F-2302-45C7-8CB9-314F4EFDC8BE}" type="presParOf" srcId="{D28E76E3-62EC-4BB3-9B95-C50320E767C9}" destId="{0A2BE71B-2788-4780-8465-E777BE2D5C60}" srcOrd="5" destOrd="0" presId="urn:microsoft.com/office/officeart/2008/layout/VerticalCurvedList"/>
    <dgm:cxn modelId="{035C9C52-04D7-4DF3-93E5-9BBE9028164F}" type="presParOf" srcId="{D28E76E3-62EC-4BB3-9B95-C50320E767C9}" destId="{FA200943-9A05-43C8-A7CD-E6C8119D94AD}" srcOrd="6" destOrd="0" presId="urn:microsoft.com/office/officeart/2008/layout/VerticalCurvedList"/>
    <dgm:cxn modelId="{D31070EF-9B87-4950-AF2A-986698298754}" type="presParOf" srcId="{FA200943-9A05-43C8-A7CD-E6C8119D94AD}" destId="{151F78EB-3B22-404E-837B-D77CC9C39D10}" srcOrd="0" destOrd="0" presId="urn:microsoft.com/office/officeart/2008/layout/VerticalCurvedList"/>
    <dgm:cxn modelId="{FA9A41A5-5A7C-4176-A83D-08DBDCBAC352}" type="presParOf" srcId="{D28E76E3-62EC-4BB3-9B95-C50320E767C9}" destId="{8469AD33-C686-498C-A721-FD60325B9029}" srcOrd="7" destOrd="0" presId="urn:microsoft.com/office/officeart/2008/layout/VerticalCurvedList"/>
    <dgm:cxn modelId="{CA0B8A1B-420A-4FC4-9DBD-614337799D24}" type="presParOf" srcId="{D28E76E3-62EC-4BB3-9B95-C50320E767C9}" destId="{3F85A601-E363-4B12-8326-05888EEAD221}" srcOrd="8" destOrd="0" presId="urn:microsoft.com/office/officeart/2008/layout/VerticalCurvedList"/>
    <dgm:cxn modelId="{5C757266-E1D2-42E2-88C9-A75FA84594BB}" type="presParOf" srcId="{3F85A601-E363-4B12-8326-05888EEAD221}" destId="{4728C1CF-3720-41C3-B0D6-3EF83AB78F2F}" srcOrd="0" destOrd="0" presId="urn:microsoft.com/office/officeart/2008/layout/VerticalCurvedList"/>
    <dgm:cxn modelId="{6FEDCA74-C31B-4A32-B3A5-6A2592DE1479}" type="presParOf" srcId="{D28E76E3-62EC-4BB3-9B95-C50320E767C9}" destId="{CF684B3C-0118-4252-8EA7-9FE005F39C68}" srcOrd="9" destOrd="0" presId="urn:microsoft.com/office/officeart/2008/layout/VerticalCurvedList"/>
    <dgm:cxn modelId="{D7BB8C88-1527-4155-8BB4-41A28724082E}" type="presParOf" srcId="{D28E76E3-62EC-4BB3-9B95-C50320E767C9}" destId="{A719E5BC-B2C9-4463-B8D2-59498F5F26ED}" srcOrd="10" destOrd="0" presId="urn:microsoft.com/office/officeart/2008/layout/VerticalCurvedList"/>
    <dgm:cxn modelId="{36144FBE-5E7D-45B9-860D-860F89692B29}" type="presParOf" srcId="{A719E5BC-B2C9-4463-B8D2-59498F5F26ED}" destId="{A0CCC86E-4941-4F4C-89C3-FFADBE1D737A}" srcOrd="0" destOrd="0" presId="urn:microsoft.com/office/officeart/2008/layout/VerticalCurvedList"/>
    <dgm:cxn modelId="{E1D7DA3B-2FD8-439F-B003-425485434884}" type="presParOf" srcId="{D28E76E3-62EC-4BB3-9B95-C50320E767C9}" destId="{C7C723C6-E872-43A4-A51A-95622F293BCA}" srcOrd="11" destOrd="0" presId="urn:microsoft.com/office/officeart/2008/layout/VerticalCurvedList"/>
    <dgm:cxn modelId="{E0A1FB60-9397-4F99-B604-78495474306C}" type="presParOf" srcId="{D28E76E3-62EC-4BB3-9B95-C50320E767C9}" destId="{4455257A-AB6B-4461-A8E4-654744C2AF42}" srcOrd="12" destOrd="0" presId="urn:microsoft.com/office/officeart/2008/layout/VerticalCurvedList"/>
    <dgm:cxn modelId="{B7943953-EAF3-4491-A302-242C9C6768F6}" type="presParOf" srcId="{4455257A-AB6B-4461-A8E4-654744C2AF42}" destId="{F1E8675A-A139-4CB4-868D-E8802C217E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78080-C777-4612-BD49-EF1D0AB4BFE8}">
      <dsp:nvSpPr>
        <dsp:cNvPr id="0" name=""/>
        <dsp:cNvSpPr/>
      </dsp:nvSpPr>
      <dsp:spPr>
        <a:xfrm rot="3476947">
          <a:off x="2180513" y="3806032"/>
          <a:ext cx="147134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471348" y="16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5974B-4E4F-423E-A537-340B309DFA26}">
      <dsp:nvSpPr>
        <dsp:cNvPr id="0" name=""/>
        <dsp:cNvSpPr/>
      </dsp:nvSpPr>
      <dsp:spPr>
        <a:xfrm rot="1807510">
          <a:off x="2649905" y="3236417"/>
          <a:ext cx="1103520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103520" y="16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6FB8B-70CE-4116-A627-F8F95997AC1A}">
      <dsp:nvSpPr>
        <dsp:cNvPr id="0" name=""/>
        <dsp:cNvSpPr/>
      </dsp:nvSpPr>
      <dsp:spPr>
        <a:xfrm>
          <a:off x="2724430" y="2651207"/>
          <a:ext cx="921720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921720" y="16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E1AA4-1046-4CBB-9589-A762F8C372E9}">
      <dsp:nvSpPr>
        <dsp:cNvPr id="0" name=""/>
        <dsp:cNvSpPr/>
      </dsp:nvSpPr>
      <dsp:spPr>
        <a:xfrm rot="18257686">
          <a:off x="2227513" y="1499235"/>
          <a:ext cx="1502600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502600" y="16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39B08-0BC8-49A8-878C-43E297C7875F}">
      <dsp:nvSpPr>
        <dsp:cNvPr id="0" name=""/>
        <dsp:cNvSpPr/>
      </dsp:nvSpPr>
      <dsp:spPr>
        <a:xfrm rot="19731842">
          <a:off x="2651445" y="2068289"/>
          <a:ext cx="1013289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013289" y="16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6F672-A754-4EE9-9D73-C28E68E7180A}">
      <dsp:nvSpPr>
        <dsp:cNvPr id="0" name=""/>
        <dsp:cNvSpPr/>
      </dsp:nvSpPr>
      <dsp:spPr>
        <a:xfrm>
          <a:off x="1434168" y="1908444"/>
          <a:ext cx="1517956" cy="15179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1FC66-E71A-4E2B-BED4-7FACE3ABCE3B}">
      <dsp:nvSpPr>
        <dsp:cNvPr id="0" name=""/>
        <dsp:cNvSpPr/>
      </dsp:nvSpPr>
      <dsp:spPr>
        <a:xfrm>
          <a:off x="3308564" y="1027152"/>
          <a:ext cx="1691999" cy="910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Independencia</a:t>
          </a:r>
        </a:p>
      </dsp:txBody>
      <dsp:txXfrm>
        <a:off x="3556352" y="1160532"/>
        <a:ext cx="1196423" cy="644013"/>
      </dsp:txXfrm>
    </dsp:sp>
    <dsp:sp modelId="{F7D8D2DF-4DBA-4608-B6DC-35C5366CF367}">
      <dsp:nvSpPr>
        <dsp:cNvPr id="0" name=""/>
        <dsp:cNvSpPr/>
      </dsp:nvSpPr>
      <dsp:spPr>
        <a:xfrm>
          <a:off x="4115109" y="1027152"/>
          <a:ext cx="2537998" cy="910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400" kern="1200" dirty="0"/>
        </a:p>
      </dsp:txBody>
      <dsp:txXfrm>
        <a:off x="4115109" y="1027152"/>
        <a:ext cx="2537998" cy="910773"/>
      </dsp:txXfrm>
    </dsp:sp>
    <dsp:sp modelId="{22CC4F6C-175C-4EA5-9E42-150E32E1FA66}">
      <dsp:nvSpPr>
        <dsp:cNvPr id="0" name=""/>
        <dsp:cNvSpPr/>
      </dsp:nvSpPr>
      <dsp:spPr>
        <a:xfrm>
          <a:off x="2847690" y="11889"/>
          <a:ext cx="1691999" cy="910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Servicio público</a:t>
          </a:r>
        </a:p>
      </dsp:txBody>
      <dsp:txXfrm>
        <a:off x="3095478" y="145269"/>
        <a:ext cx="1196423" cy="644013"/>
      </dsp:txXfrm>
    </dsp:sp>
    <dsp:sp modelId="{89E990B4-8BF2-4EC4-9971-8A5EF82C948C}">
      <dsp:nvSpPr>
        <dsp:cNvPr id="0" name=""/>
        <dsp:cNvSpPr/>
      </dsp:nvSpPr>
      <dsp:spPr>
        <a:xfrm>
          <a:off x="3646151" y="2212036"/>
          <a:ext cx="1691999" cy="910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Transparencia</a:t>
          </a:r>
          <a:endParaRPr lang="es-ES_tradnl" sz="1200" b="1" kern="1200" dirty="0"/>
        </a:p>
      </dsp:txBody>
      <dsp:txXfrm>
        <a:off x="3893939" y="2345416"/>
        <a:ext cx="1196423" cy="644013"/>
      </dsp:txXfrm>
    </dsp:sp>
    <dsp:sp modelId="{DFE95898-747D-47FA-87AD-DC2DFC6942EA}">
      <dsp:nvSpPr>
        <dsp:cNvPr id="0" name=""/>
        <dsp:cNvSpPr/>
      </dsp:nvSpPr>
      <dsp:spPr>
        <a:xfrm>
          <a:off x="3408253" y="3408027"/>
          <a:ext cx="1691999" cy="910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kern="1200" dirty="0"/>
            <a:t>Excelencia</a:t>
          </a:r>
        </a:p>
      </dsp:txBody>
      <dsp:txXfrm>
        <a:off x="3656041" y="3541407"/>
        <a:ext cx="1196423" cy="644013"/>
      </dsp:txXfrm>
    </dsp:sp>
    <dsp:sp modelId="{A14AF033-73F6-40B0-8860-310F16DA5663}">
      <dsp:nvSpPr>
        <dsp:cNvPr id="0" name=""/>
        <dsp:cNvSpPr/>
      </dsp:nvSpPr>
      <dsp:spPr>
        <a:xfrm>
          <a:off x="2730779" y="4421940"/>
          <a:ext cx="1691999" cy="910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Integridad </a:t>
          </a:r>
          <a:endParaRPr lang="es-ES_tradnl" sz="1200" b="1" kern="1200" dirty="0"/>
        </a:p>
      </dsp:txBody>
      <dsp:txXfrm>
        <a:off x="2978567" y="4555320"/>
        <a:ext cx="1196423" cy="644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73516-6126-4EA4-96D3-54B7F1E7798A}">
      <dsp:nvSpPr>
        <dsp:cNvPr id="0" name=""/>
        <dsp:cNvSpPr/>
      </dsp:nvSpPr>
      <dsp:spPr>
        <a:xfrm>
          <a:off x="3562436" y="-24377"/>
          <a:ext cx="1299989" cy="5692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/>
            <a:t>3.473 </a:t>
          </a:r>
          <a:r>
            <a:rPr lang="es-ES_tradnl" sz="1050" b="1" kern="1200" dirty="0"/>
            <a:t>empleados</a:t>
          </a:r>
        </a:p>
      </dsp:txBody>
      <dsp:txXfrm>
        <a:off x="3562436" y="-24377"/>
        <a:ext cx="1299989" cy="569242"/>
      </dsp:txXfrm>
    </dsp:sp>
    <dsp:sp modelId="{68C48184-54DE-438D-975E-75A20CF80A9B}">
      <dsp:nvSpPr>
        <dsp:cNvPr id="0" name=""/>
        <dsp:cNvSpPr/>
      </dsp:nvSpPr>
      <dsp:spPr>
        <a:xfrm>
          <a:off x="2047770" y="258735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2819221" y="103090"/>
              </a:moveTo>
              <a:arcTo wR="2159899" hR="2159899" stAng="17266412" swAng="74915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A342D-6CC1-4F0A-84F9-672E526EEC54}">
      <dsp:nvSpPr>
        <dsp:cNvPr id="0" name=""/>
        <dsp:cNvSpPr/>
      </dsp:nvSpPr>
      <dsp:spPr>
        <a:xfrm>
          <a:off x="5033402" y="555437"/>
          <a:ext cx="1299989" cy="5692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kern="1200" dirty="0"/>
            <a:t>2 sedes en Madrid</a:t>
          </a:r>
        </a:p>
      </dsp:txBody>
      <dsp:txXfrm>
        <a:off x="5033402" y="555437"/>
        <a:ext cx="1299989" cy="569242"/>
      </dsp:txXfrm>
    </dsp:sp>
    <dsp:sp modelId="{0E63D739-02C7-4F70-9A90-6C3FD376325D}">
      <dsp:nvSpPr>
        <dsp:cNvPr id="0" name=""/>
        <dsp:cNvSpPr/>
      </dsp:nvSpPr>
      <dsp:spPr>
        <a:xfrm>
          <a:off x="2012834" y="207479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3929697" y="921761"/>
              </a:moveTo>
              <a:arcTo wR="2159899" hR="2159899" stAng="19501417" swAng="87175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DCD86-74F4-4258-B258-124954955331}">
      <dsp:nvSpPr>
        <dsp:cNvPr id="0" name=""/>
        <dsp:cNvSpPr/>
      </dsp:nvSpPr>
      <dsp:spPr>
        <a:xfrm>
          <a:off x="5640898" y="1618060"/>
          <a:ext cx="1299989" cy="5692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7,5 millones</a:t>
          </a:r>
          <a:r>
            <a:rPr lang="es-ES_tradnl" sz="1000" b="1" kern="1200" dirty="0"/>
            <a:t> de visitantes en el nuevo sitio web</a:t>
          </a:r>
        </a:p>
      </dsp:txBody>
      <dsp:txXfrm>
        <a:off x="5640898" y="1618060"/>
        <a:ext cx="1299989" cy="569242"/>
      </dsp:txXfrm>
    </dsp:sp>
    <dsp:sp modelId="{38EC59A9-7BD6-46A6-B1B6-A6F7A80DD7DF}">
      <dsp:nvSpPr>
        <dsp:cNvPr id="0" name=""/>
        <dsp:cNvSpPr/>
      </dsp:nvSpPr>
      <dsp:spPr>
        <a:xfrm>
          <a:off x="2042174" y="323041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4300305" y="1870360"/>
              </a:moveTo>
              <a:arcTo wR="2159899" hR="2159899" stAng="21137772" swAng="96367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29F02-733D-4949-B54E-A56D95B561E9}">
      <dsp:nvSpPr>
        <dsp:cNvPr id="0" name=""/>
        <dsp:cNvSpPr/>
      </dsp:nvSpPr>
      <dsp:spPr>
        <a:xfrm>
          <a:off x="5616623" y="2802968"/>
          <a:ext cx="1299989" cy="569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Lanzamiento del primer blog del Banco de España</a:t>
          </a:r>
        </a:p>
      </dsp:txBody>
      <dsp:txXfrm>
        <a:off x="5616623" y="2802968"/>
        <a:ext cx="1299989" cy="569242"/>
      </dsp:txXfrm>
    </dsp:sp>
    <dsp:sp modelId="{A523BC27-05E4-4746-8B08-24EC66123F09}">
      <dsp:nvSpPr>
        <dsp:cNvPr id="0" name=""/>
        <dsp:cNvSpPr/>
      </dsp:nvSpPr>
      <dsp:spPr>
        <a:xfrm>
          <a:off x="1856352" y="884798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4294160" y="2491712"/>
              </a:moveTo>
              <a:arcTo wR="2159899" hR="2159899" stAng="530221" swAng="67993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89603-F8DC-478A-BC32-0411A6CB0418}">
      <dsp:nvSpPr>
        <dsp:cNvPr id="0" name=""/>
        <dsp:cNvSpPr/>
      </dsp:nvSpPr>
      <dsp:spPr>
        <a:xfrm>
          <a:off x="5138908" y="3793505"/>
          <a:ext cx="1299989" cy="5692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 dirty="0"/>
            <a:t>17.483 visitantes en el curso 2023/24</a:t>
          </a:r>
        </a:p>
      </dsp:txBody>
      <dsp:txXfrm>
        <a:off x="5138908" y="3793505"/>
        <a:ext cx="1299989" cy="569242"/>
      </dsp:txXfrm>
    </dsp:sp>
    <dsp:sp modelId="{00CD94DB-28D2-416C-9913-48AF5BBD027F}">
      <dsp:nvSpPr>
        <dsp:cNvPr id="0" name=""/>
        <dsp:cNvSpPr/>
      </dsp:nvSpPr>
      <dsp:spPr>
        <a:xfrm>
          <a:off x="2577858" y="153835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2838044" y="4210579"/>
              </a:moveTo>
              <a:arcTo wR="2159899" hR="2159899" stAng="4302080" swAng="82776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BA6EE-1642-4C9C-B2B5-70E3870D9F2E}">
      <dsp:nvSpPr>
        <dsp:cNvPr id="0" name=""/>
        <dsp:cNvSpPr/>
      </dsp:nvSpPr>
      <dsp:spPr>
        <a:xfrm>
          <a:off x="3602055" y="4295422"/>
          <a:ext cx="1299989" cy="5692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0 millones de euros de beneficio</a:t>
          </a:r>
        </a:p>
      </dsp:txBody>
      <dsp:txXfrm>
        <a:off x="3602055" y="4295422"/>
        <a:ext cx="1299989" cy="569242"/>
      </dsp:txXfrm>
    </dsp:sp>
    <dsp:sp modelId="{ECBA0965-01DE-4AC6-8FE4-98DA7B388770}">
      <dsp:nvSpPr>
        <dsp:cNvPr id="0" name=""/>
        <dsp:cNvSpPr/>
      </dsp:nvSpPr>
      <dsp:spPr>
        <a:xfrm>
          <a:off x="1860855" y="213555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1735732" y="4277740"/>
              </a:moveTo>
              <a:arcTo wR="2159899" hR="2159899" stAng="6079531" swAng="871909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94D4B-5512-4B11-A7A4-971E99B0971F}">
      <dsp:nvSpPr>
        <dsp:cNvPr id="0" name=""/>
        <dsp:cNvSpPr/>
      </dsp:nvSpPr>
      <dsp:spPr>
        <a:xfrm>
          <a:off x="2047824" y="3745432"/>
          <a:ext cx="1299989" cy="5692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2.521 millones de billetes entregados a las entidades de crédito </a:t>
          </a:r>
        </a:p>
      </dsp:txBody>
      <dsp:txXfrm>
        <a:off x="2047824" y="3745432"/>
        <a:ext cx="1299989" cy="569242"/>
      </dsp:txXfrm>
    </dsp:sp>
    <dsp:sp modelId="{562EF7B9-FE97-422E-8A5B-C57D2E6CF12A}">
      <dsp:nvSpPr>
        <dsp:cNvPr id="0" name=""/>
        <dsp:cNvSpPr/>
      </dsp:nvSpPr>
      <dsp:spPr>
        <a:xfrm>
          <a:off x="2155931" y="508884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285428" y="3232991"/>
              </a:moveTo>
              <a:arcTo wR="2159899" hR="2159899" stAng="9012592" swAng="64049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7406C-FEF3-494D-AE8C-D2F6CE230AA9}">
      <dsp:nvSpPr>
        <dsp:cNvPr id="0" name=""/>
        <dsp:cNvSpPr/>
      </dsp:nvSpPr>
      <dsp:spPr>
        <a:xfrm>
          <a:off x="1508250" y="2802968"/>
          <a:ext cx="1299989" cy="5692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1783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40" b="1" kern="1200" dirty="0"/>
            <a:t>12.500 estudiantes participaron en el Programa Escolar de Educación Financiera</a:t>
          </a:r>
        </a:p>
      </dsp:txBody>
      <dsp:txXfrm>
        <a:off x="1508250" y="2802968"/>
        <a:ext cx="1299989" cy="569242"/>
      </dsp:txXfrm>
    </dsp:sp>
    <dsp:sp modelId="{D4B1CC80-45F0-49B2-8D26-17A0E5F8D78F}">
      <dsp:nvSpPr>
        <dsp:cNvPr id="0" name=""/>
        <dsp:cNvSpPr/>
      </dsp:nvSpPr>
      <dsp:spPr>
        <a:xfrm>
          <a:off x="2006959" y="61497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78138" y="2735606"/>
              </a:moveTo>
              <a:arcTo wR="2159899" hR="2159899" stAng="9872479" swAng="95248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1B61-A150-499D-9CCD-8F5250B43FD9}">
      <dsp:nvSpPr>
        <dsp:cNvPr id="0" name=""/>
        <dsp:cNvSpPr/>
      </dsp:nvSpPr>
      <dsp:spPr>
        <a:xfrm>
          <a:off x="1404408" y="1630386"/>
          <a:ext cx="1299989" cy="5692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1.294  monografías incorporadas a la Biblioteca </a:t>
          </a:r>
          <a:endParaRPr lang="es-ES_tradnl" sz="1000" b="1" kern="1200" dirty="0"/>
        </a:p>
      </dsp:txBody>
      <dsp:txXfrm>
        <a:off x="1404408" y="1630386"/>
        <a:ext cx="1299989" cy="569242"/>
      </dsp:txXfrm>
    </dsp:sp>
    <dsp:sp modelId="{CAE0B6DD-6CBF-459C-8DAE-98FC662A1EF1}">
      <dsp:nvSpPr>
        <dsp:cNvPr id="0" name=""/>
        <dsp:cNvSpPr/>
      </dsp:nvSpPr>
      <dsp:spPr>
        <a:xfrm>
          <a:off x="1876496" y="507183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268152" y="1117565"/>
              </a:moveTo>
              <a:arcTo wR="2159899" hR="2159899" stAng="12531260" swAng="100685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44B44-4F27-4DA9-BA77-B541039DA813}">
      <dsp:nvSpPr>
        <dsp:cNvPr id="0" name=""/>
        <dsp:cNvSpPr/>
      </dsp:nvSpPr>
      <dsp:spPr>
        <a:xfrm>
          <a:off x="2146073" y="549231"/>
          <a:ext cx="1299989" cy="56924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kern="1200" dirty="0"/>
            <a:t>15 sucursales</a:t>
          </a:r>
        </a:p>
      </dsp:txBody>
      <dsp:txXfrm>
        <a:off x="2146073" y="549231"/>
        <a:ext cx="1299989" cy="569242"/>
      </dsp:txXfrm>
    </dsp:sp>
    <dsp:sp modelId="{21BBEFE4-9D85-461A-BC65-E4B8DF14C4DF}">
      <dsp:nvSpPr>
        <dsp:cNvPr id="0" name=""/>
        <dsp:cNvSpPr/>
      </dsp:nvSpPr>
      <dsp:spPr>
        <a:xfrm>
          <a:off x="2218842" y="200171"/>
          <a:ext cx="4319799" cy="4319799"/>
        </a:xfrm>
        <a:custGeom>
          <a:avLst/>
          <a:gdLst/>
          <a:ahLst/>
          <a:cxnLst/>
          <a:rect l="0" t="0" r="0" b="0"/>
          <a:pathLst>
            <a:path>
              <a:moveTo>
                <a:pt x="986020" y="346843"/>
              </a:moveTo>
              <a:arcTo wR="2159899" hR="2159899" stAng="14224717" swAng="63644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3090E-5923-4C43-B514-089F99033DAB}">
      <dsp:nvSpPr>
        <dsp:cNvPr id="0" name=""/>
        <dsp:cNvSpPr/>
      </dsp:nvSpPr>
      <dsp:spPr>
        <a:xfrm>
          <a:off x="-5472612" y="-837929"/>
          <a:ext cx="6516145" cy="6516145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48644-BEC6-47D1-8587-03D96822C13F}">
      <dsp:nvSpPr>
        <dsp:cNvPr id="0" name=""/>
        <dsp:cNvSpPr/>
      </dsp:nvSpPr>
      <dsp:spPr>
        <a:xfrm>
          <a:off x="388991" y="254889"/>
          <a:ext cx="7968423" cy="5095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Protege tus datos personales y no los compartas con extraños</a:t>
          </a:r>
        </a:p>
      </dsp:txBody>
      <dsp:txXfrm>
        <a:off x="388991" y="254889"/>
        <a:ext cx="7968423" cy="509585"/>
      </dsp:txXfrm>
    </dsp:sp>
    <dsp:sp modelId="{5313EA60-6F3D-4C4A-941B-6D49BA8A53EA}">
      <dsp:nvSpPr>
        <dsp:cNvPr id="0" name=""/>
        <dsp:cNvSpPr/>
      </dsp:nvSpPr>
      <dsp:spPr>
        <a:xfrm>
          <a:off x="70500" y="191191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EE622-D61F-4EE9-BF2F-1B2B89FAD9CE}">
      <dsp:nvSpPr>
        <dsp:cNvPr id="0" name=""/>
        <dsp:cNvSpPr/>
      </dsp:nvSpPr>
      <dsp:spPr>
        <a:xfrm>
          <a:off x="808160" y="1019170"/>
          <a:ext cx="7549255" cy="5095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Gestiona bien tus finanzas</a:t>
          </a:r>
        </a:p>
      </dsp:txBody>
      <dsp:txXfrm>
        <a:off x="808160" y="1019170"/>
        <a:ext cx="7549255" cy="509585"/>
      </dsp:txXfrm>
    </dsp:sp>
    <dsp:sp modelId="{65B97D49-3530-43B0-B265-99A60A931D36}">
      <dsp:nvSpPr>
        <dsp:cNvPr id="0" name=""/>
        <dsp:cNvSpPr/>
      </dsp:nvSpPr>
      <dsp:spPr>
        <a:xfrm>
          <a:off x="489669" y="955472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2BE71B-2788-4780-8465-E777BE2D5C60}">
      <dsp:nvSpPr>
        <dsp:cNvPr id="0" name=""/>
        <dsp:cNvSpPr/>
      </dsp:nvSpPr>
      <dsp:spPr>
        <a:xfrm>
          <a:off x="999836" y="1783452"/>
          <a:ext cx="7357579" cy="5095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No dejes a nadie la tarjeta del banco</a:t>
          </a:r>
        </a:p>
      </dsp:txBody>
      <dsp:txXfrm>
        <a:off x="999836" y="1783452"/>
        <a:ext cx="7357579" cy="509585"/>
      </dsp:txXfrm>
    </dsp:sp>
    <dsp:sp modelId="{151F78EB-3B22-404E-837B-D77CC9C39D10}">
      <dsp:nvSpPr>
        <dsp:cNvPr id="0" name=""/>
        <dsp:cNvSpPr/>
      </dsp:nvSpPr>
      <dsp:spPr>
        <a:xfrm>
          <a:off x="681345" y="1719753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69AD33-C686-498C-A721-FD60325B9029}">
      <dsp:nvSpPr>
        <dsp:cNvPr id="0" name=""/>
        <dsp:cNvSpPr/>
      </dsp:nvSpPr>
      <dsp:spPr>
        <a:xfrm>
          <a:off x="999836" y="2547249"/>
          <a:ext cx="7357579" cy="5095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Ten cuidado con el fraude financiero</a:t>
          </a:r>
        </a:p>
      </dsp:txBody>
      <dsp:txXfrm>
        <a:off x="999836" y="2547249"/>
        <a:ext cx="7357579" cy="509585"/>
      </dsp:txXfrm>
    </dsp:sp>
    <dsp:sp modelId="{4728C1CF-3720-41C3-B0D6-3EF83AB78F2F}">
      <dsp:nvSpPr>
        <dsp:cNvPr id="0" name=""/>
        <dsp:cNvSpPr/>
      </dsp:nvSpPr>
      <dsp:spPr>
        <a:xfrm>
          <a:off x="681345" y="2483551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684B3C-0118-4252-8EA7-9FE005F39C68}">
      <dsp:nvSpPr>
        <dsp:cNvPr id="0" name=""/>
        <dsp:cNvSpPr/>
      </dsp:nvSpPr>
      <dsp:spPr>
        <a:xfrm>
          <a:off x="808160" y="3311530"/>
          <a:ext cx="7549255" cy="5095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i="0" kern="1200" dirty="0"/>
            <a:t>No te fíes de </a:t>
          </a:r>
          <a:r>
            <a:rPr lang="es-ES_tradnl" sz="1500" b="0" i="0" kern="1200"/>
            <a:t>quien te </a:t>
          </a:r>
          <a:r>
            <a:rPr lang="es-ES_tradnl" sz="1500" b="0" i="0" kern="1200" dirty="0"/>
            <a:t>ofrezca invertir en un producto con una gran rentabilidad </a:t>
          </a:r>
          <a:endParaRPr lang="es-ES_tradnl" sz="1500" kern="1200" dirty="0"/>
        </a:p>
      </dsp:txBody>
      <dsp:txXfrm>
        <a:off x="808160" y="3311530"/>
        <a:ext cx="7549255" cy="509585"/>
      </dsp:txXfrm>
    </dsp:sp>
    <dsp:sp modelId="{A0CCC86E-4941-4F4C-89C3-FFADBE1D737A}">
      <dsp:nvSpPr>
        <dsp:cNvPr id="0" name=""/>
        <dsp:cNvSpPr/>
      </dsp:nvSpPr>
      <dsp:spPr>
        <a:xfrm>
          <a:off x="489669" y="3247832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723C6-E872-43A4-A51A-95622F293BCA}">
      <dsp:nvSpPr>
        <dsp:cNvPr id="0" name=""/>
        <dsp:cNvSpPr/>
      </dsp:nvSpPr>
      <dsp:spPr>
        <a:xfrm>
          <a:off x="388991" y="4075812"/>
          <a:ext cx="7968423" cy="5095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4483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Infórmate sobre las </a:t>
          </a:r>
          <a:r>
            <a:rPr lang="es-ES" sz="1500" kern="1200" dirty="0" err="1"/>
            <a:t>criptodivisas</a:t>
          </a:r>
          <a:r>
            <a:rPr lang="es-ES" sz="1500" kern="1200" dirty="0"/>
            <a:t> y sus riesgos</a:t>
          </a:r>
          <a:endParaRPr lang="es-ES_tradnl" sz="1500" kern="1200" dirty="0"/>
        </a:p>
      </dsp:txBody>
      <dsp:txXfrm>
        <a:off x="388991" y="4075812"/>
        <a:ext cx="7968423" cy="509585"/>
      </dsp:txXfrm>
    </dsp:sp>
    <dsp:sp modelId="{F1E8675A-A139-4CB4-868D-E8802C217E69}">
      <dsp:nvSpPr>
        <dsp:cNvPr id="0" name=""/>
        <dsp:cNvSpPr/>
      </dsp:nvSpPr>
      <dsp:spPr>
        <a:xfrm>
          <a:off x="70500" y="4012113"/>
          <a:ext cx="636981" cy="63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5" y="9431258"/>
            <a:ext cx="2945659" cy="496968"/>
          </a:xfrm>
          <a:prstGeom prst="rect">
            <a:avLst/>
          </a:prstGeom>
        </p:spPr>
        <p:txBody>
          <a:bodyPr vert="horz" lIns="91139" tIns="45567" rIns="91139" bIns="45567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50448" y="9431258"/>
            <a:ext cx="2945659" cy="496968"/>
          </a:xfrm>
          <a:prstGeom prst="rect">
            <a:avLst/>
          </a:prstGeom>
        </p:spPr>
        <p:txBody>
          <a:bodyPr vert="horz" lIns="91139" tIns="45567" rIns="91139" bIns="45567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508000"/>
            <a:ext cx="5980113" cy="44862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139" tIns="45567" rIns="91139" bIns="4556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552" y="5120485"/>
            <a:ext cx="5438140" cy="4299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6848" y="9557945"/>
            <a:ext cx="2342940" cy="347879"/>
          </a:xfrm>
          <a:prstGeom prst="rect">
            <a:avLst/>
          </a:prstGeom>
        </p:spPr>
        <p:txBody>
          <a:bodyPr vert="horz" lIns="91139" tIns="45567" rIns="0" bIns="45567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El Consejo de Gobierno del BCE decide el volumen de billetes en euros que se producen cada año.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3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339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81DB-6626-43BD-B1FA-3C5BE41CBB6E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3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39752" y="287282"/>
            <a:ext cx="3726660" cy="432048"/>
          </a:xfrm>
          <a:prstGeom prst="rect">
            <a:avLst/>
          </a:prstGeom>
        </p:spPr>
        <p:txBody>
          <a:bodyPr anchor="ctr"/>
          <a:lstStyle>
            <a:lvl1pPr algn="r">
              <a:defRPr sz="1100" b="1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USO </a:t>
            </a:r>
            <a:r>
              <a:rPr lang="es-ES_tradnl" cap="all" dirty="0"/>
              <a:t>INTERNO</a:t>
            </a:r>
            <a:endParaRPr lang="es-ES" cap="al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40909" y="1340768"/>
            <a:ext cx="4562891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ESCRIBA TÍTULO AQUÍ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441619" y="2861814"/>
            <a:ext cx="4562429" cy="279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del ponente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41325" y="3122228"/>
            <a:ext cx="4562475" cy="450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Cargo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4203333"/>
            <a:ext cx="4562475" cy="305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DEL CONGRESO O EVENTO EN EL QUE PARTICIPA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441619" y="4482486"/>
            <a:ext cx="4562181" cy="206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Lugar de celebración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203" y="6300441"/>
            <a:ext cx="4562475" cy="2880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9" name="Marcador de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41619" y="4688648"/>
            <a:ext cx="4562181" cy="243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4598134" y="1484784"/>
            <a:ext cx="3680890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826846" y="1488500"/>
            <a:ext cx="3576637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826846" y="3715470"/>
            <a:ext cx="3581573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8"/>
          </p:nvPr>
        </p:nvSpPr>
        <p:spPr>
          <a:xfrm>
            <a:off x="4598134" y="3715470"/>
            <a:ext cx="4150330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 descr=" " title=" "/>
          <p:cNvCxnSpPr/>
          <p:nvPr userDrawn="1"/>
        </p:nvCxnSpPr>
        <p:spPr>
          <a:xfrm>
            <a:off x="2663478" y="3677313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 descr=" " title=" "/>
          <p:cNvCxnSpPr/>
          <p:nvPr userDrawn="1"/>
        </p:nvCxnSpPr>
        <p:spPr>
          <a:xfrm>
            <a:off x="5347310" y="368004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 descr=" " title=" "/>
          <p:cNvCxnSpPr/>
          <p:nvPr userDrawn="1"/>
        </p:nvCxnSpPr>
        <p:spPr>
          <a:xfrm>
            <a:off x="6660232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 descr=" " title=" "/>
          <p:cNvCxnSpPr/>
          <p:nvPr userDrawn="1"/>
        </p:nvCxnSpPr>
        <p:spPr>
          <a:xfrm>
            <a:off x="3923927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 descr=" " title=" "/>
          <p:cNvCxnSpPr/>
          <p:nvPr userDrawn="1"/>
        </p:nvCxnSpPr>
        <p:spPr>
          <a:xfrm>
            <a:off x="1299569" y="2933638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Shape 5967" descr="En ella se van colocando fechas por orden cronologico" title="Línea cronológica"/>
          <p:cNvSpPr/>
          <p:nvPr userDrawn="1"/>
        </p:nvSpPr>
        <p:spPr>
          <a:xfrm>
            <a:off x="755576" y="3665824"/>
            <a:ext cx="7848872" cy="38824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2" name="Shape 5990" descr=" " title=" "/>
          <p:cNvSpPr/>
          <p:nvPr userDrawn="1"/>
        </p:nvSpPr>
        <p:spPr>
          <a:xfrm rot="2700000">
            <a:off x="3797399" y="3544877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3" name="Shape 5993" descr=" " title=" "/>
          <p:cNvSpPr/>
          <p:nvPr userDrawn="1"/>
        </p:nvSpPr>
        <p:spPr>
          <a:xfrm>
            <a:off x="3523185" y="2171659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7" name="Shape 5988" descr=" " title=" "/>
          <p:cNvSpPr/>
          <p:nvPr userDrawn="1"/>
        </p:nvSpPr>
        <p:spPr>
          <a:xfrm rot="2700000">
            <a:off x="1170473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2" name="Shape 5991" descr=" " title=" "/>
          <p:cNvSpPr/>
          <p:nvPr userDrawn="1"/>
        </p:nvSpPr>
        <p:spPr>
          <a:xfrm rot="2726365">
            <a:off x="5214876" y="3520629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 descr=" " title=" "/>
          <p:cNvSpPr/>
          <p:nvPr userDrawn="1"/>
        </p:nvSpPr>
        <p:spPr>
          <a:xfrm>
            <a:off x="4932040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7" name="Shape 5989" descr=" " title=" "/>
          <p:cNvSpPr/>
          <p:nvPr userDrawn="1"/>
        </p:nvSpPr>
        <p:spPr>
          <a:xfrm rot="2700000">
            <a:off x="2538625" y="3520634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 descr=" " title=" "/>
          <p:cNvSpPr/>
          <p:nvPr userDrawn="1"/>
        </p:nvSpPr>
        <p:spPr>
          <a:xfrm>
            <a:off x="2232336" y="431784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2" name="Shape 5992" descr=" " title=" "/>
          <p:cNvSpPr/>
          <p:nvPr userDrawn="1"/>
        </p:nvSpPr>
        <p:spPr>
          <a:xfrm rot="2700000">
            <a:off x="6528917" y="3537514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7441124" y="2416900"/>
            <a:ext cx="46463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268967" y="2437493"/>
            <a:ext cx="410176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 descr=" " title=" "/>
          <p:cNvSpPr/>
          <p:nvPr userDrawn="1"/>
        </p:nvSpPr>
        <p:spPr>
          <a:xfrm>
            <a:off x="858889" y="2164161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Rectángulo 78" descr=" " title=" "/>
          <p:cNvSpPr/>
          <p:nvPr userDrawn="1"/>
        </p:nvSpPr>
        <p:spPr>
          <a:xfrm>
            <a:off x="6228184" y="2168638"/>
            <a:ext cx="832791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1797240" y="2171170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97240" y="1800295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4499992" y="216216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4499992" y="180030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501096" y="4372561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6874" y="4010703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3203848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3181170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5901696" y="4394415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5917474" y="4032557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858889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3523185" y="2416901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dirty="0"/>
              <a:t>0000</a:t>
            </a:r>
            <a:endParaRPr lang="es-ES" dirty="0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6228184" y="2400739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dirty="0"/>
              <a:t>0000</a:t>
            </a:r>
            <a:endParaRPr lang="es-ES" dirty="0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2227041" y="4576725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4932040" y="455656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dirty="0"/>
              <a:t>0000</a:t>
            </a:r>
            <a:endParaRPr lang="es-ES" dirty="0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4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5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cxnSp>
        <p:nvCxnSpPr>
          <p:cNvPr id="50" name="Conector recto 49" descr=" " title=" "/>
          <p:cNvCxnSpPr/>
          <p:nvPr userDrawn="1"/>
        </p:nvCxnSpPr>
        <p:spPr>
          <a:xfrm>
            <a:off x="8028383" y="3657007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Shape 5991" descr=" " title=" "/>
          <p:cNvSpPr/>
          <p:nvPr userDrawn="1"/>
        </p:nvSpPr>
        <p:spPr>
          <a:xfrm rot="2726365">
            <a:off x="7898707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1" name="Shape 6010" descr=" " title=" "/>
          <p:cNvSpPr/>
          <p:nvPr userDrawn="1"/>
        </p:nvSpPr>
        <p:spPr>
          <a:xfrm>
            <a:off x="7668344" y="4301139"/>
            <a:ext cx="832791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5" name="Marcador de texto 19"/>
          <p:cNvSpPr>
            <a:spLocks noGrp="1"/>
          </p:cNvSpPr>
          <p:nvPr>
            <p:ph type="body" sz="quarter" idx="28"/>
          </p:nvPr>
        </p:nvSpPr>
        <p:spPr>
          <a:xfrm>
            <a:off x="7197840" y="2145457"/>
            <a:ext cx="1622632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66" name="Marcador de texto 10"/>
          <p:cNvSpPr>
            <a:spLocks noGrp="1"/>
          </p:cNvSpPr>
          <p:nvPr>
            <p:ph type="body" sz="quarter" idx="29" hasCustomPrompt="1"/>
          </p:nvPr>
        </p:nvSpPr>
        <p:spPr>
          <a:xfrm>
            <a:off x="7213618" y="1783599"/>
            <a:ext cx="1606854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Título</a:t>
            </a:r>
          </a:p>
        </p:txBody>
      </p:sp>
      <p:sp>
        <p:nvSpPr>
          <p:cNvPr id="69" name="Marcador de tex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7668344" y="4539854"/>
            <a:ext cx="832791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dirty="0"/>
              <a:t>0000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115616" y="1270788"/>
            <a:ext cx="6984776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7"/>
          </p:nvPr>
        </p:nvSpPr>
        <p:spPr>
          <a:xfrm>
            <a:off x="1115616" y="4610562"/>
            <a:ext cx="6984776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cxnSp>
        <p:nvCxnSpPr>
          <p:cNvPr id="14" name="Conector recto 13" descr=" " title=" "/>
          <p:cNvCxnSpPr/>
          <p:nvPr userDrawn="1"/>
        </p:nvCxnSpPr>
        <p:spPr>
          <a:xfrm>
            <a:off x="683568" y="3717032"/>
            <a:ext cx="3703968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7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1485768"/>
            <a:ext cx="4173782" cy="4638592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8"/>
          </p:nvPr>
        </p:nvSpPr>
        <p:spPr>
          <a:xfrm>
            <a:off x="4644008" y="4107553"/>
            <a:ext cx="4032448" cy="217949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 descr=" " title=" "/>
          <p:cNvCxnSpPr/>
          <p:nvPr userDrawn="1"/>
        </p:nvCxnSpPr>
        <p:spPr>
          <a:xfrm>
            <a:off x="724512" y="3717032"/>
            <a:ext cx="7704856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683568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4715769" y="1347217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683568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4715769" y="4114585"/>
            <a:ext cx="3744912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3050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4005" y="3160842"/>
            <a:ext cx="5393704" cy="393434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/>
              <a:t>GRACIAS POR SU ATENCIÓN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442883" y="6317975"/>
            <a:ext cx="4066604" cy="288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bg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/>
              <a:t>USO INTERNO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51928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090139" y="2205831"/>
            <a:ext cx="5340350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Escribe texto enumerado aquí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1260" y="1676899"/>
            <a:ext cx="2285794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301271" y="1251988"/>
            <a:ext cx="8424863" cy="484130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0176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16" y="3212976"/>
            <a:ext cx="4165150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196752"/>
            <a:ext cx="3121992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/>
              <a:t>Escriba texto destacado aquí</a:t>
            </a:r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4" name="Marcador de contenido 2"/>
          <p:cNvSpPr>
            <a:spLocks noGrp="1"/>
          </p:cNvSpPr>
          <p:nvPr>
            <p:ph sz="quarter" idx="17"/>
          </p:nvPr>
        </p:nvSpPr>
        <p:spPr>
          <a:xfrm>
            <a:off x="4357482" y="1202914"/>
            <a:ext cx="4461292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33263" y="2646777"/>
            <a:ext cx="2664470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/>
              <a:t>Texto destacado</a:t>
            </a:r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139307" y="1557338"/>
            <a:ext cx="4679467" cy="453595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>
                <a:srgbClr val="B35C48"/>
              </a:buClr>
              <a:buFont typeface="Arial" panose="020B0604020202020204" pitchFamily="34" charset="0"/>
              <a:buChar char="•"/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descr=" " title=" "/>
          <p:cNvSpPr/>
          <p:nvPr userDrawn="1"/>
        </p:nvSpPr>
        <p:spPr>
          <a:xfrm>
            <a:off x="4788024" y="1783978"/>
            <a:ext cx="4104457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5034082" y="2073800"/>
            <a:ext cx="3527425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279138" y="1775044"/>
            <a:ext cx="4177912" cy="4115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1350609" y="3506805"/>
            <a:ext cx="6435117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772493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773238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506536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507281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350608" y="3636807"/>
            <a:ext cx="6425633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 flipV="1">
            <a:off x="4572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556792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6826" y="1557537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5076055" y="2060575"/>
            <a:ext cx="3741467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9" y="4290835"/>
            <a:ext cx="3671887" cy="36036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440619" y="4794618"/>
            <a:ext cx="3671887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3877" y="4291580"/>
            <a:ext cx="3743646" cy="360363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5073106" y="4794618"/>
            <a:ext cx="3744415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/>
              <a:t>Editar el estilo de texto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19247" y="441191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8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cxnSp>
        <p:nvCxnSpPr>
          <p:cNvPr id="25" name="Conector recto 24" descr=" " title=" "/>
          <p:cNvCxnSpPr/>
          <p:nvPr userDrawn="1"/>
        </p:nvCxnSpPr>
        <p:spPr>
          <a:xfrm>
            <a:off x="440619" y="3789040"/>
            <a:ext cx="837690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5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 descr=" " title=" "/>
          <p:cNvSpPr/>
          <p:nvPr userDrawn="1"/>
        </p:nvSpPr>
        <p:spPr>
          <a:xfrm>
            <a:off x="4283968" y="1260866"/>
            <a:ext cx="4248472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 descr=" " title=" "/>
          <p:cNvSpPr/>
          <p:nvPr userDrawn="1"/>
        </p:nvSpPr>
        <p:spPr>
          <a:xfrm>
            <a:off x="539751" y="5559554"/>
            <a:ext cx="4220780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dE Neue Helvetica 55 Roman"/>
                <a:ea typeface="+mn-ea"/>
                <a:cs typeface="+mn-cs"/>
              </a:rPr>
              <a:t> </a:t>
            </a: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522779" y="1265833"/>
            <a:ext cx="3751263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4760540" y="4076600"/>
            <a:ext cx="37719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732240" y="6500617"/>
            <a:ext cx="1584176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/>
              <a:t>USO INTERNO</a:t>
            </a:r>
            <a:endParaRPr lang="es-ES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636873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editar el texto del patrón</a:t>
            </a:r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4305604" y="1330305"/>
            <a:ext cx="4220781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editar el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19247" y="450069"/>
            <a:ext cx="6368978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4034" y="6479884"/>
            <a:ext cx="474740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19245" y="140278"/>
            <a:ext cx="6368979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ESCRIBE TÍTULO AQUÍ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51520" y="6525344"/>
            <a:ext cx="4536504" cy="259367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/>
              <a:t>NOMBRE DEL DEPARTAMENTO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7"/>
          </p:nvPr>
        </p:nvSpPr>
        <p:spPr>
          <a:xfrm>
            <a:off x="4543592" y="1952344"/>
            <a:ext cx="4188918" cy="166565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quarter" idx="25"/>
          </p:nvPr>
        </p:nvSpPr>
        <p:spPr>
          <a:xfrm>
            <a:off x="549599" y="3837049"/>
            <a:ext cx="3950393" cy="153616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994" y="-1008"/>
            <a:ext cx="2786643" cy="6876000"/>
          </a:xfrm>
          <a:prstGeom prst="rect">
            <a:avLst/>
          </a:prstGeom>
        </p:spPr>
      </p:pic>
      <p:sp>
        <p:nvSpPr>
          <p:cNvPr id="6" name="Rectángulo 5" descr=" " title=" "/>
          <p:cNvSpPr/>
          <p:nvPr userDrawn="1"/>
        </p:nvSpPr>
        <p:spPr>
          <a:xfrm>
            <a:off x="0" y="0"/>
            <a:ext cx="6434287" cy="6883381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6" name="Imagen 15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2" y="379737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33" userDrawn="1">
          <p15:clr>
            <a:srgbClr val="F26B43"/>
          </p15:clr>
        </p15:guide>
        <p15:guide id="2" pos="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15816" cy="6451970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37838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8" name="Rectángulo 17" descr=" " title=" "/>
          <p:cNvSpPr/>
          <p:nvPr userDrawn="1"/>
        </p:nvSpPr>
        <p:spPr>
          <a:xfrm>
            <a:off x="2663281" y="0"/>
            <a:ext cx="6480720" cy="6451970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33" y="297782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46716" y="6488762"/>
            <a:ext cx="474740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 descr=" " title=" "/>
          <p:cNvSpPr/>
          <p:nvPr userDrawn="1"/>
        </p:nvSpPr>
        <p:spPr>
          <a:xfrm>
            <a:off x="0" y="1592"/>
            <a:ext cx="9155488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 descr=" " title=" "/>
          <p:cNvCxnSpPr/>
          <p:nvPr userDrawn="1"/>
        </p:nvCxnSpPr>
        <p:spPr>
          <a:xfrm>
            <a:off x="0" y="6445798"/>
            <a:ext cx="9155488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 descr="Banco de España Eurosistema" title="Logotip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5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85" r:id="rId6"/>
    <p:sldLayoutId id="2147483719" r:id="rId7"/>
    <p:sldLayoutId id="2147483720" r:id="rId8"/>
    <p:sldLayoutId id="2147483750" r:id="rId9"/>
    <p:sldLayoutId id="2147483765" r:id="rId10"/>
    <p:sldLayoutId id="2147483766" r:id="rId11"/>
    <p:sldLayoutId id="2147483767" r:id="rId12"/>
    <p:sldLayoutId id="21474837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506" y="-19397"/>
            <a:ext cx="2797495" cy="6902777"/>
          </a:xfrm>
          <a:prstGeom prst="rect">
            <a:avLst/>
          </a:prstGeom>
        </p:spPr>
      </p:pic>
      <p:sp>
        <p:nvSpPr>
          <p:cNvPr id="5" name="Rectángulo 4" descr=" " title=" "/>
          <p:cNvSpPr/>
          <p:nvPr userDrawn="1"/>
        </p:nvSpPr>
        <p:spPr>
          <a:xfrm>
            <a:off x="0" y="-27384"/>
            <a:ext cx="6443165" cy="6910765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13" name="Imagen 12" descr="Banco de España Eurosistema" title="Logotip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" y="406371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O5MhFQlCwuM&amp;list=PLtVu6os2ZMWj-Z6sviBcX3PXtpgoqVv1y&amp;index=4&amp;t=2s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iWY5aCCKQYE&amp;list=PLtVu6os2ZMWgrGV4wqeFmH-Rcg5cWmUtM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UQZxqzdcumw&amp;list=PLtVu6os2ZMWgrGV4wqeFmH-Rcg5cWmUtM&amp;index=5&amp;t=0s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Lmd7vRImUL0&amp;list=PLtVu6os2ZMWjMH2ksPLAPMpyJt4hiubgN&amp;index=25&amp;t=0s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WSezVmJ3eqw&amp;list=PLtVu6os2ZMWjMH2ksPLAPMpyJt4hiubgN&amp;index=6&amp;t=0s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9.jpg"/><Relationship Id="rId7" Type="http://schemas.openxmlformats.org/officeDocument/2006/relationships/hyperlink" Target="https://sedeelectronica.bde.es/sede/es/" TargetMode="External"/><Relationship Id="rId2" Type="http://schemas.openxmlformats.org/officeDocument/2006/relationships/hyperlink" Target="https://www.bde.es/bde/e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5" Type="http://schemas.openxmlformats.org/officeDocument/2006/relationships/hyperlink" Target="https://www.bde.es/wbe/es/sobre-banco/transparencia/" TargetMode="External"/><Relationship Id="rId10" Type="http://schemas.openxmlformats.org/officeDocument/2006/relationships/image" Target="../media/image32.jpg"/><Relationship Id="rId4" Type="http://schemas.openxmlformats.org/officeDocument/2006/relationships/slide" Target="slide4.xml"/><Relationship Id="rId9" Type="http://schemas.openxmlformats.org/officeDocument/2006/relationships/hyperlink" Target="https://clientebancario.bde.es/pcb/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5" Type="http://schemas.openxmlformats.org/officeDocument/2006/relationships/slide" Target="slide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5.xml"/><Relationship Id="rId10" Type="http://schemas.openxmlformats.org/officeDocument/2006/relationships/slide" Target="slide30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4hqhq2nP5Gs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hyperlink" Target="https://www.youtube.com/watch?v=4hqhq2nP5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cap="all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Bienvenido al </a:t>
            </a:r>
            <a:br>
              <a:rPr lang="es-ES_tradnl" dirty="0"/>
            </a:br>
            <a:r>
              <a:rPr lang="es-ES_tradnl" dirty="0"/>
              <a:t>banco de </a:t>
            </a:r>
            <a:r>
              <a:rPr lang="es-ES_tradnl" dirty="0" err="1"/>
              <a:t>españa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Octubre 2024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51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hlinkClick r:id="rId2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9108"/>
            <a:ext cx="4068781" cy="2158114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Objetivos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Mecanismo Único de Supervisión (MUS)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>
          <a:xfrm>
            <a:off x="4357482" y="2492896"/>
            <a:ext cx="4461292" cy="3546147"/>
          </a:xfrm>
        </p:spPr>
        <p:txBody>
          <a:bodyPr/>
          <a:lstStyle/>
          <a:p>
            <a:r>
              <a:rPr lang="es-ES_tradnl" b="0" dirty="0"/>
              <a:t>Reforzar la </a:t>
            </a:r>
            <a:r>
              <a:rPr lang="es-ES_tradnl" dirty="0"/>
              <a:t>estabilidad financiera </a:t>
            </a:r>
            <a:r>
              <a:rPr lang="es-ES_tradnl" b="0" dirty="0"/>
              <a:t>de la zona del euro</a:t>
            </a:r>
          </a:p>
          <a:p>
            <a:endParaRPr lang="es-ES_tradnl" b="0" dirty="0"/>
          </a:p>
          <a:p>
            <a:r>
              <a:rPr lang="es-ES_tradnl" b="0" dirty="0"/>
              <a:t>Garantizar la </a:t>
            </a:r>
            <a:r>
              <a:rPr lang="es-ES_tradnl" dirty="0"/>
              <a:t>seguridad y solidez</a:t>
            </a:r>
            <a:r>
              <a:rPr lang="es-ES_tradnl" b="0" dirty="0"/>
              <a:t> del sistema bancario europeo</a:t>
            </a:r>
          </a:p>
          <a:p>
            <a:endParaRPr lang="es-ES_tradnl" b="0" dirty="0"/>
          </a:p>
          <a:p>
            <a:r>
              <a:rPr lang="es-ES_tradnl" b="0" dirty="0"/>
              <a:t>Lograr una </a:t>
            </a:r>
            <a:r>
              <a:rPr lang="es-ES_tradnl" dirty="0"/>
              <a:t>supervisión homogénea</a:t>
            </a:r>
          </a:p>
          <a:p>
            <a:endParaRPr lang="es-ES_tradnl" b="0" dirty="0"/>
          </a:p>
          <a:p>
            <a:endParaRPr lang="es-ES_tradnl" b="0" dirty="0"/>
          </a:p>
          <a:p>
            <a:endParaRPr lang="es-ES_tradnl" dirty="0"/>
          </a:p>
          <a:p>
            <a:r>
              <a:rPr lang="es-ES_tradnl" b="0" dirty="0"/>
              <a:t> </a:t>
            </a:r>
          </a:p>
          <a:p>
            <a:endParaRPr lang="es-ES_tradnl" dirty="0"/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67544" y="1386264"/>
            <a:ext cx="3121992" cy="1466672"/>
          </a:xfrm>
        </p:spPr>
        <p:txBody>
          <a:bodyPr/>
          <a:lstStyle/>
          <a:p>
            <a:pPr algn="l"/>
            <a:r>
              <a:rPr lang="es-ES_tradnl" dirty="0"/>
              <a:t>Sara y el MUS</a:t>
            </a:r>
          </a:p>
        </p:txBody>
      </p:sp>
      <p:sp>
        <p:nvSpPr>
          <p:cNvPr id="3" name="Botón de acción: Hacia delante o Siguiente 2">
            <a:hlinkClick r:id="rId2" highlightClick="1"/>
          </p:cNvPr>
          <p:cNvSpPr/>
          <p:nvPr/>
        </p:nvSpPr>
        <p:spPr>
          <a:xfrm>
            <a:off x="3701551" y="4407573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Botón de acción: Volver 10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378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Marcador de contenido 7">
            <a:hlinkClick r:id="rId2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2" y="1344734"/>
            <a:ext cx="7949089" cy="4655894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Inflación y deflación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estabilidad de precios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Botón de acción: Hacia delante o Siguiente 9">
            <a:hlinkClick r:id="rId2" highlightClick="1"/>
          </p:cNvPr>
          <p:cNvSpPr/>
          <p:nvPr/>
        </p:nvSpPr>
        <p:spPr>
          <a:xfrm>
            <a:off x="8090867" y="5695156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Botón de acción: Volver 10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110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Marcador de contenido 7">
            <a:hlinkClick r:id="rId2"/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2" y="1358929"/>
            <a:ext cx="7949089" cy="4627505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Prevenir y mitigar riesgos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estabilidad financiera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Botón de acción: Hacia delante o Siguiente 9">
            <a:hlinkClick r:id="rId2" highlightClick="1"/>
          </p:cNvPr>
          <p:cNvSpPr/>
          <p:nvPr/>
        </p:nvSpPr>
        <p:spPr>
          <a:xfrm>
            <a:off x="8103742" y="5685631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Botón de acción: Volver 8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066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666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Sabías que…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euro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Es la moneda única que comparten actualmente 20 estados miembros de la Unión Europea.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Es la segunda divisa más utilizada en el mundo. 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Las dos líneas paralelas que aparecen en el símbolo del euro representan la estabilidad.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La serie Europa es más segura frente al fraude y más resistente a la falsificación.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En los billetes en euros aparece el retrato de la princesa Europa, personaje de la mitología griega. 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400" dirty="0"/>
              <a:t>El Banco de España pone en circulación los billetes en euros en España.</a:t>
            </a:r>
          </a:p>
        </p:txBody>
      </p:sp>
      <p:sp>
        <p:nvSpPr>
          <p:cNvPr id="10" name="Botón de acción: Volver 9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392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Denominaciones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billetes en euros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10" name="Marcador de contenido 3"/>
          <p:cNvSpPr>
            <a:spLocks noGrp="1"/>
          </p:cNvSpPr>
          <p:nvPr>
            <p:ph sz="quarter" idx="4294967295"/>
          </p:nvPr>
        </p:nvSpPr>
        <p:spPr>
          <a:xfrm>
            <a:off x="301271" y="1234232"/>
            <a:ext cx="8757813" cy="4859064"/>
          </a:xfrm>
          <a:prstGeom prst="rect">
            <a:avLst/>
          </a:prstGeom>
        </p:spPr>
        <p:txBody>
          <a:bodyPr/>
          <a:lstStyle/>
          <a:p>
            <a:r>
              <a:rPr lang="es-ES_tradnl" sz="2400" b="1" dirty="0">
                <a:solidFill>
                  <a:srgbClr val="B35C48"/>
                </a:solidFill>
              </a:rPr>
              <a:t>Existen 7 denominaciones de billetes en euros:</a:t>
            </a:r>
          </a:p>
          <a:p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38846"/>
              </p:ext>
            </p:extLst>
          </p:nvPr>
        </p:nvGraphicFramePr>
        <p:xfrm>
          <a:off x="323528" y="1988840"/>
          <a:ext cx="6336704" cy="375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/>
                        <a:t>Denominación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/>
                        <a:t>Arquitectura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/>
                        <a:t>Color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/>
                        <a:t>Tamaño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5</a:t>
                      </a:r>
                      <a:r>
                        <a:rPr lang="es-ES_tradnl" sz="1200" b="1" baseline="0" dirty="0"/>
                        <a:t> euros</a:t>
                      </a:r>
                      <a:endParaRPr lang="es-ES_tradnl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Clásico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Gris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120 x 62 mm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10 euros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Románico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Rojo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127 x 67 mm</a:t>
                      </a: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20 euros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Gótico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Azul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133 x 72 mm</a:t>
                      </a: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50</a:t>
                      </a:r>
                      <a:r>
                        <a:rPr lang="es-ES_tradnl" sz="1200" b="1" baseline="0" dirty="0"/>
                        <a:t> euros</a:t>
                      </a:r>
                      <a:endParaRPr lang="es-ES_tradnl" sz="1200" b="1" dirty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Renacentista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Naranja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140 x 77 mm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100</a:t>
                      </a:r>
                      <a:r>
                        <a:rPr lang="es-ES_tradnl" sz="1200" b="1" baseline="0" dirty="0"/>
                        <a:t> euros</a:t>
                      </a:r>
                      <a:endParaRPr lang="es-ES_tradnl" sz="1200" b="1" dirty="0"/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Barroco y rococó</a:t>
                      </a: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Verde</a:t>
                      </a:r>
                    </a:p>
                  </a:txBody>
                  <a:tcPr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147 x 82</a:t>
                      </a:r>
                    </a:p>
                  </a:txBody>
                  <a:tcPr marL="45720" marR="4572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147 x 77</a:t>
                      </a:r>
                    </a:p>
                  </a:txBody>
                  <a:tcPr marL="45720" marR="4572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200</a:t>
                      </a:r>
                      <a:r>
                        <a:rPr lang="es-ES_tradnl" sz="1200" b="1" baseline="0" dirty="0"/>
                        <a:t> euros</a:t>
                      </a:r>
                      <a:endParaRPr lang="es-ES_tradnl" sz="1200" b="1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dirty="0"/>
                        <a:t>Arquitectura </a:t>
                      </a:r>
                    </a:p>
                    <a:p>
                      <a:r>
                        <a:rPr lang="es-ES" sz="1200" b="0" dirty="0"/>
                        <a:t>del hierro y el cristal del siglo XIX</a:t>
                      </a:r>
                      <a:endParaRPr lang="es-ES_tradnl" sz="1200" b="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Amarillo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153 x 82</a:t>
                      </a:r>
                    </a:p>
                  </a:txBody>
                  <a:tcPr marL="45720" marR="4572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200" b="0" dirty="0"/>
                        <a:t>153 x 77</a:t>
                      </a:r>
                    </a:p>
                  </a:txBody>
                  <a:tcPr marL="45720" marR="4572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/>
                        <a:t>500</a:t>
                      </a:r>
                      <a:r>
                        <a:rPr lang="es-ES_tradnl" sz="1200" b="1" baseline="0" dirty="0"/>
                        <a:t> euros*</a:t>
                      </a:r>
                      <a:endParaRPr lang="es-ES_tradnl" sz="1200" b="1" dirty="0"/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Arquitectura del siglo XX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b="0" dirty="0"/>
                        <a:t>Morado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dirty="0"/>
                        <a:t>160 x 82 mm</a:t>
                      </a: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6773928" y="2007758"/>
            <a:ext cx="2233866" cy="3733670"/>
            <a:chOff x="6773928" y="2007758"/>
            <a:chExt cx="2233866" cy="373367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154" y="2007758"/>
              <a:ext cx="2093176" cy="11291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928" y="3228216"/>
              <a:ext cx="2184252" cy="1182366"/>
            </a:xfrm>
            <a:prstGeom prst="rect">
              <a:avLst/>
            </a:prstGeom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154" y="4501514"/>
              <a:ext cx="2228640" cy="1239914"/>
            </a:xfrm>
            <a:prstGeom prst="rect">
              <a:avLst/>
            </a:prstGeom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5" name="Botón de acción: Volver 14">
            <a:hlinkClick r:id="rId5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9828584" y="120556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2568" y="5866224"/>
            <a:ext cx="7981840" cy="415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s-ES_tradnl" sz="1000" dirty="0">
                <a:solidFill>
                  <a:srgbClr val="000000"/>
                </a:solidFill>
                <a:latin typeface="BdE Neue Helvetica 55 Roman" pitchFamily="34" charset="0"/>
              </a:rPr>
              <a:t>(*) El BCE y los bancos centrales nacionales de la zona del euro han decidido poner fin a la producción y emisión del billete de 500 €, por lo que no se ha incluido en la serie Europa. No obstante, el billete de 500 € de la primera serie mantendrá su valor por tiempo indefinido.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4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b="1240"/>
          <a:stretch>
            <a:fillRect/>
          </a:stretch>
        </p:blipFill>
        <p:spPr>
          <a:xfrm>
            <a:off x="863550" y="2277516"/>
            <a:ext cx="2700338" cy="3887788"/>
          </a:xfrm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Las medidas de seguridad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Toque, mire, gire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billetes en euros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635896" y="2349524"/>
            <a:ext cx="5182878" cy="6474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600" b="1" dirty="0"/>
              <a:t>Los procesos de impresión especiales utilizados dotan a los billetes de un tacto inconfundible.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547858" y="22775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635896" y="3716388"/>
            <a:ext cx="5182878" cy="9354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600" b="1" dirty="0"/>
              <a:t>Mira el billete al trasluz. Se hacen visibles la ventana con retrato, la marca de agua y el hilo de seguridad.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635896" y="5013176"/>
            <a:ext cx="5328592" cy="12234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600" b="1" dirty="0"/>
              <a:t>Gira el billete. La banda plateada muestra un retrato de Europa en una ventana transparente y el número verde esmeralda produce un reflejo metálico que se desplaza verticalmente.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3" name="Botón de acción: Volver 12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714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posición de imagen 8">
            <a:hlinkClick r:id="rId2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r="24767"/>
          <a:stretch>
            <a:fillRect/>
          </a:stretch>
        </p:blipFill>
        <p:spPr>
          <a:xfrm>
            <a:off x="5084882" y="2073800"/>
            <a:ext cx="3527425" cy="3529012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Otros elementos de seguridad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billetes en euros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spcBef>
                <a:spcPts val="1800"/>
              </a:spcBef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sz="1900" dirty="0" err="1"/>
              <a:t>Microtexto</a:t>
            </a: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sz="1900" dirty="0"/>
              <a:t>Luz ultravioleta estándar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900" dirty="0"/>
              <a:t>Luz ultravioleta especial (UV-C) 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sz="1900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900" dirty="0"/>
              <a:t>Propiedades infrarrojas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547858" y="22775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28" name="Botón de acción: Hacia delante o Siguiente 27">
            <a:hlinkClick r:id="rId2" highlightClick="1"/>
          </p:cNvPr>
          <p:cNvSpPr/>
          <p:nvPr/>
        </p:nvSpPr>
        <p:spPr>
          <a:xfrm>
            <a:off x="8191386" y="5263108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Botón de acción: Volver 11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043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1043608" y="4293964"/>
            <a:ext cx="3121992" cy="1511300"/>
          </a:xfrm>
        </p:spPr>
        <p:txBody>
          <a:bodyPr/>
          <a:lstStyle/>
          <a:p>
            <a:r>
              <a:rPr lang="es-ES_tradnl" dirty="0"/>
              <a:t>Agentes involucrados en nuestro país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Ciclo de vida de los billetes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billetes en euros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>
          <a:xfrm>
            <a:off x="4357482" y="1386265"/>
            <a:ext cx="4607006" cy="4418999"/>
          </a:xfrm>
        </p:spPr>
        <p:txBody>
          <a:bodyPr/>
          <a:lstStyle/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dirty="0"/>
              <a:t>Fábrica de billetes IMBISA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dirty="0"/>
              <a:t>Banco de España</a:t>
            </a:r>
            <a:endParaRPr lang="es-ES_tradnl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dirty="0"/>
              <a:t>Centros de tratamiento de billetes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dirty="0"/>
              <a:t>Compañías de seguridad y transporte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dirty="0"/>
              <a:t>Entidades de crédito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dirty="0"/>
              <a:t>Comerciantes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dirty="0"/>
              <a:t>Público</a:t>
            </a:r>
            <a:endParaRPr lang="es-ES_tradnl" dirty="0"/>
          </a:p>
        </p:txBody>
      </p:sp>
      <p:pic>
        <p:nvPicPr>
          <p:cNvPr id="7" name="Marcador de posición de imagen 6">
            <a:hlinkClick r:id="rId2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" y="1754647"/>
            <a:ext cx="4164012" cy="20707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Botón de acción: Hacia delante o Siguiente 11">
            <a:hlinkClick r:id="rId2" highlightClick="1"/>
          </p:cNvPr>
          <p:cNvSpPr/>
          <p:nvPr/>
        </p:nvSpPr>
        <p:spPr>
          <a:xfrm>
            <a:off x="3849748" y="3500206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Botón de acción: Volver 13">
            <a:hlinkClick r:id="rId4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316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32639869"/>
              </p:ext>
            </p:extLst>
          </p:nvPr>
        </p:nvGraphicFramePr>
        <p:xfrm>
          <a:off x="611633" y="974474"/>
          <a:ext cx="8424863" cy="533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Organismo público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301208"/>
            <a:ext cx="2160240" cy="64807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247304" y="1139032"/>
            <a:ext cx="3285136" cy="5098280"/>
            <a:chOff x="4874888" y="1139032"/>
            <a:chExt cx="3285136" cy="5098280"/>
          </a:xfrm>
        </p:grpSpPr>
        <p:sp>
          <p:nvSpPr>
            <p:cNvPr id="10" name="CuadroTexto 9"/>
            <p:cNvSpPr txBox="1"/>
            <p:nvPr/>
          </p:nvSpPr>
          <p:spPr>
            <a:xfrm>
              <a:off x="4960616" y="1139032"/>
              <a:ext cx="2952328" cy="5760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Interés general</a:t>
              </a:r>
            </a:p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Compromiso con la sociedad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436096" y="2218584"/>
              <a:ext cx="2014526" cy="5760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Autonomía</a:t>
              </a:r>
            </a:p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Imparcialidad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766992" y="3414712"/>
              <a:ext cx="2393032" cy="5760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Comunicación</a:t>
              </a:r>
            </a:p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Rendición de cuentas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5536680" y="4609704"/>
              <a:ext cx="1800200" cy="5760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Rigor</a:t>
              </a:r>
            </a:p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Eficiencia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874888" y="5661248"/>
              <a:ext cx="1656184" cy="5760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Ética</a:t>
              </a:r>
            </a:p>
            <a:p>
              <a:pPr marL="285750" lvl="0" indent="-285750">
                <a:buSzPct val="150000"/>
                <a:buFont typeface="Arial" panose="020B0604020202020204" pitchFamily="34" charset="0"/>
                <a:buChar char="•"/>
              </a:pPr>
              <a:r>
                <a:rPr lang="es-ES_tradnl" sz="1400" dirty="0"/>
                <a:t>Fiabilidad</a:t>
              </a:r>
            </a:p>
          </p:txBody>
        </p:sp>
      </p:grpSp>
      <p:sp>
        <p:nvSpPr>
          <p:cNvPr id="15" name="Botón de acción: Volver 14">
            <a:hlinkClick r:id="rId7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CuadroTexto 15"/>
          <p:cNvSpPr txBox="1"/>
          <p:nvPr/>
        </p:nvSpPr>
        <p:spPr>
          <a:xfrm>
            <a:off x="219245" y="1494813"/>
            <a:ext cx="2624756" cy="101180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ts val="2160"/>
              </a:lnSpc>
              <a:spcAft>
                <a:spcPts val="432"/>
              </a:spcAft>
            </a:pPr>
            <a:endParaRPr kumimoji="0" lang="es-ES_tradnl" sz="1600" b="1" i="0" u="none" strike="noStrike" kern="120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044100" y="2868176"/>
            <a:ext cx="1584176" cy="1532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Marcador de texto 10"/>
          <p:cNvSpPr txBox="1">
            <a:spLocks/>
          </p:cNvSpPr>
          <p:nvPr/>
        </p:nvSpPr>
        <p:spPr>
          <a:xfrm>
            <a:off x="117235" y="1096583"/>
            <a:ext cx="3554041" cy="1652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_tradnl" sz="1400" dirty="0">
                <a:solidFill>
                  <a:srgbClr val="B35C48"/>
                </a:solidFill>
              </a:rPr>
              <a:t>La </a:t>
            </a:r>
            <a:r>
              <a:rPr lang="es-ES_tradnl" sz="1400" b="1" dirty="0">
                <a:solidFill>
                  <a:srgbClr val="B35C48"/>
                </a:solidFill>
              </a:rPr>
              <a:t>misión</a:t>
            </a:r>
            <a:r>
              <a:rPr lang="es-ES_tradnl" sz="1400" dirty="0">
                <a:solidFill>
                  <a:srgbClr val="B35C48"/>
                </a:solidFill>
              </a:rPr>
              <a:t> del Banco de España es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_tradnl" sz="1400" dirty="0">
                <a:solidFill>
                  <a:srgbClr val="B35C48"/>
                </a:solidFill>
              </a:rPr>
              <a:t>conseguir la </a:t>
            </a:r>
            <a:r>
              <a:rPr lang="es-ES_tradnl" sz="1400" b="1" dirty="0">
                <a:solidFill>
                  <a:srgbClr val="B35C48"/>
                </a:solidFill>
              </a:rPr>
              <a:t>estabilidad de los precios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_tradnl" sz="1400" dirty="0">
                <a:solidFill>
                  <a:srgbClr val="B35C48"/>
                </a:solidFill>
              </a:rPr>
              <a:t>y la </a:t>
            </a:r>
            <a:r>
              <a:rPr lang="es-ES_tradnl" sz="1400" b="1" dirty="0">
                <a:solidFill>
                  <a:srgbClr val="B35C48"/>
                </a:solidFill>
              </a:rPr>
              <a:t>estabilidad financiera</a:t>
            </a:r>
            <a:r>
              <a:rPr lang="es-ES_tradnl" sz="1400" dirty="0">
                <a:solidFill>
                  <a:srgbClr val="B35C48"/>
                </a:solidFill>
              </a:rPr>
              <a:t>, favoreciendo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_tradnl" sz="1400" dirty="0">
                <a:solidFill>
                  <a:srgbClr val="B35C48"/>
                </a:solidFill>
              </a:rPr>
              <a:t>el </a:t>
            </a:r>
            <a:r>
              <a:rPr lang="es-ES_tradnl" sz="1400" b="1" dirty="0">
                <a:solidFill>
                  <a:srgbClr val="B35C48"/>
                </a:solidFill>
              </a:rPr>
              <a:t>crecimiento económico estable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339752" y="3452959"/>
            <a:ext cx="1113953" cy="3600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b="1" dirty="0">
                <a:solidFill>
                  <a:schemeClr val="bg1"/>
                </a:solidFill>
              </a:rPr>
              <a:t>Valores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6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¿Quién toma las decisiones?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grpSp>
        <p:nvGrpSpPr>
          <p:cNvPr id="8" name="Grupo 7"/>
          <p:cNvGrpSpPr/>
          <p:nvPr/>
        </p:nvGrpSpPr>
        <p:grpSpPr>
          <a:xfrm>
            <a:off x="389176" y="2653732"/>
            <a:ext cx="2618706" cy="795425"/>
            <a:chOff x="323528" y="2507108"/>
            <a:chExt cx="2618706" cy="795425"/>
          </a:xfrm>
        </p:grpSpPr>
        <p:sp>
          <p:nvSpPr>
            <p:cNvPr id="9" name="Rectángulo 8"/>
            <p:cNvSpPr/>
            <p:nvPr/>
          </p:nvSpPr>
          <p:spPr bwMode="auto">
            <a:xfrm>
              <a:off x="324709" y="2599735"/>
              <a:ext cx="2617525" cy="702798"/>
            </a:xfrm>
            <a:prstGeom prst="rect">
              <a:avLst/>
            </a:prstGeom>
            <a:solidFill>
              <a:srgbClr val="C37C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0" name="Rectángulo redondeado 38"/>
            <p:cNvSpPr/>
            <p:nvPr/>
          </p:nvSpPr>
          <p:spPr bwMode="auto">
            <a:xfrm>
              <a:off x="323528" y="2507108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68578" y="2665463"/>
              <a:ext cx="2573656" cy="40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050" dirty="0"/>
                <a:t>Subgobernadora</a:t>
              </a:r>
            </a:p>
            <a:p>
              <a:pPr>
                <a:defRPr/>
              </a:pPr>
              <a:r>
                <a:rPr lang="es-ES_tradnl" sz="1000" b="0" i="1" dirty="0"/>
                <a:t>Soledad Núñez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51" y="2510564"/>
              <a:ext cx="698834" cy="709200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404603" y="1197186"/>
            <a:ext cx="2610228" cy="790971"/>
            <a:chOff x="3251819" y="1413893"/>
            <a:chExt cx="2610228" cy="790971"/>
          </a:xfrm>
        </p:grpSpPr>
        <p:sp>
          <p:nvSpPr>
            <p:cNvPr id="14" name="Rectángulo 13"/>
            <p:cNvSpPr/>
            <p:nvPr/>
          </p:nvSpPr>
          <p:spPr bwMode="auto">
            <a:xfrm>
              <a:off x="3251819" y="1502066"/>
              <a:ext cx="2610228" cy="702798"/>
            </a:xfrm>
            <a:prstGeom prst="rect">
              <a:avLst/>
            </a:prstGeom>
            <a:solidFill>
              <a:srgbClr val="B35C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5" name="Rectángulo redondeado 38"/>
            <p:cNvSpPr/>
            <p:nvPr/>
          </p:nvSpPr>
          <p:spPr bwMode="auto">
            <a:xfrm>
              <a:off x="3251819" y="1413893"/>
              <a:ext cx="2610228" cy="704854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281778" y="1593194"/>
              <a:ext cx="2543038" cy="392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_tradnl" sz="1050" dirty="0"/>
                <a:t>Gobernador</a:t>
              </a:r>
            </a:p>
            <a:p>
              <a:pPr>
                <a:defRPr/>
              </a:pPr>
              <a:r>
                <a:rPr lang="es-ES_tradnl" sz="900" i="1" dirty="0"/>
                <a:t>José Luis Escrivá</a:t>
              </a:r>
              <a:endParaRPr lang="es-ES_tradnl" sz="900" b="0" i="1" dirty="0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22" y="1422062"/>
              <a:ext cx="698402" cy="698400"/>
            </a:xfrm>
            <a:prstGeom prst="rect">
              <a:avLst/>
            </a:prstGeom>
            <a:ln w="3175">
              <a:solidFill>
                <a:schemeClr val="accent1"/>
              </a:solidFill>
            </a:ln>
          </p:spPr>
        </p:pic>
      </p:grpSp>
      <p:grpSp>
        <p:nvGrpSpPr>
          <p:cNvPr id="45" name="Grupo 44"/>
          <p:cNvGrpSpPr/>
          <p:nvPr/>
        </p:nvGrpSpPr>
        <p:grpSpPr>
          <a:xfrm>
            <a:off x="411701" y="5395569"/>
            <a:ext cx="2618706" cy="795425"/>
            <a:chOff x="411701" y="5539585"/>
            <a:chExt cx="2618706" cy="795425"/>
          </a:xfrm>
        </p:grpSpPr>
        <p:sp>
          <p:nvSpPr>
            <p:cNvPr id="19" name="Rectángulo 18"/>
            <p:cNvSpPr/>
            <p:nvPr/>
          </p:nvSpPr>
          <p:spPr bwMode="auto">
            <a:xfrm>
              <a:off x="412882" y="5632212"/>
              <a:ext cx="2617525" cy="702798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20" name="Rectángulo redondeado 38"/>
            <p:cNvSpPr/>
            <p:nvPr/>
          </p:nvSpPr>
          <p:spPr bwMode="auto">
            <a:xfrm>
              <a:off x="411701" y="5539585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56751" y="5697940"/>
              <a:ext cx="2573656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050" dirty="0"/>
                <a:t>Comisión Ejecutiva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02" y="5643994"/>
              <a:ext cx="748060" cy="499096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417929" y="4027379"/>
            <a:ext cx="2618969" cy="792088"/>
            <a:chOff x="417929" y="4171395"/>
            <a:chExt cx="2618969" cy="792088"/>
          </a:xfrm>
        </p:grpSpPr>
        <p:sp>
          <p:nvSpPr>
            <p:cNvPr id="24" name="Rectángulo 23"/>
            <p:cNvSpPr/>
            <p:nvPr/>
          </p:nvSpPr>
          <p:spPr bwMode="auto">
            <a:xfrm>
              <a:off x="419110" y="4260685"/>
              <a:ext cx="2617788" cy="70279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25" name="Rectángulo redondeado 38"/>
            <p:cNvSpPr/>
            <p:nvPr/>
          </p:nvSpPr>
          <p:spPr bwMode="auto">
            <a:xfrm>
              <a:off x="417929" y="4171395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456629" y="4351813"/>
              <a:ext cx="254303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_tradnl" sz="1050" dirty="0"/>
                <a:t>Consejo de Gobierno</a:t>
              </a: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446" y="4280944"/>
              <a:ext cx="756541" cy="506576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3563888" y="1196752"/>
            <a:ext cx="5162246" cy="792088"/>
            <a:chOff x="3243078" y="1412776"/>
            <a:chExt cx="2618969" cy="792088"/>
          </a:xfrm>
        </p:grpSpPr>
        <p:sp>
          <p:nvSpPr>
            <p:cNvPr id="29" name="Rectángulo 28"/>
            <p:cNvSpPr/>
            <p:nvPr/>
          </p:nvSpPr>
          <p:spPr bwMode="auto">
            <a:xfrm>
              <a:off x="3244259" y="1502066"/>
              <a:ext cx="2617788" cy="702798"/>
            </a:xfrm>
            <a:prstGeom prst="rect">
              <a:avLst/>
            </a:prstGeom>
            <a:solidFill>
              <a:srgbClr val="B35C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30" name="Rectángulo redondeado 38"/>
            <p:cNvSpPr/>
            <p:nvPr/>
          </p:nvSpPr>
          <p:spPr bwMode="auto">
            <a:xfrm>
              <a:off x="3243078" y="1412776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3281778" y="1593194"/>
              <a:ext cx="2543038" cy="447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_tradnl" sz="1000" dirty="0"/>
                <a:t>Lo nombra el Rey a propuesta del presidente del Gobierno</a:t>
              </a:r>
            </a:p>
            <a:p>
              <a:pPr>
                <a:spcBef>
                  <a:spcPct val="20000"/>
                </a:spcBef>
              </a:pPr>
              <a:r>
                <a:rPr lang="es-ES_tradnl" sz="1000" dirty="0"/>
                <a:t>Mandato de 6 años no renovable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560548" y="2630806"/>
            <a:ext cx="5165067" cy="795425"/>
            <a:chOff x="323528" y="2507108"/>
            <a:chExt cx="2618706" cy="795425"/>
          </a:xfrm>
        </p:grpSpPr>
        <p:sp>
          <p:nvSpPr>
            <p:cNvPr id="34" name="Rectángulo 33"/>
            <p:cNvSpPr/>
            <p:nvPr/>
          </p:nvSpPr>
          <p:spPr bwMode="auto">
            <a:xfrm>
              <a:off x="324709" y="2599735"/>
              <a:ext cx="2617525" cy="702798"/>
            </a:xfrm>
            <a:prstGeom prst="rect">
              <a:avLst/>
            </a:prstGeom>
            <a:solidFill>
              <a:srgbClr val="C37C6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35" name="Rectángulo redondeado 38"/>
            <p:cNvSpPr/>
            <p:nvPr/>
          </p:nvSpPr>
          <p:spPr bwMode="auto">
            <a:xfrm>
              <a:off x="323528" y="2507108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368578" y="2665463"/>
              <a:ext cx="257365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000" dirty="0"/>
                <a:t>Lo nombra el Gobierno a propuesta del Gobernador</a:t>
              </a:r>
            </a:p>
            <a:p>
              <a:pPr>
                <a:defRPr/>
              </a:pPr>
              <a:r>
                <a:rPr lang="es-ES_tradnl" sz="1000" dirty="0"/>
                <a:t>Mandato de 6 años no renovable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3568540" y="3994172"/>
            <a:ext cx="5157075" cy="1169671"/>
            <a:chOff x="417929" y="4171395"/>
            <a:chExt cx="2618969" cy="1169671"/>
          </a:xfrm>
        </p:grpSpPr>
        <p:sp>
          <p:nvSpPr>
            <p:cNvPr id="41" name="Rectángulo 40"/>
            <p:cNvSpPr/>
            <p:nvPr/>
          </p:nvSpPr>
          <p:spPr bwMode="auto">
            <a:xfrm>
              <a:off x="419110" y="4260685"/>
              <a:ext cx="2617788" cy="70279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42" name="Rectángulo redondeado 38"/>
            <p:cNvSpPr/>
            <p:nvPr/>
          </p:nvSpPr>
          <p:spPr bwMode="auto">
            <a:xfrm>
              <a:off x="417929" y="4171395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456629" y="4182287"/>
              <a:ext cx="2543038" cy="1158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_tradnl" sz="1000" dirty="0"/>
                <a:t>Gobernador, Subgobernadora, 6 consejeros, Secretario General del Tesoro y Financiación Internacional, Vicepresidenta de la CNMV</a:t>
              </a:r>
            </a:p>
            <a:p>
              <a:pPr>
                <a:spcBef>
                  <a:spcPct val="20000"/>
                </a:spcBef>
              </a:pPr>
              <a:r>
                <a:rPr lang="es-ES_tradnl" sz="1000" dirty="0"/>
                <a:t>Directores Generales, Secretario General, representante del personal (con voz, pero sin voto)</a:t>
              </a:r>
            </a:p>
            <a:p>
              <a:pPr>
                <a:spcBef>
                  <a:spcPct val="20000"/>
                </a:spcBef>
              </a:pPr>
              <a:endParaRPr lang="es-ES_tradnl" sz="1050" dirty="0"/>
            </a:p>
            <a:p>
              <a:pPr>
                <a:spcBef>
                  <a:spcPct val="20000"/>
                </a:spcBef>
              </a:pPr>
              <a:endParaRPr lang="es-ES_tradnl" sz="1050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568803" y="5395569"/>
            <a:ext cx="5156294" cy="795425"/>
            <a:chOff x="411701" y="5539585"/>
            <a:chExt cx="2618706" cy="795425"/>
          </a:xfrm>
        </p:grpSpPr>
        <p:sp>
          <p:nvSpPr>
            <p:cNvPr id="47" name="Rectángulo 46"/>
            <p:cNvSpPr/>
            <p:nvPr/>
          </p:nvSpPr>
          <p:spPr bwMode="auto">
            <a:xfrm>
              <a:off x="412882" y="5632212"/>
              <a:ext cx="2617525" cy="702798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48" name="Rectángulo redondeado 38"/>
            <p:cNvSpPr/>
            <p:nvPr/>
          </p:nvSpPr>
          <p:spPr bwMode="auto">
            <a:xfrm>
              <a:off x="411701" y="5539585"/>
              <a:ext cx="2618706" cy="70875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rgbClr val="B35C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456751" y="5697940"/>
              <a:ext cx="2573656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sz="1000" dirty="0"/>
                <a:t>Gobernador, Subgobernadora y 2 consejeros</a:t>
              </a:r>
            </a:p>
            <a:p>
              <a:pPr>
                <a:defRPr/>
              </a:pPr>
              <a:r>
                <a:rPr lang="es-ES_tradnl" sz="1000" dirty="0"/>
                <a:t>Directores Generales y Secretario General (con voz, pero sin voto)</a:t>
              </a:r>
            </a:p>
          </p:txBody>
        </p:sp>
      </p:grpSp>
      <p:sp>
        <p:nvSpPr>
          <p:cNvPr id="44" name="Botón de acción: Volver 43">
            <a:hlinkClick r:id="rId7" action="ppaction://hlinksldjump" highlightClick="1"/>
          </p:cNvPr>
          <p:cNvSpPr/>
          <p:nvPr/>
        </p:nvSpPr>
        <p:spPr>
          <a:xfrm>
            <a:off x="8725420" y="6208168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6271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 dirty="0">
              <a:hlinkClick r:id="rId2" action="ppaction://hlinksldjump"/>
            </a:endParaRPr>
          </a:p>
          <a:p>
            <a:r>
              <a:rPr lang="es-ES_tradnl" dirty="0">
                <a:solidFill>
                  <a:prstClr val="white"/>
                </a:solidFill>
                <a:hlinkClick r:id="rId3" action="ppaction://hlinksldjump"/>
              </a:rPr>
              <a:t>Más de dos siglos de historia</a:t>
            </a:r>
            <a:endParaRPr lang="es-ES_tradnl" dirty="0">
              <a:solidFill>
                <a:prstClr val="white"/>
              </a:solidFill>
              <a:hlinkClick r:id="rId4" action="ppaction://hlinksldjump"/>
            </a:endParaRPr>
          </a:p>
          <a:p>
            <a:r>
              <a:rPr lang="es-ES_tradnl" dirty="0">
                <a:hlinkClick r:id="rId2" action="ppaction://hlinksldjump"/>
              </a:rPr>
              <a:t>Integración europea</a:t>
            </a:r>
            <a:endParaRPr lang="es-ES_tradnl" dirty="0"/>
          </a:p>
          <a:p>
            <a:r>
              <a:rPr lang="es-ES_tradnl" dirty="0">
                <a:hlinkClick r:id="rId5" action="ppaction://hlinksldjump"/>
              </a:rPr>
              <a:t>El Sistema Europeo de Bancos Centrales</a:t>
            </a:r>
            <a:endParaRPr lang="es-ES_tradnl" dirty="0"/>
          </a:p>
          <a:p>
            <a:r>
              <a:rPr lang="es-ES_tradnl" dirty="0">
                <a:hlinkClick r:id="rId6" action="ppaction://hlinksldjump"/>
              </a:rPr>
              <a:t>El Eurosistema</a:t>
            </a:r>
            <a:endParaRPr lang="es-ES_tradnl" dirty="0"/>
          </a:p>
          <a:p>
            <a:r>
              <a:rPr lang="es-ES_tradnl" dirty="0">
                <a:hlinkClick r:id="rId7" action="ppaction://hlinksldjump"/>
              </a:rPr>
              <a:t>Objetivos del Eurosistema</a:t>
            </a:r>
            <a:endParaRPr lang="es-ES_tradnl" dirty="0"/>
          </a:p>
          <a:p>
            <a:r>
              <a:rPr lang="es-ES_tradnl" dirty="0">
                <a:hlinkClick r:id="rId8" action="ppaction://hlinksldjump"/>
              </a:rPr>
              <a:t>El Mecanismo Único de Supervisión</a:t>
            </a:r>
            <a:endParaRPr lang="es-ES_tradnl" dirty="0"/>
          </a:p>
          <a:p>
            <a:r>
              <a:rPr lang="es-ES_tradnl" dirty="0">
                <a:hlinkClick r:id="rId9" action="ppaction://hlinksldjump"/>
              </a:rPr>
              <a:t>La estabilidad de precios</a:t>
            </a:r>
            <a:endParaRPr lang="es-ES_tradnl" dirty="0">
              <a:hlinkClick r:id="" action="ppaction://noaction"/>
            </a:endParaRPr>
          </a:p>
          <a:p>
            <a:r>
              <a:rPr lang="es-ES_tradnl" dirty="0">
                <a:hlinkClick r:id="rId10" action="ppaction://hlinksldjump"/>
              </a:rPr>
              <a:t>La estabilidad financiera</a:t>
            </a:r>
          </a:p>
          <a:p>
            <a:r>
              <a:rPr lang="es-ES_tradnl" dirty="0">
                <a:hlinkClick r:id="rId4" action="ppaction://hlinksldjump"/>
              </a:rPr>
              <a:t>El euro</a:t>
            </a:r>
            <a:endParaRPr lang="es-ES_tradnl" dirty="0"/>
          </a:p>
          <a:p>
            <a:endParaRPr lang="es-ES_tradnl" dirty="0"/>
          </a:p>
          <a:p>
            <a:endParaRPr lang="es-ES_tradnl" dirty="0">
              <a:hlinkClick r:id="rId10" action="ppaction://hlinksldjump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25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número de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Banco central nacional</a:t>
            </a:r>
          </a:p>
          <a:p>
            <a:endParaRPr lang="es-ES_tradnl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95536" y="1161271"/>
            <a:ext cx="3888432" cy="3955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ÁREAS</a:t>
            </a:r>
            <a:r>
              <a:rPr kumimoji="0" lang="es-ES_tradnl" sz="1800" b="1" i="0" u="none" strike="noStrike" kern="1200" cap="none" spc="0" normalizeH="0" noProof="0" dirty="0">
                <a:ln>
                  <a:noFill/>
                </a:ln>
                <a:solidFill>
                  <a:srgbClr val="B35C48"/>
                </a:solidFill>
                <a:effectLst/>
                <a:uLnTx/>
                <a:uFillTx/>
                <a:latin typeface="BdE Neue Helvetica 55 Roman" pitchFamily="34" charset="0"/>
                <a:ea typeface="+mn-ea"/>
                <a:cs typeface="+mn-cs"/>
              </a:rPr>
              <a:t> DE ACTUACIÓN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B35C48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123728" y="2132858"/>
            <a:ext cx="4824535" cy="3393115"/>
            <a:chOff x="2123728" y="2132858"/>
            <a:chExt cx="4824535" cy="3393115"/>
          </a:xfrm>
        </p:grpSpPr>
        <p:sp>
          <p:nvSpPr>
            <p:cNvPr id="31" name="Redondear rectángulo de esquina diagonal 30"/>
            <p:cNvSpPr/>
            <p:nvPr/>
          </p:nvSpPr>
          <p:spPr>
            <a:xfrm>
              <a:off x="2123728" y="2141973"/>
              <a:ext cx="2376000" cy="3384000"/>
            </a:xfrm>
            <a:prstGeom prst="round2DiagRect">
              <a:avLst>
                <a:gd name="adj1" fmla="val 0"/>
                <a:gd name="adj2" fmla="val 288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7" name="Redondear rectángulo de esquina diagonal 36"/>
            <p:cNvSpPr/>
            <p:nvPr/>
          </p:nvSpPr>
          <p:spPr>
            <a:xfrm>
              <a:off x="4572000" y="2132858"/>
              <a:ext cx="2376263" cy="3384000"/>
            </a:xfrm>
            <a:prstGeom prst="round2DiagRect">
              <a:avLst>
                <a:gd name="adj1" fmla="val 24585"/>
                <a:gd name="adj2" fmla="val 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2195736" y="2420888"/>
              <a:ext cx="2232248" cy="297602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lvl="0" algn="r"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SUPERVISIÓN MACROPRUDENCIAL</a:t>
              </a:r>
            </a:p>
            <a:p>
              <a:pPr lvl="0">
                <a:spcAft>
                  <a:spcPts val="900"/>
                </a:spcAft>
              </a:pPr>
              <a:r>
                <a:rPr lang="es-ES_tradnl" sz="1100" dirty="0"/>
                <a:t>ESTABILIDAD DEL SISTEMA FINANCIERO</a:t>
              </a:r>
            </a:p>
            <a:p>
              <a:pPr algn="r">
                <a:spcBef>
                  <a:spcPts val="300"/>
                </a:spcBef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SUPERVISIÓN MICROPRUDENCIAL</a:t>
              </a:r>
            </a:p>
            <a:p>
              <a:pPr>
                <a:spcAft>
                  <a:spcPts val="900"/>
                </a:spcAft>
              </a:pPr>
              <a:r>
                <a:rPr lang="es-ES_tradnl" sz="1100" dirty="0"/>
                <a:t>ENTIDADES DE CRÉDITO Y OTRAS ENTIDADES</a:t>
              </a:r>
            </a:p>
            <a:p>
              <a:pPr marL="92075" lvl="0" algn="r"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SISTEMA DE PAGOS</a:t>
              </a:r>
            </a:p>
            <a:p>
              <a:pPr marL="92075" lvl="0">
                <a:spcAft>
                  <a:spcPts val="900"/>
                </a:spcAft>
              </a:pPr>
              <a:r>
                <a:rPr lang="es-ES_tradnl" sz="1100" dirty="0"/>
                <a:t>BUEN FUNCIONAMIENTO DE LOS SISTEMAS DE PAGO Y LIQUIDACIÓN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4644008" y="2445761"/>
              <a:ext cx="2232246" cy="297602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r"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ECONOMÍA Y ESTADÍSTICA</a:t>
              </a:r>
            </a:p>
            <a:p>
              <a:pPr marL="92075" lvl="0">
                <a:spcAft>
                  <a:spcPts val="900"/>
                </a:spcAft>
              </a:pPr>
              <a:r>
                <a:rPr lang="es-ES_tradnl" sz="1100" dirty="0"/>
                <a:t>ESTUDIOS E INVESTIGACIÓN ECONÓMICOS Y FINANCIEROS</a:t>
              </a:r>
            </a:p>
            <a:p>
              <a:pPr algn="r">
                <a:spcBef>
                  <a:spcPts val="300"/>
                </a:spcBef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POLÍTICA MONETARIA</a:t>
              </a:r>
            </a:p>
            <a:p>
              <a:pPr marL="92075" lvl="0">
                <a:spcAft>
                  <a:spcPts val="900"/>
                </a:spcAft>
              </a:pPr>
              <a:r>
                <a:rPr lang="es-ES_tradnl" sz="1100" dirty="0"/>
                <a:t>ESTABILIDAD DE PRECIOS </a:t>
              </a:r>
            </a:p>
            <a:p>
              <a:pPr algn="r">
                <a:spcBef>
                  <a:spcPts val="300"/>
                </a:spcBef>
                <a:spcAft>
                  <a:spcPts val="900"/>
                </a:spcAft>
              </a:pPr>
              <a:r>
                <a:rPr lang="es-ES_tradnl" sz="1100" b="1" dirty="0">
                  <a:solidFill>
                    <a:srgbClr val="B35C48"/>
                  </a:solidFill>
                </a:rPr>
                <a:t>CONDUCTA Y       EDUCACIÓN FINANCIERA</a:t>
              </a:r>
            </a:p>
            <a:p>
              <a:pPr>
                <a:spcAft>
                  <a:spcPts val="900"/>
                </a:spcAft>
              </a:pPr>
              <a:r>
                <a:rPr lang="es-ES_tradnl" sz="1100" dirty="0"/>
                <a:t>SUPERVISIÓN DE LA CONDUCTA DE ENTIDADES Y FOMENTO DE LA EDUCACIÓN ECONÓMICA Y FINANCIERA</a:t>
              </a:r>
            </a:p>
            <a:p>
              <a:pPr marL="0" marR="0" indent="0" algn="l" defTabSz="914400" rtl="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432"/>
                </a:spcAft>
                <a:buClrTx/>
                <a:buSzTx/>
                <a:buFontTx/>
                <a:buNone/>
                <a:tabLst/>
              </a:pPr>
              <a:endPara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dE Neue Helvetica 55 Roman" pitchFamily="34" charset="0"/>
              </a:endParaRPr>
            </a:p>
          </p:txBody>
        </p:sp>
      </p:grpSp>
      <p:sp>
        <p:nvSpPr>
          <p:cNvPr id="17" name="Botón de acción: Volver 16">
            <a:hlinkClick r:id="rId3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1618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1" y="3958435"/>
            <a:ext cx="3326085" cy="2107151"/>
          </a:xfrm>
        </p:spPr>
      </p:pic>
      <p:pic>
        <p:nvPicPr>
          <p:cNvPr id="22" name="Marcador de posición de imagen 2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1" y="908853"/>
            <a:ext cx="5928858" cy="2958582"/>
          </a:xfrm>
        </p:spPr>
      </p:pic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Estructura de la plantilla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4175956" y="4032774"/>
            <a:ext cx="1224136" cy="2160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_tradnl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31640" y="5997694"/>
            <a:ext cx="1512168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600" dirty="0">
                <a:solidFill>
                  <a:schemeClr val="accent2">
                    <a:lumMod val="75000"/>
                  </a:schemeClr>
                </a:solidFill>
                <a:latin typeface="BdE Neue Helvetica 55 Roman" pitchFamily="34" charset="0"/>
              </a:rPr>
              <a:t>FUENTE: Informe Institucional 2023.</a:t>
            </a:r>
          </a:p>
        </p:txBody>
      </p:sp>
      <p:sp>
        <p:nvSpPr>
          <p:cNvPr id="11" name="Botón de acción: Volver 10">
            <a:hlinkClick r:id="rId4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4355976" y="3546126"/>
            <a:ext cx="2520280" cy="2429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3C7793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08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31435475"/>
              </p:ext>
            </p:extLst>
          </p:nvPr>
        </p:nvGraphicFramePr>
        <p:xfrm>
          <a:off x="323601" y="1252538"/>
          <a:ext cx="8424863" cy="48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El año 2023 en cifras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1403648" y="6021288"/>
            <a:ext cx="1512168" cy="2880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600" dirty="0">
                <a:solidFill>
                  <a:schemeClr val="accent2">
                    <a:lumMod val="75000"/>
                  </a:schemeClr>
                </a:solidFill>
                <a:latin typeface="BdE Neue Helvetica 55 Roman" pitchFamily="34" charset="0"/>
              </a:rPr>
              <a:t>FUENTE: Informe Institucional 2023.</a:t>
            </a:r>
          </a:p>
        </p:txBody>
      </p:sp>
      <p:sp>
        <p:nvSpPr>
          <p:cNvPr id="10" name="Botón de acción: Volver 9">
            <a:hlinkClick r:id="rId7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529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765155"/>
            <a:ext cx="9151332" cy="5664365"/>
          </a:xfrm>
          <a:prstGeom prst="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¿En qué provincias opera?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24" y="761174"/>
            <a:ext cx="7125076" cy="565929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Botón de acción: Volver 8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323528" y="1916832"/>
            <a:ext cx="2761765" cy="15121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1900" dirty="0"/>
              <a:t>El Banco de España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1900" dirty="0"/>
              <a:t>tiene su </a:t>
            </a:r>
            <a:r>
              <a:rPr lang="es-ES_tradnl" sz="1900" b="1" dirty="0"/>
              <a:t>sede central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1900" b="1" dirty="0"/>
              <a:t>en Madrid </a:t>
            </a:r>
            <a:r>
              <a:rPr lang="es-ES_tradnl" sz="1900" dirty="0"/>
              <a:t>y una red de</a:t>
            </a:r>
          </a:p>
          <a:p>
            <a:pPr marL="0" marR="0" indent="0" algn="l" defTabSz="914400" rtl="0" eaLnBrk="1" fontAlgn="auto" latinLnBrk="0" hangingPunct="1"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r>
              <a:rPr lang="es-ES_tradnl" sz="1900" b="1" dirty="0"/>
              <a:t>15 sucursales</a:t>
            </a:r>
          </a:p>
        </p:txBody>
      </p:sp>
    </p:spTree>
    <p:extLst>
      <p:ext uri="{BB962C8B-B14F-4D97-AF65-F5344CB8AC3E}">
        <p14:creationId xmlns:p14="http://schemas.microsoft.com/office/powerpoint/2010/main" val="163994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b="10356"/>
          <a:stretch>
            <a:fillRect/>
          </a:stretch>
        </p:blipFill>
        <p:spPr>
          <a:xfrm>
            <a:off x="-16" y="3140968"/>
            <a:ext cx="4165150" cy="2808479"/>
          </a:xfrm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251520" y="1332000"/>
            <a:ext cx="3121992" cy="1511300"/>
          </a:xfrm>
        </p:spPr>
        <p:txBody>
          <a:bodyPr/>
          <a:lstStyle/>
          <a:p>
            <a:pPr algn="l"/>
            <a:r>
              <a:rPr lang="es-ES" dirty="0"/>
              <a:t>Servicios al</a:t>
            </a:r>
          </a:p>
          <a:p>
            <a:pPr algn="l"/>
            <a:r>
              <a:rPr lang="es-ES" dirty="0"/>
              <a:t>ciudadano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Funciones de las sucursales I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4357482" y="2484128"/>
            <a:ext cx="4461292" cy="3753184"/>
          </a:xfrm>
        </p:spPr>
        <p:txBody>
          <a:bodyPr/>
          <a:lstStyle/>
          <a:p>
            <a:pPr marL="714375" lvl="2" indent="-357188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b="1" i="0" dirty="0"/>
              <a:t>Cambio de billetes y monedas euro </a:t>
            </a:r>
            <a:r>
              <a:rPr lang="es-ES_tradnl" sz="1900" i="0" dirty="0"/>
              <a:t>defectuosos o deteriorados</a:t>
            </a:r>
          </a:p>
          <a:p>
            <a:pPr marL="714375" lvl="2" indent="-357188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i="0" dirty="0"/>
              <a:t>Cuentas directas para suscribir </a:t>
            </a:r>
            <a:r>
              <a:rPr lang="es-ES_tradnl" sz="1900" b="1" i="0" dirty="0"/>
              <a:t>deuda pública</a:t>
            </a:r>
          </a:p>
          <a:p>
            <a:pPr marL="714375" lvl="2" indent="-357188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i="0" dirty="0"/>
              <a:t>Presentación de </a:t>
            </a:r>
            <a:r>
              <a:rPr lang="es-ES_tradnl" sz="1900" b="1" i="0" dirty="0"/>
              <a:t>reclamaciones</a:t>
            </a:r>
            <a:r>
              <a:rPr lang="es-ES_tradnl" sz="1900" i="0" dirty="0"/>
              <a:t> contra entidades supervisadas</a:t>
            </a:r>
          </a:p>
          <a:p>
            <a:pPr marL="714375" lvl="2" indent="-357188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i="0" dirty="0"/>
              <a:t>Petición a la </a:t>
            </a:r>
            <a:r>
              <a:rPr lang="es-ES_tradnl" sz="1900" b="1" i="0" dirty="0"/>
              <a:t>Central de Información de Riesgos (CIR) </a:t>
            </a:r>
            <a:r>
              <a:rPr lang="es-ES_tradnl" sz="1900" i="0" dirty="0"/>
              <a:t>de su “Informe de Riesgos”</a:t>
            </a:r>
            <a:br>
              <a:rPr lang="es-ES_tradnl" i="0" dirty="0"/>
            </a:br>
            <a:endParaRPr lang="es-ES_tradnl" i="0" dirty="0"/>
          </a:p>
        </p:txBody>
      </p:sp>
      <p:sp>
        <p:nvSpPr>
          <p:cNvPr id="15" name="Botón de acción: Volver 14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698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3318860"/>
            <a:ext cx="4165150" cy="259671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251520" y="1332000"/>
            <a:ext cx="3240360" cy="151130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s-ES" dirty="0"/>
              <a:t>Servicios a </a:t>
            </a:r>
          </a:p>
          <a:p>
            <a:pPr algn="l">
              <a:spcBef>
                <a:spcPts val="600"/>
              </a:spcBef>
            </a:pPr>
            <a:r>
              <a:rPr lang="es-ES" dirty="0"/>
              <a:t>entes públicos y </a:t>
            </a:r>
          </a:p>
          <a:p>
            <a:pPr algn="l">
              <a:spcBef>
                <a:spcPts val="600"/>
              </a:spcBef>
            </a:pPr>
            <a:r>
              <a:rPr lang="es-ES" dirty="0"/>
              <a:t>entidades de crédito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Funciones de las sucursales II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7"/>
          </p:nvPr>
        </p:nvSpPr>
        <p:spPr>
          <a:xfrm>
            <a:off x="4357482" y="1332000"/>
            <a:ext cx="4461292" cy="4836129"/>
          </a:xfrm>
        </p:spPr>
        <p:txBody>
          <a:bodyPr/>
          <a:lstStyle/>
          <a:p>
            <a:pPr marL="696913" lvl="1" indent="-34290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b="1" dirty="0">
                <a:solidFill>
                  <a:schemeClr val="tx1"/>
                </a:solidFill>
              </a:rPr>
              <a:t>Servicio de caja </a:t>
            </a:r>
            <a:r>
              <a:rPr lang="es-ES_tradnl" sz="1900" dirty="0">
                <a:solidFill>
                  <a:schemeClr val="tx1"/>
                </a:solidFill>
              </a:rPr>
              <a:t>a las entidades de crédito:</a:t>
            </a:r>
          </a:p>
          <a:p>
            <a:pPr marL="1062038" lvl="2" indent="-3429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_tradnl" sz="1900" i="0" dirty="0"/>
              <a:t>Puesta en circulación y retirada de efectivo</a:t>
            </a:r>
          </a:p>
          <a:p>
            <a:pPr marL="1062038" lvl="2" indent="-3429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_tradnl" sz="1900" i="0" dirty="0"/>
              <a:t>Tratamiento de billetes</a:t>
            </a:r>
            <a:endParaRPr lang="es-ES_tradnl" sz="1900" dirty="0"/>
          </a:p>
          <a:p>
            <a:pPr marL="696913" lvl="1" indent="-342900">
              <a:lnSpc>
                <a:spcPts val="2400"/>
              </a:lnSpc>
              <a:spcBef>
                <a:spcPts val="2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b="1" dirty="0">
                <a:solidFill>
                  <a:schemeClr val="tx1"/>
                </a:solidFill>
              </a:rPr>
              <a:t>Servicio de tesorería </a:t>
            </a:r>
            <a:r>
              <a:rPr lang="es-ES_tradnl" sz="1900" dirty="0">
                <a:solidFill>
                  <a:schemeClr val="tx1"/>
                </a:solidFill>
              </a:rPr>
              <a:t>a las Administraciones Públicas:</a:t>
            </a:r>
          </a:p>
          <a:p>
            <a:pPr marL="1062038" lvl="2" indent="-3429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_tradnl" sz="1900" i="0" dirty="0"/>
              <a:t>Cuentas corrientes</a:t>
            </a:r>
          </a:p>
          <a:p>
            <a:pPr marL="1062038" lvl="2" indent="-342900">
              <a:lnSpc>
                <a:spcPts val="24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_tradnl" sz="1900" i="0" dirty="0"/>
              <a:t>Colaboración en la recaudación de tributos</a:t>
            </a:r>
          </a:p>
          <a:p>
            <a:pPr marL="696913" lvl="1" indent="-342900">
              <a:lnSpc>
                <a:spcPts val="2400"/>
              </a:lnSpc>
              <a:spcBef>
                <a:spcPts val="2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b="1" dirty="0">
                <a:solidFill>
                  <a:schemeClr val="tx1"/>
                </a:solidFill>
              </a:rPr>
              <a:t>Representación </a:t>
            </a:r>
            <a:r>
              <a:rPr lang="es-ES_tradnl" sz="1900" dirty="0">
                <a:solidFill>
                  <a:schemeClr val="tx1"/>
                </a:solidFill>
              </a:rPr>
              <a:t>del Banco de España en su ciudad</a:t>
            </a:r>
            <a:br>
              <a:rPr lang="es-ES_tradnl" sz="1900" i="0" dirty="0"/>
            </a:br>
            <a:endParaRPr lang="es-ES_tradnl" sz="1900" i="0" dirty="0"/>
          </a:p>
        </p:txBody>
      </p:sp>
      <p:sp>
        <p:nvSpPr>
          <p:cNvPr id="15" name="Botón de acción: Volver 14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22908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9" y="1277878"/>
            <a:ext cx="3384376" cy="2198398"/>
          </a:xfr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Marcador de posición de imagen 1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04" y="3629248"/>
            <a:ext cx="3585030" cy="2392618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_tradnl" dirty="0"/>
              <a:t>Otros servicios al ciudadano I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7"/>
          </p:nvPr>
        </p:nvSpPr>
        <p:spPr>
          <a:xfrm>
            <a:off x="4543592" y="1952344"/>
            <a:ext cx="4188918" cy="1908704"/>
          </a:xfrm>
        </p:spPr>
        <p:txBody>
          <a:bodyPr/>
          <a:lstStyle/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500" dirty="0"/>
              <a:t>Servicio de información de estadísticas.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500" dirty="0"/>
              <a:t>Publicaciones: estudios e informes de economía, estadística y supervisión.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_tradnl" sz="1500" dirty="0"/>
              <a:t>Registro Central en Madrid y Registros Auxiliares en las sucursales.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s-ES_tradnl" sz="1500" dirty="0"/>
          </a:p>
          <a:p>
            <a:pPr>
              <a:buClr>
                <a:schemeClr val="bg2"/>
              </a:buClr>
            </a:pPr>
            <a:endParaRPr lang="es-ES_tradnl" sz="1500" dirty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25"/>
          </p:nvPr>
        </p:nvSpPr>
        <p:spPr>
          <a:xfrm>
            <a:off x="549599" y="3645024"/>
            <a:ext cx="3950393" cy="1800200"/>
          </a:xfrm>
        </p:spPr>
        <p:txBody>
          <a:bodyPr/>
          <a:lstStyle/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sz="1500" dirty="0"/>
              <a:t>Biblioteca especializada en economía (sede central).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sz="1500" dirty="0"/>
              <a:t>Acceso a los investigadores a fondos del Archivo Histórico (sede central).</a:t>
            </a:r>
          </a:p>
          <a:p>
            <a:pPr marL="285750" indent="-285750">
              <a:buClr>
                <a:srgbClr val="B35C48"/>
              </a:buClr>
              <a:buFont typeface="Arial" panose="020B0604020202020204" pitchFamily="34" charset="0"/>
              <a:buChar char="•"/>
            </a:pPr>
            <a:r>
              <a:rPr lang="es-ES" sz="1500" dirty="0"/>
              <a:t>Realización de trámites a través de la Oficina Virtual.</a:t>
            </a:r>
            <a:endParaRPr lang="es-ES_tradnl" sz="1500" dirty="0"/>
          </a:p>
          <a:p>
            <a:pPr>
              <a:buClr>
                <a:srgbClr val="B35C48"/>
              </a:buClr>
            </a:pPr>
            <a:endParaRPr lang="es-ES_tradnl" sz="1500" dirty="0"/>
          </a:p>
        </p:txBody>
      </p:sp>
      <p:sp>
        <p:nvSpPr>
          <p:cNvPr id="18" name="Botón de acción: Volver 17">
            <a:hlinkClick r:id="rId4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425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hlinkClick r:id="rId2"/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1" y="1196752"/>
            <a:ext cx="3468480" cy="2108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Otros servicios al ciudadano II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4" name="Botón de acción: Volver 13">
            <a:hlinkClick r:id="rId4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Marcador de posición de imagen 1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4" y="3895486"/>
            <a:ext cx="3473479" cy="2125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Marcador de posición de imagen 12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86" y="1196752"/>
            <a:ext cx="3372474" cy="2098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Marcador de posición de imagen 12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4" y="3913053"/>
            <a:ext cx="3396253" cy="2108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717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 b="1224"/>
          <a:stretch>
            <a:fillRect/>
          </a:stretch>
        </p:blipFill>
        <p:spPr>
          <a:xfrm>
            <a:off x="-17" y="2924944"/>
            <a:ext cx="4611688" cy="3096511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4"/>
          </p:nvPr>
        </p:nvSpPr>
        <p:spPr>
          <a:xfrm>
            <a:off x="251520" y="1196752"/>
            <a:ext cx="3456384" cy="1511300"/>
          </a:xfrm>
        </p:spPr>
        <p:txBody>
          <a:bodyPr/>
          <a:lstStyle/>
          <a:p>
            <a:pPr algn="l"/>
            <a:r>
              <a:rPr lang="es-ES" dirty="0"/>
              <a:t>¿Qué es la </a:t>
            </a:r>
          </a:p>
          <a:p>
            <a:pPr algn="l"/>
            <a:r>
              <a:rPr lang="es-ES" dirty="0"/>
              <a:t>educación financiera?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Programa de educación financiera I</a:t>
            </a:r>
          </a:p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7"/>
          </p:nvPr>
        </p:nvSpPr>
        <p:spPr>
          <a:xfrm>
            <a:off x="4788024" y="1700808"/>
            <a:ext cx="3888432" cy="4338235"/>
          </a:xfrm>
        </p:spPr>
        <p:txBody>
          <a:bodyPr/>
          <a:lstStyle/>
          <a:p>
            <a:pPr marL="696913" lvl="1" indent="-34290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tx1"/>
                </a:solidFill>
              </a:rPr>
              <a:t>Herramienta que contribuye a la </a:t>
            </a:r>
            <a:r>
              <a:rPr lang="es-ES_tradnl" sz="1900" b="1" dirty="0">
                <a:solidFill>
                  <a:schemeClr val="tx1"/>
                </a:solidFill>
              </a:rPr>
              <a:t>protección del consumidor </a:t>
            </a:r>
            <a:r>
              <a:rPr lang="es-ES_tradnl" sz="1900" dirty="0">
                <a:solidFill>
                  <a:schemeClr val="tx1"/>
                </a:solidFill>
              </a:rPr>
              <a:t>y del usuario de </a:t>
            </a:r>
            <a:r>
              <a:rPr lang="es-ES_tradnl" sz="1900" b="1" dirty="0">
                <a:solidFill>
                  <a:schemeClr val="tx1"/>
                </a:solidFill>
              </a:rPr>
              <a:t>productos y servicios financieros</a:t>
            </a:r>
          </a:p>
          <a:p>
            <a:pPr marL="696913" lvl="1" indent="-34290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tx1"/>
                </a:solidFill>
              </a:rPr>
              <a:t>Facilita la </a:t>
            </a:r>
            <a:r>
              <a:rPr lang="es-ES_tradnl" sz="1900" b="1" dirty="0">
                <a:solidFill>
                  <a:schemeClr val="tx1"/>
                </a:solidFill>
              </a:rPr>
              <a:t>toma de decisiones responsables</a:t>
            </a:r>
          </a:p>
          <a:p>
            <a:pPr marL="696913" lvl="1" indent="-342900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900" dirty="0">
                <a:solidFill>
                  <a:schemeClr val="tx1"/>
                </a:solidFill>
              </a:rPr>
              <a:t>Contribuye al </a:t>
            </a:r>
            <a:r>
              <a:rPr lang="es-ES_tradnl" sz="1900" b="1" dirty="0">
                <a:solidFill>
                  <a:schemeClr val="tx1"/>
                </a:solidFill>
              </a:rPr>
              <a:t>buen funcionamiento y</a:t>
            </a:r>
            <a:r>
              <a:rPr lang="es-ES_tradnl" sz="1900" dirty="0">
                <a:solidFill>
                  <a:schemeClr val="tx1"/>
                </a:solidFill>
              </a:rPr>
              <a:t> a la </a:t>
            </a:r>
            <a:r>
              <a:rPr lang="es-ES_tradnl" sz="1900" b="1" dirty="0">
                <a:solidFill>
                  <a:schemeClr val="tx1"/>
                </a:solidFill>
              </a:rPr>
              <a:t>estabilidad del         sistema financiero</a:t>
            </a:r>
          </a:p>
          <a:p>
            <a:endParaRPr lang="es-ES" dirty="0"/>
          </a:p>
        </p:txBody>
      </p:sp>
      <p:sp>
        <p:nvSpPr>
          <p:cNvPr id="10" name="Botón de acción: Volver 9">
            <a:hlinkClick r:id="rId3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6727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Programa de educación financiera II: </a:t>
            </a:r>
            <a:r>
              <a:rPr lang="es-ES" dirty="0"/>
              <a:t>¿Qué hacemos?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Botón de acción: Volver 7">
            <a:hlinkClick r:id="rId2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39" y="2132856"/>
            <a:ext cx="6005450" cy="4262542"/>
          </a:xfrm>
        </p:spPr>
      </p:pic>
      <p:sp>
        <p:nvSpPr>
          <p:cNvPr id="13" name="CuadroTexto 12"/>
          <p:cNvSpPr txBox="1"/>
          <p:nvPr/>
        </p:nvSpPr>
        <p:spPr>
          <a:xfrm>
            <a:off x="3491880" y="1075016"/>
            <a:ext cx="2414566" cy="355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finanzasparatodos.es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98432" y="4435033"/>
            <a:ext cx="1022040" cy="813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Global Money </a:t>
            </a:r>
            <a:r>
              <a:rPr lang="es-ES" sz="1600" b="1" dirty="0" err="1"/>
              <a:t>Week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234917" y="3001778"/>
            <a:ext cx="1621148" cy="8931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Concurso Generación €uro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156176" y="1785447"/>
            <a:ext cx="1912560" cy="6172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Premios Finanzas para Todos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23528" y="3006483"/>
            <a:ext cx="1728192" cy="8545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Concurso de conocimientos financieros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51520" y="4513659"/>
            <a:ext cx="1656184" cy="65602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Taller </a:t>
            </a:r>
            <a:r>
              <a:rPr lang="es-ES" sz="1600" b="1" dirty="0" err="1"/>
              <a:t>HazQTRente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15616" y="1921372"/>
            <a:ext cx="2088232" cy="355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s-ES" sz="1600" b="1" dirty="0"/>
              <a:t>Programa escolar</a:t>
            </a:r>
            <a:endParaRPr kumimoji="0" lang="es-E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8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Font typeface="+mj-lt"/>
              <a:buAutoNum type="arabicPeriod" startAt="11"/>
            </a:pPr>
            <a:endParaRPr lang="es-ES" dirty="0">
              <a:solidFill>
                <a:prstClr val="white"/>
              </a:solidFill>
              <a:hlinkClick r:id="rId2" action="ppaction://hlinksldjump"/>
            </a:endParaRPr>
          </a:p>
          <a:p>
            <a:pPr>
              <a:buFont typeface="+mj-lt"/>
              <a:buAutoNum type="arabicPeriod" startAt="11"/>
            </a:pPr>
            <a:r>
              <a:rPr lang="es-ES" dirty="0">
                <a:solidFill>
                  <a:prstClr val="white"/>
                </a:solidFill>
                <a:hlinkClick r:id="rId2" action="ppaction://hlinksldjump"/>
              </a:rPr>
              <a:t>Los billetes en euros</a:t>
            </a:r>
            <a:endParaRPr lang="es-ES_tradnl" dirty="0">
              <a:solidFill>
                <a:prstClr val="white"/>
              </a:solidFill>
              <a:hlinkClick r:id="rId2" action="ppaction://hlinksldjump"/>
            </a:endParaRPr>
          </a:p>
          <a:p>
            <a:pPr lvl="0">
              <a:buAutoNum type="arabicPeriod" startAt="11"/>
            </a:pPr>
            <a:r>
              <a:rPr lang="es-ES_tradnl" dirty="0">
                <a:solidFill>
                  <a:prstClr val="white"/>
                </a:solidFill>
                <a:hlinkClick r:id="rId3" action="ppaction://hlinksldjump"/>
              </a:rPr>
              <a:t>Toque, mire, gire</a:t>
            </a:r>
            <a:endParaRPr lang="es-ES_tradnl" dirty="0">
              <a:solidFill>
                <a:prstClr val="white"/>
              </a:solidFill>
              <a:hlinkClick r:id="rId4" action="ppaction://hlinksldjump"/>
            </a:endParaRPr>
          </a:p>
          <a:p>
            <a:pPr lvl="0">
              <a:buAutoNum type="arabicPeriod" startAt="11"/>
            </a:pPr>
            <a:r>
              <a:rPr lang="es-ES_tradnl" dirty="0">
                <a:solidFill>
                  <a:prstClr val="white"/>
                </a:solidFill>
                <a:hlinkClick r:id="rId5" action="ppaction://hlinksldjump"/>
              </a:rPr>
              <a:t>Otros elementos de seguridad</a:t>
            </a:r>
            <a:endParaRPr lang="es-ES_tradnl" dirty="0">
              <a:solidFill>
                <a:prstClr val="white"/>
              </a:solidFill>
              <a:hlinkClick r:id="rId4" action="ppaction://hlinksldjump"/>
            </a:endParaRPr>
          </a:p>
          <a:p>
            <a:pPr lvl="0">
              <a:buAutoNum type="arabicPeriod" startAt="11"/>
            </a:pPr>
            <a:r>
              <a:rPr lang="es-ES_tradnl" dirty="0">
                <a:solidFill>
                  <a:prstClr val="white"/>
                </a:solidFill>
                <a:hlinkClick r:id="rId6" action="ppaction://hlinksldjump"/>
              </a:rPr>
              <a:t>Ciclo de vida de los billetes </a:t>
            </a:r>
            <a:endParaRPr lang="es-ES_tradnl" dirty="0">
              <a:solidFill>
                <a:prstClr val="white"/>
              </a:solidFill>
            </a:endParaRPr>
          </a:p>
          <a:p>
            <a:pPr lvl="0">
              <a:buAutoNum type="arabicPeriod" startAt="11"/>
            </a:pPr>
            <a:r>
              <a:rPr lang="es-ES_tradnl" dirty="0">
                <a:solidFill>
                  <a:prstClr val="white"/>
                </a:solidFill>
                <a:hlinkClick r:id="rId7" action="ppaction://hlinksldjump"/>
              </a:rPr>
              <a:t>Organismo público </a:t>
            </a:r>
            <a:endParaRPr lang="es-ES_tradnl" dirty="0">
              <a:solidFill>
                <a:prstClr val="white"/>
              </a:solidFill>
            </a:endParaRPr>
          </a:p>
          <a:p>
            <a:pPr lvl="0">
              <a:buAutoNum type="arabicPeriod" startAt="11"/>
            </a:pPr>
            <a:r>
              <a:rPr lang="es-ES_tradnl" dirty="0">
                <a:hlinkClick r:id="rId8" action="ppaction://hlinksldjump"/>
              </a:rPr>
              <a:t>¿Quién toma las decisiones?</a:t>
            </a:r>
            <a:endParaRPr lang="es-ES_tradnl" dirty="0"/>
          </a:p>
          <a:p>
            <a:pPr>
              <a:buFont typeface="+mj-lt"/>
              <a:buAutoNum type="arabicPeriod" startAt="11"/>
            </a:pPr>
            <a:r>
              <a:rPr lang="es-ES_tradnl" dirty="0">
                <a:hlinkClick r:id="rId9" action="ppaction://hlinksldjump"/>
              </a:rPr>
              <a:t>Áreas de actuación</a:t>
            </a:r>
            <a:endParaRPr lang="es-ES_tradnl" dirty="0"/>
          </a:p>
          <a:p>
            <a:pPr>
              <a:buFont typeface="+mj-lt"/>
              <a:buAutoNum type="arabicPeriod" startAt="17"/>
            </a:pPr>
            <a:r>
              <a:rPr lang="es-ES_tradnl" dirty="0">
                <a:hlinkClick r:id="rId10" action="ppaction://hlinksldjump"/>
              </a:rPr>
              <a:t>Estructura de la plantilla</a:t>
            </a:r>
            <a:endParaRPr lang="es-ES_tradnl" dirty="0"/>
          </a:p>
          <a:p>
            <a:pPr>
              <a:buFont typeface="+mj-lt"/>
              <a:buAutoNum type="arabicPeriod" startAt="17"/>
            </a:pPr>
            <a:r>
              <a:rPr lang="es-ES_tradnl" dirty="0">
                <a:hlinkClick r:id="rId11" action="ppaction://hlinksldjump"/>
              </a:rPr>
              <a:t>El año 2023 en cifras</a:t>
            </a:r>
            <a:endParaRPr lang="es-ES_tradnl" dirty="0"/>
          </a:p>
          <a:p>
            <a:pPr>
              <a:buFont typeface="+mj-lt"/>
              <a:buAutoNum type="arabicPeriod" startAt="17"/>
            </a:pPr>
            <a:endParaRPr lang="es-ES_tradnl" dirty="0">
              <a:solidFill>
                <a:prstClr val="white"/>
              </a:solidFill>
            </a:endParaRPr>
          </a:p>
          <a:p>
            <a:endParaRPr lang="es-ES_tradn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304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5143721"/>
              </p:ext>
            </p:extLst>
          </p:nvPr>
        </p:nvGraphicFramePr>
        <p:xfrm>
          <a:off x="301625" y="1252538"/>
          <a:ext cx="8424863" cy="48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Programa de educación financiera III: C</a:t>
            </a:r>
            <a:r>
              <a:rPr lang="es-ES" dirty="0" err="1"/>
              <a:t>onsejos</a:t>
            </a:r>
            <a:r>
              <a:rPr lang="es-ES" dirty="0"/>
              <a:t> prácticos</a:t>
            </a:r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Botón de acción: Volver 7">
            <a:hlinkClick r:id="rId7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020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Marcador de posición de imagen 3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1255292"/>
            <a:ext cx="2068667" cy="2068667"/>
          </a:xfrm>
        </p:spPr>
      </p:pic>
      <p:pic>
        <p:nvPicPr>
          <p:cNvPr id="34" name="Marcador de posición de imagen 3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b="15271"/>
          <a:stretch>
            <a:fillRect/>
          </a:stretch>
        </p:blipFill>
        <p:spPr>
          <a:xfrm>
            <a:off x="1062859" y="1556793"/>
            <a:ext cx="3369077" cy="1872208"/>
          </a:xfrm>
        </p:spPr>
      </p:pic>
      <p:pic>
        <p:nvPicPr>
          <p:cNvPr id="36" name="Marcador de posición de imagen 3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91" y="4146440"/>
            <a:ext cx="2068667" cy="2068667"/>
          </a:xfrm>
        </p:spPr>
      </p:pic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16"/>
          </p:nvPr>
        </p:nvSpPr>
        <p:spPr>
          <a:xfrm>
            <a:off x="219246" y="441191"/>
            <a:ext cx="6873034" cy="288001"/>
          </a:xfrm>
        </p:spPr>
        <p:txBody>
          <a:bodyPr/>
          <a:lstStyle/>
          <a:p>
            <a:r>
              <a:rPr lang="es-ES_tradnl" dirty="0"/>
              <a:t>Programa de educación financiera IV – Fraude: tipologías más comunes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Banco de España</a:t>
            </a:r>
            <a:endParaRPr lang="es-ES_tradnl" dirty="0"/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contenido 32"/>
          <p:cNvSpPr>
            <a:spLocks noGrp="1"/>
          </p:cNvSpPr>
          <p:nvPr>
            <p:ph sz="quarter" idx="18"/>
          </p:nvPr>
        </p:nvSpPr>
        <p:spPr>
          <a:xfrm>
            <a:off x="4598134" y="3598524"/>
            <a:ext cx="4150330" cy="2620766"/>
          </a:xfrm>
        </p:spPr>
        <p:txBody>
          <a:bodyPr/>
          <a:lstStyle/>
          <a:p>
            <a:pPr marL="696913" lvl="1" indent="-3429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schemeClr val="tx1"/>
                </a:solidFill>
              </a:rPr>
              <a:t>Alguien conocido te envía un mensaje inesperado</a:t>
            </a:r>
          </a:p>
          <a:p>
            <a:pPr marL="696913" lvl="1" indent="-3429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schemeClr val="tx1"/>
                </a:solidFill>
              </a:rPr>
              <a:t>Un desconocido te hace una oferta demasiado buena para ser cierta</a:t>
            </a:r>
          </a:p>
          <a:p>
            <a:pPr marL="696913" lvl="1" indent="-342900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_tradnl" sz="1600" b="1" dirty="0">
                <a:solidFill>
                  <a:schemeClr val="tx1"/>
                </a:solidFill>
              </a:rPr>
              <a:t>Falsa sensación de urgencia para forzarte a actuar rápido sin pensar dos veces</a:t>
            </a:r>
          </a:p>
          <a:p>
            <a:endParaRPr lang="es-ES" dirty="0"/>
          </a:p>
        </p:txBody>
      </p:sp>
      <p:sp>
        <p:nvSpPr>
          <p:cNvPr id="13" name="Botón de acción: Volver 12">
            <a:hlinkClick r:id="rId5" action="ppaction://hlinksldjump" highlightClick="1"/>
          </p:cNvPr>
          <p:cNvSpPr/>
          <p:nvPr/>
        </p:nvSpPr>
        <p:spPr>
          <a:xfrm>
            <a:off x="8676456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/>
          <p:cNvSpPr txBox="1"/>
          <p:nvPr/>
        </p:nvSpPr>
        <p:spPr>
          <a:xfrm>
            <a:off x="395536" y="980728"/>
            <a:ext cx="230425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s-ES" sz="2400" b="1" i="1" dirty="0" err="1">
                <a:solidFill>
                  <a:schemeClr val="bg2"/>
                </a:solidFill>
              </a:rPr>
              <a:t>Phishing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95536" y="3817757"/>
            <a:ext cx="230425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s-ES" sz="2400" b="1" i="1" dirty="0" err="1">
                <a:solidFill>
                  <a:schemeClr val="bg2"/>
                </a:solidFill>
              </a:rPr>
              <a:t>Vishing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788024" y="980728"/>
            <a:ext cx="2304256" cy="43204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s-ES" sz="2400" b="1" i="1" dirty="0" err="1">
                <a:solidFill>
                  <a:schemeClr val="bg2"/>
                </a:solidFill>
              </a:rPr>
              <a:t>Smishing</a:t>
            </a:r>
            <a:endParaRPr kumimoji="0" lang="es-ES" sz="2000" b="1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 POR TU ATENCIÓN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085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1"/>
            </a:pPr>
            <a:endParaRPr lang="es-ES_tradnl" dirty="0">
              <a:hlinkClick r:id="rId2" action="ppaction://hlinksldjump"/>
            </a:endParaRPr>
          </a:p>
          <a:p>
            <a:pPr>
              <a:buFont typeface="+mj-lt"/>
              <a:buAutoNum type="arabicPeriod" startAt="19"/>
            </a:pPr>
            <a:r>
              <a:rPr lang="es-ES_tradnl" dirty="0">
                <a:solidFill>
                  <a:prstClr val="white"/>
                </a:solidFill>
                <a:hlinkClick r:id="rId3" action="ppaction://hlinksldjump"/>
              </a:rPr>
              <a:t>¿En qué provincias opera?</a:t>
            </a:r>
            <a:endParaRPr lang="es-ES_tradnl" dirty="0">
              <a:solidFill>
                <a:prstClr val="white"/>
              </a:solidFill>
            </a:endParaRPr>
          </a:p>
          <a:p>
            <a:pPr lvl="0">
              <a:buAutoNum type="arabicPeriod" startAt="19"/>
            </a:pPr>
            <a:r>
              <a:rPr lang="es-ES_tradnl" dirty="0">
                <a:solidFill>
                  <a:prstClr val="white"/>
                </a:solidFill>
                <a:hlinkClick r:id="rId4" action="ppaction://hlinksldjump"/>
              </a:rPr>
              <a:t>Funciones de las sucursales I</a:t>
            </a:r>
            <a:endParaRPr lang="es-ES_tradnl" dirty="0">
              <a:solidFill>
                <a:prstClr val="white"/>
              </a:solidFill>
            </a:endParaRPr>
          </a:p>
          <a:p>
            <a:pPr lvl="0">
              <a:buAutoNum type="arabicPeriod" startAt="19"/>
            </a:pPr>
            <a:r>
              <a:rPr lang="es-ES_tradnl" dirty="0">
                <a:solidFill>
                  <a:prstClr val="white"/>
                </a:solidFill>
                <a:hlinkClick r:id="rId5" action="ppaction://hlinksldjump"/>
              </a:rPr>
              <a:t>Funciones de las sucursales II</a:t>
            </a:r>
            <a:endParaRPr lang="es-ES_tradnl" dirty="0">
              <a:solidFill>
                <a:prstClr val="white"/>
              </a:solidFill>
            </a:endParaRPr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6" action="ppaction://hlinksldjump"/>
              </a:rPr>
              <a:t>Otros servicios al ciudadano I</a:t>
            </a:r>
            <a:endParaRPr lang="es-ES_tradnl" dirty="0"/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7" action="ppaction://hlinksldjump"/>
              </a:rPr>
              <a:t>Otros servicios al ciudadano II</a:t>
            </a:r>
            <a:endParaRPr lang="es-ES_tradnl" dirty="0"/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8" action="ppaction://hlinksldjump"/>
              </a:rPr>
              <a:t>Programa de educación financiera I</a:t>
            </a:r>
            <a:endParaRPr lang="es-ES_tradnl" dirty="0"/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9" action="ppaction://hlinksldjump"/>
              </a:rPr>
              <a:t>Programa de educación financiera II: ¿Qué hacemos? </a:t>
            </a:r>
            <a:endParaRPr lang="es-ES_tradnl" dirty="0"/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10" action="ppaction://hlinksldjump"/>
              </a:rPr>
              <a:t>Programa de educación financiera III: Consejos prácticos</a:t>
            </a:r>
            <a:endParaRPr lang="es-ES_tradnl" dirty="0"/>
          </a:p>
          <a:p>
            <a:pPr>
              <a:buFont typeface="+mj-lt"/>
              <a:buAutoNum type="arabicPeriod" startAt="19"/>
            </a:pPr>
            <a:r>
              <a:rPr lang="es-ES_tradnl" dirty="0">
                <a:hlinkClick r:id="rId11" action="ppaction://hlinksldjump"/>
              </a:rPr>
              <a:t>Programa de educación financiera IV: Fraude</a:t>
            </a:r>
            <a:endParaRPr lang="es-ES_tradn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745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2" name="Marcador de tex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/>
              <a:t>Se declara unidad básica del sistema monetario español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1797240" y="1700808"/>
            <a:ext cx="1606854" cy="288032"/>
          </a:xfrm>
        </p:spPr>
        <p:txBody>
          <a:bodyPr/>
          <a:lstStyle/>
          <a:p>
            <a:r>
              <a:rPr lang="es-ES_tradnl" dirty="0"/>
              <a:t>La peseta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/>
              <a:t>Deja de ser una sociedad anónima y se establecen sus funciones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6"/>
          </p:nvPr>
        </p:nvSpPr>
        <p:spPr>
          <a:xfrm>
            <a:off x="4499992" y="1628800"/>
            <a:ext cx="1606854" cy="288032"/>
          </a:xfrm>
        </p:spPr>
        <p:txBody>
          <a:bodyPr/>
          <a:lstStyle/>
          <a:p>
            <a:r>
              <a:rPr lang="es-ES_tradnl" dirty="0"/>
              <a:t>Nacionalización del Banco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493285" y="4326136"/>
            <a:ext cx="1622632" cy="1122817"/>
          </a:xfrm>
        </p:spPr>
        <p:txBody>
          <a:bodyPr/>
          <a:lstStyle/>
          <a:p>
            <a:r>
              <a:rPr lang="es-ES_tradnl" dirty="0"/>
              <a:t>Emite los primeros billetes de banco españoles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8"/>
          </p:nvPr>
        </p:nvSpPr>
        <p:spPr>
          <a:xfrm>
            <a:off x="516874" y="3861048"/>
            <a:ext cx="1606854" cy="288032"/>
          </a:xfrm>
        </p:spPr>
        <p:txBody>
          <a:bodyPr/>
          <a:lstStyle/>
          <a:p>
            <a:r>
              <a:rPr lang="es-ES_tradnl" dirty="0"/>
              <a:t>Banco Nacional de San Carlos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9"/>
          </p:nvPr>
        </p:nvSpPr>
        <p:spPr>
          <a:xfrm>
            <a:off x="3172543" y="4320417"/>
            <a:ext cx="1622632" cy="1122817"/>
          </a:xfrm>
        </p:spPr>
        <p:txBody>
          <a:bodyPr/>
          <a:lstStyle/>
          <a:p>
            <a:r>
              <a:rPr lang="es-ES_tradnl" dirty="0"/>
              <a:t>Se pone fin al sistema de pluralidad de emisión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0"/>
          </p:nvPr>
        </p:nvSpPr>
        <p:spPr>
          <a:xfrm>
            <a:off x="3181170" y="3861048"/>
            <a:ext cx="1606854" cy="288032"/>
          </a:xfrm>
        </p:spPr>
        <p:txBody>
          <a:bodyPr/>
          <a:lstStyle/>
          <a:p>
            <a:r>
              <a:rPr lang="es-ES_tradnl" dirty="0"/>
              <a:t>Monopolio de billetes</a:t>
            </a:r>
          </a:p>
        </p:txBody>
      </p:sp>
      <p:sp>
        <p:nvSpPr>
          <p:cNvPr id="23" name="Marcador de texto 14"/>
          <p:cNvSpPr>
            <a:spLocks noGrp="1"/>
          </p:cNvSpPr>
          <p:nvPr>
            <p:ph type="body" sz="quarter" idx="21"/>
          </p:nvPr>
        </p:nvSpPr>
        <p:spPr>
          <a:xfrm>
            <a:off x="5920924" y="4320417"/>
            <a:ext cx="1622632" cy="1122817"/>
          </a:xfrm>
        </p:spPr>
        <p:txBody>
          <a:bodyPr/>
          <a:lstStyle/>
          <a:p>
            <a:r>
              <a:rPr lang="es-ES_tradnl" dirty="0"/>
              <a:t>Responsable de la política monetaria con independencia del Gobierno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2"/>
          </p:nvPr>
        </p:nvSpPr>
        <p:spPr>
          <a:xfrm>
            <a:off x="5917474" y="3861048"/>
            <a:ext cx="1606854" cy="288032"/>
          </a:xfrm>
        </p:spPr>
        <p:txBody>
          <a:bodyPr/>
          <a:lstStyle/>
          <a:p>
            <a:r>
              <a:rPr lang="es-ES_tradnl" dirty="0"/>
              <a:t>Ley de Autonomía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_tradnl" dirty="0"/>
              <a:t>1782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_tradnl" dirty="0"/>
              <a:t>1874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_tradnl" dirty="0"/>
              <a:t>1994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_tradnl" dirty="0"/>
              <a:t>1868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_tradnl" dirty="0"/>
              <a:t>1962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Más de dos siglos de historia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Banco de España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_tradnl" dirty="0"/>
              <a:t>Junto con los otros bancos centrales nacionales de la UE y el BCE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29"/>
          </p:nvPr>
        </p:nvSpPr>
        <p:spPr>
          <a:xfrm>
            <a:off x="7213618" y="1700808"/>
            <a:ext cx="1606854" cy="288032"/>
          </a:xfrm>
        </p:spPr>
        <p:txBody>
          <a:bodyPr/>
          <a:lstStyle/>
          <a:p>
            <a:r>
              <a:rPr lang="es-ES_tradnl" dirty="0"/>
              <a:t>Incorporación al SEBC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1998</a:t>
            </a:r>
          </a:p>
        </p:txBody>
      </p:sp>
      <p:sp>
        <p:nvSpPr>
          <p:cNvPr id="7" name="Botón de acción: Volver 6">
            <a:hlinkClick r:id="rId2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58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El Banco de España es miembro de…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Integración europea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>
          <a:xfrm>
            <a:off x="4248490" y="1683766"/>
            <a:ext cx="4679467" cy="4535958"/>
          </a:xfrm>
        </p:spPr>
        <p:txBody>
          <a:bodyPr/>
          <a:lstStyle/>
          <a:p>
            <a:endParaRPr lang="es-ES_tradnl" dirty="0"/>
          </a:p>
          <a:p>
            <a:r>
              <a:rPr lang="es-ES_tradnl" dirty="0"/>
              <a:t>El Sistema Europeo de Bancos Centrales (SEBC)</a:t>
            </a:r>
          </a:p>
          <a:p>
            <a:endParaRPr lang="es-ES_tradnl" dirty="0"/>
          </a:p>
          <a:p>
            <a:r>
              <a:rPr lang="es-ES_tradnl" dirty="0"/>
              <a:t>El Eurosistema</a:t>
            </a:r>
          </a:p>
          <a:p>
            <a:endParaRPr lang="es-ES_tradnl" dirty="0"/>
          </a:p>
          <a:p>
            <a:r>
              <a:rPr lang="es-ES_tradnl" dirty="0"/>
              <a:t>El Mecanismo Único de Supervisión (MUS)</a:t>
            </a:r>
          </a:p>
          <a:p>
            <a:endParaRPr lang="es-ES_tradnl" dirty="0"/>
          </a:p>
          <a:p>
            <a:r>
              <a:rPr lang="es-ES_tradnl" dirty="0"/>
              <a:t>Los Consejos de Gobierno y de Supervisión del BCE</a:t>
            </a:r>
          </a:p>
          <a:p>
            <a:endParaRPr lang="es-ES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9" name="Abrir llave 8"/>
          <p:cNvSpPr/>
          <p:nvPr/>
        </p:nvSpPr>
        <p:spPr>
          <a:xfrm>
            <a:off x="4105119" y="2106717"/>
            <a:ext cx="143371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Marcador de texto 1"/>
          <p:cNvSpPr txBox="1">
            <a:spLocks/>
          </p:cNvSpPr>
          <p:nvPr/>
        </p:nvSpPr>
        <p:spPr>
          <a:xfrm>
            <a:off x="539552" y="2492896"/>
            <a:ext cx="3046649" cy="19536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solidFill>
                  <a:schemeClr val="bg1"/>
                </a:solidFill>
              </a:rPr>
              <a:t>El Banco de España es miembro de…</a:t>
            </a:r>
          </a:p>
        </p:txBody>
      </p:sp>
      <p:sp>
        <p:nvSpPr>
          <p:cNvPr id="11" name="Botón de acción: Volver 10">
            <a:hlinkClick r:id="rId2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573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Estados miembros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9245" y="140278"/>
            <a:ext cx="6512995" cy="299898"/>
          </a:xfrm>
        </p:spPr>
        <p:txBody>
          <a:bodyPr/>
          <a:lstStyle/>
          <a:p>
            <a:r>
              <a:rPr lang="es-ES_tradnl" dirty="0"/>
              <a:t>El Sistema Europeo de Bancos Centrales (SEBC)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1" name="Marcador de contenid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" y="765025"/>
            <a:ext cx="9144000" cy="56724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83003" y="764704"/>
            <a:ext cx="5990473" cy="504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200" b="1" dirty="0">
                <a:solidFill>
                  <a:srgbClr val="024F75"/>
                </a:solidFill>
                <a:latin typeface="BdE Neue Helvetica 55 Roman" pitchFamily="34" charset="0"/>
              </a:rPr>
              <a:t>EL BCE Y LOS 27 BANCOS CENTRALES NACIONALES DE LA UNIÓN EUROPEA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24F75"/>
              </a:solidFill>
              <a:effectLst/>
              <a:uLnTx/>
              <a:uFillTx/>
              <a:latin typeface="BdE Neue Helvetica 55 Roman" pitchFamily="34" charset="0"/>
            </a:endParaRPr>
          </a:p>
        </p:txBody>
      </p:sp>
      <p:sp>
        <p:nvSpPr>
          <p:cNvPr id="8" name="Botón de acción: Volver 7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539552" y="5877272"/>
            <a:ext cx="453650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dE Neue Helvetica 55 Roman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6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Estados miembros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Eurosistema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" y="860179"/>
            <a:ext cx="9125949" cy="5569555"/>
          </a:xfrm>
          <a:prstGeom prst="rect">
            <a:avLst/>
          </a:prstGeom>
        </p:spPr>
      </p:pic>
      <p:sp>
        <p:nvSpPr>
          <p:cNvPr id="8" name="Botón de acción: Volver 7">
            <a:hlinkClick r:id="rId3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CuadroTexto 10"/>
          <p:cNvSpPr txBox="1"/>
          <p:nvPr/>
        </p:nvSpPr>
        <p:spPr>
          <a:xfrm>
            <a:off x="1673574" y="764704"/>
            <a:ext cx="5797309" cy="5040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ts val="2160"/>
              </a:lnSpc>
              <a:spcAft>
                <a:spcPts val="432"/>
              </a:spcAft>
            </a:pPr>
            <a:r>
              <a:rPr lang="es-ES_tradnl" sz="1200" b="1" dirty="0">
                <a:solidFill>
                  <a:srgbClr val="024F75"/>
                </a:solidFill>
                <a:latin typeface="BdE Neue Helvetica 55 Roman" pitchFamily="34" charset="0"/>
              </a:rPr>
              <a:t>EL BCE Y LOS 20 BANCOS CENTRALES NACIONALES DEL ÁREA DEL EURO</a:t>
            </a:r>
            <a:endParaRPr lang="es-ES" sz="1200" b="1" dirty="0">
              <a:solidFill>
                <a:srgbClr val="024F75"/>
              </a:solidFill>
              <a:latin typeface="BdE Neue Helvetica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hlinkClick r:id="rId2"/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2971522"/>
            <a:ext cx="4165150" cy="2069089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467544" y="1386264"/>
            <a:ext cx="3121992" cy="1466672"/>
          </a:xfrm>
        </p:spPr>
        <p:txBody>
          <a:bodyPr/>
          <a:lstStyle/>
          <a:p>
            <a:pPr algn="l"/>
            <a:r>
              <a:rPr lang="es-ES_tradnl" dirty="0"/>
              <a:t>Sara y el Eurosistema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Objetivos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Eurosistema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7"/>
          </p:nvPr>
        </p:nvSpPr>
        <p:spPr>
          <a:xfrm>
            <a:off x="4357482" y="2682408"/>
            <a:ext cx="4461292" cy="2762816"/>
          </a:xfrm>
        </p:spPr>
        <p:txBody>
          <a:bodyPr/>
          <a:lstStyle/>
          <a:p>
            <a:r>
              <a:rPr lang="es-ES_tradnl" b="0" dirty="0"/>
              <a:t>Mantener la </a:t>
            </a:r>
            <a:r>
              <a:rPr lang="es-ES_tradnl" dirty="0"/>
              <a:t>estabilidad de precios</a:t>
            </a:r>
          </a:p>
          <a:p>
            <a:endParaRPr lang="es-ES_tradnl" b="0" dirty="0"/>
          </a:p>
          <a:p>
            <a:r>
              <a:rPr lang="es-ES_tradnl" b="0" dirty="0"/>
              <a:t>Definir y ejecutar la </a:t>
            </a:r>
            <a:r>
              <a:rPr lang="es-ES_tradnl" dirty="0"/>
              <a:t>política monetaria</a:t>
            </a:r>
          </a:p>
          <a:p>
            <a:endParaRPr lang="es-ES_tradnl" dirty="0"/>
          </a:p>
          <a:p>
            <a:r>
              <a:rPr lang="es-ES_tradnl" b="0" dirty="0"/>
              <a:t>Garantizar el buen funcionamiento de los </a:t>
            </a:r>
            <a:r>
              <a:rPr lang="es-ES_tradnl" dirty="0"/>
              <a:t>sistemas de pagos</a:t>
            </a:r>
          </a:p>
          <a:p>
            <a:endParaRPr lang="es-ES_tradnl" dirty="0"/>
          </a:p>
          <a:p>
            <a:r>
              <a:rPr lang="es-ES_tradnl" b="0" dirty="0"/>
              <a:t>Poner en circulación los </a:t>
            </a:r>
            <a:r>
              <a:rPr lang="es-ES_tradnl" dirty="0"/>
              <a:t>billetes de euro</a:t>
            </a:r>
          </a:p>
          <a:p>
            <a:endParaRPr lang="es-ES_tradnl" b="0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14" name="Botón de acción: Hacia delante o Siguiente 13">
            <a:hlinkClick r:id="rId4" highlightClick="1"/>
          </p:cNvPr>
          <p:cNvSpPr/>
          <p:nvPr/>
        </p:nvSpPr>
        <p:spPr>
          <a:xfrm>
            <a:off x="3792985" y="4760940"/>
            <a:ext cx="341054" cy="254124"/>
          </a:xfrm>
          <a:prstGeom prst="actionButtonForwardNex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Botón de acción: Volver 12">
            <a:hlinkClick r:id="rId5" action="ppaction://hlinksldjump" highlightClick="1"/>
          </p:cNvPr>
          <p:cNvSpPr/>
          <p:nvPr/>
        </p:nvSpPr>
        <p:spPr>
          <a:xfrm>
            <a:off x="8676000" y="6156000"/>
            <a:ext cx="383084" cy="216024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1095638"/>
      </p:ext>
    </p:extLst>
  </p:cSld>
  <p:clrMapOvr>
    <a:masterClrMapping/>
  </p:clrMapOvr>
</p:sld>
</file>

<file path=ppt/theme/theme1.xml><?xml version="1.0" encoding="utf-8"?>
<a:theme xmlns:a="http://schemas.openxmlformats.org/drawingml/2006/main" name="1.PORTADA">
  <a:themeElements>
    <a:clrScheme name="Personalizado 37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DE53430C-E30B-4F22-802B-4B420CEF68D7}"/>
    </a:ext>
  </a:extLst>
</a:theme>
</file>

<file path=ppt/theme/theme2.xml><?xml version="1.0" encoding="utf-8"?>
<a:theme xmlns:a="http://schemas.openxmlformats.org/drawingml/2006/main" name="2.INDICE">
  <a:themeElements>
    <a:clrScheme name="Personalizado 38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A9334412-5748-4094-9EF7-CB62A9610B48}"/>
    </a:ext>
  </a:extLst>
</a:theme>
</file>

<file path=ppt/theme/theme3.xml><?xml version="1.0" encoding="utf-8"?>
<a:theme xmlns:a="http://schemas.openxmlformats.org/drawingml/2006/main" name="3.CONTENIDO">
  <a:themeElements>
    <a:clrScheme name="Personalizado 22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9AA004EC-9D23-40B6-B448-983C2D34A3D7}" vid="{30A89502-6FB7-4AAE-B2DA-389B05D77EA7}"/>
    </a:ext>
  </a:extLst>
</a:theme>
</file>

<file path=ppt/theme/theme4.xml><?xml version="1.0" encoding="utf-8"?>
<a:theme xmlns:a="http://schemas.openxmlformats.org/drawingml/2006/main" name="6.CIERRE">
  <a:themeElements>
    <a:clrScheme name="Personalizado 39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A004EC-9D23-40B6-B448-983C2D34A3D7}" vid="{FCF44346-5B4D-42F4-99DA-D3359F200E5C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Presentacion_cobre</Template>
  <TotalTime>0</TotalTime>
  <Words>1571</Words>
  <Application>Microsoft Office PowerPoint</Application>
  <PresentationFormat>Presentación en pantalla (4:3)</PresentationFormat>
  <Paragraphs>354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BdE Neue Helvetica 55 Roman</vt:lpstr>
      <vt:lpstr>Calibri</vt:lpstr>
      <vt:lpstr>Courier New</vt:lpstr>
      <vt:lpstr>1.PORTADA</vt:lpstr>
      <vt:lpstr>2.INDICE</vt:lpstr>
      <vt:lpstr>3.CONTENIDO</vt:lpstr>
      <vt:lpstr>6.CIERRE</vt:lpstr>
      <vt:lpstr>Bienvenido al  banco de españa</vt:lpstr>
      <vt:lpstr>ÍNDICE</vt:lpstr>
      <vt:lpstr>Presentación de PowerPoint</vt:lpstr>
      <vt:lpstr>Presentación de PowerPoint</vt:lpstr>
      <vt:lpstr>El Banco de España</vt:lpstr>
      <vt:lpstr>Integración europea</vt:lpstr>
      <vt:lpstr>El Sistema Europeo de Bancos Centrales (SEBC)</vt:lpstr>
      <vt:lpstr>El Eurosistema</vt:lpstr>
      <vt:lpstr>El Eurosistema</vt:lpstr>
      <vt:lpstr>El Mecanismo Único de Supervisión (MUS)</vt:lpstr>
      <vt:lpstr>La estabilidad de precios</vt:lpstr>
      <vt:lpstr>La estabilidad financiera</vt:lpstr>
      <vt:lpstr>El euro</vt:lpstr>
      <vt:lpstr>Los billetes en euros</vt:lpstr>
      <vt:lpstr>Los billetes en euros </vt:lpstr>
      <vt:lpstr>Los billetes en euros</vt:lpstr>
      <vt:lpstr>Los billetes en euros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El Banco de España</vt:lpstr>
      <vt:lpstr>GRACIAS POR TU ATENCIÓN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2019-09-23T15:41:16Z</dcterms:created>
  <dcterms:modified xsi:type="dcterms:W3CDTF">2025-03-18T12:47:08Z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