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386" r:id="rId3"/>
    <p:sldId id="387" r:id="rId4"/>
  </p:sldIdLst>
  <p:sldSz cx="9144000" cy="6858000" type="screen4x3"/>
  <p:notesSz cx="6797675" cy="9928225"/>
  <p:defaultTextStyle>
    <a:defPPr>
      <a:defRPr lang="es-ES_tradnl"/>
    </a:defPPr>
    <a:lvl1pPr algn="ctr" rtl="0" fontAlgn="base">
      <a:spcBef>
        <a:spcPct val="50000"/>
      </a:spcBef>
      <a:spcAft>
        <a:spcPct val="0"/>
      </a:spcAft>
      <a:defRPr sz="1600" b="1" kern="1200">
        <a:solidFill>
          <a:schemeClr val="tx1"/>
        </a:solidFill>
        <a:latin typeface="BdE Neue Helvetica 55 Roman" pitchFamily="34" charset="0"/>
        <a:ea typeface="+mn-ea"/>
        <a:cs typeface="Times New Roman" pitchFamily="18" charset="0"/>
      </a:defRPr>
    </a:lvl1pPr>
    <a:lvl2pPr marL="457200" algn="ctr" rtl="0" fontAlgn="base">
      <a:spcBef>
        <a:spcPct val="50000"/>
      </a:spcBef>
      <a:spcAft>
        <a:spcPct val="0"/>
      </a:spcAft>
      <a:defRPr sz="1600" b="1" kern="1200">
        <a:solidFill>
          <a:schemeClr val="tx1"/>
        </a:solidFill>
        <a:latin typeface="BdE Neue Helvetica 55 Roman" pitchFamily="34" charset="0"/>
        <a:ea typeface="+mn-ea"/>
        <a:cs typeface="Times New Roman" pitchFamily="18" charset="0"/>
      </a:defRPr>
    </a:lvl2pPr>
    <a:lvl3pPr marL="914400" algn="ctr" rtl="0" fontAlgn="base">
      <a:spcBef>
        <a:spcPct val="50000"/>
      </a:spcBef>
      <a:spcAft>
        <a:spcPct val="0"/>
      </a:spcAft>
      <a:defRPr sz="1600" b="1" kern="1200">
        <a:solidFill>
          <a:schemeClr val="tx1"/>
        </a:solidFill>
        <a:latin typeface="BdE Neue Helvetica 55 Roman" pitchFamily="34" charset="0"/>
        <a:ea typeface="+mn-ea"/>
        <a:cs typeface="Times New Roman" pitchFamily="18" charset="0"/>
      </a:defRPr>
    </a:lvl3pPr>
    <a:lvl4pPr marL="1371600" algn="ctr" rtl="0" fontAlgn="base">
      <a:spcBef>
        <a:spcPct val="50000"/>
      </a:spcBef>
      <a:spcAft>
        <a:spcPct val="0"/>
      </a:spcAft>
      <a:defRPr sz="1600" b="1" kern="1200">
        <a:solidFill>
          <a:schemeClr val="tx1"/>
        </a:solidFill>
        <a:latin typeface="BdE Neue Helvetica 55 Roman" pitchFamily="34" charset="0"/>
        <a:ea typeface="+mn-ea"/>
        <a:cs typeface="Times New Roman" pitchFamily="18" charset="0"/>
      </a:defRPr>
    </a:lvl4pPr>
    <a:lvl5pPr marL="1828800" algn="ctr" rtl="0" fontAlgn="base">
      <a:spcBef>
        <a:spcPct val="50000"/>
      </a:spcBef>
      <a:spcAft>
        <a:spcPct val="0"/>
      </a:spcAft>
      <a:defRPr sz="1600" b="1" kern="1200">
        <a:solidFill>
          <a:schemeClr val="tx1"/>
        </a:solidFill>
        <a:latin typeface="BdE Neue Helvetica 55 Roman" pitchFamily="34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600" b="1" kern="1200">
        <a:solidFill>
          <a:schemeClr val="tx1"/>
        </a:solidFill>
        <a:latin typeface="BdE Neue Helvetica 55 Roman" pitchFamily="34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1600" b="1" kern="1200">
        <a:solidFill>
          <a:schemeClr val="tx1"/>
        </a:solidFill>
        <a:latin typeface="BdE Neue Helvetica 55 Roman" pitchFamily="34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1600" b="1" kern="1200">
        <a:solidFill>
          <a:schemeClr val="tx1"/>
        </a:solidFill>
        <a:latin typeface="BdE Neue Helvetica 55 Roman" pitchFamily="34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1600" b="1" kern="1200">
        <a:solidFill>
          <a:schemeClr val="tx1"/>
        </a:solidFill>
        <a:latin typeface="BdE Neue Helvetica 55 Roman" pitchFamily="34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0710BD"/>
    <a:srgbClr val="FFFF99"/>
    <a:srgbClr val="FFFFCC"/>
    <a:srgbClr val="333333"/>
    <a:srgbClr val="DEDEDE"/>
    <a:srgbClr val="E1E1E1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88" autoAdjust="0"/>
    <p:restoredTop sz="94724" autoAdjust="0"/>
  </p:normalViewPr>
  <p:slideViewPr>
    <p:cSldViewPr snapToGrid="0">
      <p:cViewPr>
        <p:scale>
          <a:sx n="60" d="100"/>
          <a:sy n="60" d="100"/>
        </p:scale>
        <p:origin x="-810" y="-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6" d="100"/>
          <a:sy n="46" d="100"/>
        </p:scale>
        <p:origin x="-1962" y="-96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94" tIns="45849" rIns="91694" bIns="45849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 b="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94" tIns="45849" rIns="91694" bIns="45849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94" tIns="45849" rIns="91694" bIns="458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noProof="0" smtClean="0"/>
              <a:t>Haga clic para modificar el estilo de texto del patrón</a:t>
            </a:r>
          </a:p>
          <a:p>
            <a:pPr lvl="1"/>
            <a:r>
              <a:rPr lang="es-ES_tradnl" noProof="0" smtClean="0"/>
              <a:t>Segundo nivel</a:t>
            </a:r>
          </a:p>
          <a:p>
            <a:pPr lvl="2"/>
            <a:r>
              <a:rPr lang="es-ES_tradnl" noProof="0" smtClean="0"/>
              <a:t>Tercer nivel</a:t>
            </a:r>
          </a:p>
          <a:p>
            <a:pPr lvl="3"/>
            <a:r>
              <a:rPr lang="es-ES_tradnl" noProof="0" smtClean="0"/>
              <a:t>Cuarto nivel</a:t>
            </a:r>
          </a:p>
          <a:p>
            <a:pPr lvl="4"/>
            <a:r>
              <a:rPr lang="es-ES_tradnl" noProof="0" smtClean="0"/>
              <a:t>Quinto nivel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94" tIns="45849" rIns="91694" bIns="45849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 b="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94" tIns="45849" rIns="91694" bIns="45849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D3663BC1-008E-425C-A5C9-D754AB8C8AC2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3663BC1-008E-425C-A5C9-D754AB8C8AC2}" type="slidenum">
              <a:rPr lang="es-ES_tradnl" smtClean="0"/>
              <a:pPr>
                <a:defRPr/>
              </a:pPr>
              <a:t>1</a:t>
            </a:fld>
            <a:endParaRPr lang="es-ES_trad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3"/>
          <p:cNvSpPr txBox="1">
            <a:spLocks noChangeArrowheads="1"/>
          </p:cNvSpPr>
          <p:nvPr/>
        </p:nvSpPr>
        <p:spPr bwMode="auto">
          <a:xfrm>
            <a:off x="314325" y="1074738"/>
            <a:ext cx="7924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defRPr/>
            </a:pPr>
            <a:endParaRPr lang="es-ES" b="0">
              <a:latin typeface="Trebuchet MS" pitchFamily="34" charset="0"/>
              <a:cs typeface="+mn-cs"/>
            </a:endParaRPr>
          </a:p>
        </p:txBody>
      </p:sp>
      <p:sp>
        <p:nvSpPr>
          <p:cNvPr id="3" name="Rectangle 22" descr="Horizontal clara"/>
          <p:cNvSpPr>
            <a:spLocks noChangeArrowheads="1"/>
          </p:cNvSpPr>
          <p:nvPr/>
        </p:nvSpPr>
        <p:spPr bwMode="auto">
          <a:xfrm>
            <a:off x="0" y="0"/>
            <a:ext cx="9144000" cy="1082675"/>
          </a:xfrm>
          <a:prstGeom prst="rect">
            <a:avLst/>
          </a:prstGeom>
          <a:pattFill prst="ltHorz">
            <a:fgClr>
              <a:srgbClr val="C0C0C0"/>
            </a:fgClr>
            <a:bgClr>
              <a:schemeClr val="bg1"/>
            </a:bgClr>
          </a:patt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spcBef>
                <a:spcPct val="0"/>
              </a:spcBef>
              <a:defRPr/>
            </a:pPr>
            <a:r>
              <a:rPr lang="es-ES_tradnl" sz="2400" b="0" dirty="0">
                <a:solidFill>
                  <a:srgbClr val="000099"/>
                </a:solidFill>
                <a:latin typeface="Trebuchet MS" pitchFamily="34" charset="0"/>
              </a:rPr>
              <a:t> GRUPO NACIONAL DE USUARIOS – ESPAÑA     Target-2 </a:t>
            </a:r>
            <a:r>
              <a:rPr lang="es-ES_tradnl" sz="2400" b="0" dirty="0" err="1">
                <a:solidFill>
                  <a:srgbClr val="000099"/>
                </a:solidFill>
                <a:latin typeface="Trebuchet MS" pitchFamily="34" charset="0"/>
              </a:rPr>
              <a:t>Securities</a:t>
            </a:r>
            <a:endParaRPr lang="es-ES_tradnl" sz="2400" b="0" dirty="0">
              <a:solidFill>
                <a:srgbClr val="000099"/>
              </a:solidFill>
              <a:latin typeface="Trebuchet MS" pitchFamily="34" charset="0"/>
              <a:cs typeface="+mn-cs"/>
            </a:endParaRPr>
          </a:p>
        </p:txBody>
      </p:sp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14325" y="1851025"/>
            <a:ext cx="7142163" cy="2173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lnSpc>
                <a:spcPts val="2500"/>
              </a:lnSpc>
              <a:defRPr/>
            </a:pPr>
            <a:r>
              <a:rPr lang="es-ES_tradnl" b="0" dirty="0">
                <a:solidFill>
                  <a:srgbClr val="000099"/>
                </a:solidFill>
                <a:latin typeface="Trebuchet MS" pitchFamily="34" charset="0"/>
              </a:rPr>
              <a:t>XI REUNIÓN DEL GNU de T2S</a:t>
            </a:r>
          </a:p>
          <a:p>
            <a:pPr algn="l" eaLnBrk="0" hangingPunct="0">
              <a:lnSpc>
                <a:spcPts val="2500"/>
              </a:lnSpc>
              <a:defRPr/>
            </a:pPr>
            <a:endParaRPr lang="es-ES_tradnl" b="0" dirty="0">
              <a:solidFill>
                <a:srgbClr val="0033CC"/>
              </a:solidFill>
              <a:latin typeface="Trebuchet MS" pitchFamily="34" charset="0"/>
            </a:endParaRPr>
          </a:p>
          <a:p>
            <a:pPr algn="l" eaLnBrk="0" hangingPunct="0">
              <a:lnSpc>
                <a:spcPts val="600"/>
              </a:lnSpc>
              <a:defRPr/>
            </a:pPr>
            <a:endParaRPr lang="es-ES_tradnl" sz="1400" b="0" dirty="0">
              <a:latin typeface="Trebuchet MS" pitchFamily="34" charset="0"/>
            </a:endParaRPr>
          </a:p>
          <a:p>
            <a:pPr algn="l" eaLnBrk="0" hangingPunct="0">
              <a:lnSpc>
                <a:spcPts val="600"/>
              </a:lnSpc>
              <a:defRPr/>
            </a:pPr>
            <a:r>
              <a:rPr lang="es-ES_tradnl" sz="1800" b="0" dirty="0" smtClean="0">
                <a:latin typeface="Trebuchet MS" pitchFamily="34" charset="0"/>
              </a:rPr>
              <a:t>Armonización de los campos de case</a:t>
            </a:r>
            <a:endParaRPr lang="es-ES_tradnl" sz="1800" b="0" dirty="0">
              <a:latin typeface="Trebuchet MS" pitchFamily="34" charset="0"/>
            </a:endParaRPr>
          </a:p>
          <a:p>
            <a:pPr algn="l" eaLnBrk="0" hangingPunct="0">
              <a:spcAft>
                <a:spcPct val="40000"/>
              </a:spcAft>
              <a:defRPr/>
            </a:pPr>
            <a:endParaRPr lang="es-ES_tradnl" sz="1800" b="0" dirty="0">
              <a:latin typeface="Trebuchet MS" pitchFamily="34" charset="0"/>
            </a:endParaRPr>
          </a:p>
          <a:p>
            <a:pPr algn="l" eaLnBrk="0" hangingPunct="0">
              <a:lnSpc>
                <a:spcPct val="70000"/>
              </a:lnSpc>
              <a:defRPr/>
            </a:pPr>
            <a:r>
              <a:rPr lang="es-ES_tradnl" sz="1200" b="0" dirty="0">
                <a:latin typeface="Trebuchet MS" pitchFamily="34" charset="0"/>
              </a:rPr>
              <a:t>Madrid, 5 de marzo de 2010</a:t>
            </a:r>
          </a:p>
          <a:p>
            <a:pPr algn="l" eaLnBrk="0" hangingPunct="0">
              <a:lnSpc>
                <a:spcPts val="600"/>
              </a:lnSpc>
              <a:defRPr/>
            </a:pPr>
            <a:endParaRPr lang="es-ES_tradnl" sz="1200" b="0" dirty="0">
              <a:latin typeface="Trebuchet MS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6E7521-DC1D-4F9B-AA01-0FE278826B54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EB434B-838E-4CA3-A5A4-DCB98C2453CD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Rectangle 10" descr="Horizontal clara"/>
          <p:cNvSpPr>
            <a:spLocks noChangeArrowheads="1"/>
          </p:cNvSpPr>
          <p:nvPr/>
        </p:nvSpPr>
        <p:spPr bwMode="auto">
          <a:xfrm>
            <a:off x="0" y="0"/>
            <a:ext cx="9144000" cy="6232525"/>
          </a:xfrm>
          <a:prstGeom prst="rect">
            <a:avLst/>
          </a:prstGeom>
          <a:pattFill prst="ltHorz">
            <a:fgClr>
              <a:srgbClr val="DEDEDE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endParaRPr lang="es-ES_tradnl">
              <a:cs typeface="+mn-cs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8763" y="1408113"/>
            <a:ext cx="8575675" cy="4491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smtClean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75663" y="6402388"/>
            <a:ext cx="522287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solidFill>
                  <a:srgbClr val="858585"/>
                </a:solidFill>
                <a:cs typeface="+mn-cs"/>
              </a:defRPr>
            </a:lvl1pPr>
          </a:lstStyle>
          <a:p>
            <a:pPr>
              <a:defRPr/>
            </a:pPr>
            <a:fld id="{090D00E3-CAEE-435C-86D0-005843FB2899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  <p:sp>
        <p:nvSpPr>
          <p:cNvPr id="1060" name="Line 36"/>
          <p:cNvSpPr>
            <a:spLocks noChangeShapeType="1"/>
          </p:cNvSpPr>
          <p:nvPr/>
        </p:nvSpPr>
        <p:spPr bwMode="auto">
          <a:xfrm>
            <a:off x="212725" y="884238"/>
            <a:ext cx="8931275" cy="0"/>
          </a:xfrm>
          <a:prstGeom prst="line">
            <a:avLst/>
          </a:prstGeom>
          <a:noFill/>
          <a:ln w="31750">
            <a:solidFill>
              <a:srgbClr val="000080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l">
              <a:defRPr/>
            </a:pPr>
            <a:endParaRPr lang="es-ES_tradnl">
              <a:cs typeface="+mn-cs"/>
            </a:endParaRPr>
          </a:p>
        </p:txBody>
      </p:sp>
      <p:sp>
        <p:nvSpPr>
          <p:cNvPr id="1062" name="Rectangle 38"/>
          <p:cNvSpPr>
            <a:spLocks noChangeArrowheads="1"/>
          </p:cNvSpPr>
          <p:nvPr/>
        </p:nvSpPr>
        <p:spPr bwMode="auto">
          <a:xfrm>
            <a:off x="447675" y="174625"/>
            <a:ext cx="5927725" cy="871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 eaLnBrk="0" hangingPunct="0">
              <a:spcBef>
                <a:spcPct val="0"/>
              </a:spcBef>
              <a:defRPr/>
            </a:pPr>
            <a:endParaRPr lang="es-ES" sz="2800" b="0">
              <a:solidFill>
                <a:srgbClr val="000099"/>
              </a:solidFill>
              <a:latin typeface="Trebuchet MS" pitchFamily="34" charset="0"/>
              <a:cs typeface="+mn-cs"/>
            </a:endParaRPr>
          </a:p>
        </p:txBody>
      </p:sp>
      <p:sp>
        <p:nvSpPr>
          <p:cNvPr id="8" name="Rectangle 35"/>
          <p:cNvSpPr>
            <a:spLocks noChangeArrowheads="1"/>
          </p:cNvSpPr>
          <p:nvPr/>
        </p:nvSpPr>
        <p:spPr bwMode="auto">
          <a:xfrm>
            <a:off x="0" y="6289675"/>
            <a:ext cx="61833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 eaLnBrk="0" hangingPunct="0">
              <a:defRPr/>
            </a:pPr>
            <a:r>
              <a:rPr lang="es-ES_tradnl" sz="1200" b="0">
                <a:solidFill>
                  <a:srgbClr val="858585"/>
                </a:solidFill>
                <a:latin typeface="Trebuchet MS" pitchFamily="34" charset="0"/>
              </a:rPr>
              <a:t>GRUPO NACIONAL DE USUARIOS - ESPAÑA                      	Target-2 Securities</a:t>
            </a:r>
            <a:r>
              <a:rPr lang="es-ES_tradnl" sz="1000" b="0">
                <a:solidFill>
                  <a:srgbClr val="858585"/>
                </a:solidFill>
              </a:rPr>
              <a:t> 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02" r:id="rId1"/>
    <p:sldLayoutId id="2147484700" r:id="rId2"/>
    <p:sldLayoutId id="214748470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009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0099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0099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0099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0099"/>
          </a:solidFill>
          <a:latin typeface="Trebuchet MS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0099"/>
          </a:solidFill>
          <a:latin typeface="Trebuchet MS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0099"/>
          </a:solidFill>
          <a:latin typeface="Trebuchet MS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0099"/>
          </a:solidFill>
          <a:latin typeface="Trebuchet MS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0099"/>
          </a:solidFill>
          <a:latin typeface="Trebuchet MS" pitchFamily="34" charset="0"/>
        </a:defRPr>
      </a:lvl9pPr>
    </p:titleStyle>
    <p:bodyStyle>
      <a:lvl1pPr marL="342900" indent="-342900" algn="just" rtl="0" eaLnBrk="0" fontAlgn="base" hangingPunct="0">
        <a:spcBef>
          <a:spcPct val="20000"/>
        </a:spcBef>
        <a:spcAft>
          <a:spcPct val="0"/>
        </a:spcAft>
        <a:buClr>
          <a:srgbClr val="993300"/>
        </a:buClr>
        <a:buFont typeface="Wingdings" pitchFamily="2" charset="2"/>
        <a:buChar char=""/>
        <a:defRPr sz="2000">
          <a:solidFill>
            <a:srgbClr val="000000"/>
          </a:solidFill>
          <a:latin typeface="+mn-lt"/>
          <a:ea typeface="+mn-ea"/>
          <a:cs typeface="+mn-cs"/>
        </a:defRPr>
      </a:lvl1pPr>
      <a:lvl2pPr marL="538163" indent="-3175" algn="l" rtl="0" eaLnBrk="0" fontAlgn="base" hangingPunct="0">
        <a:spcBef>
          <a:spcPct val="20000"/>
        </a:spcBef>
        <a:spcAft>
          <a:spcPct val="0"/>
        </a:spcAft>
        <a:buClr>
          <a:srgbClr val="666666"/>
        </a:buClr>
        <a:buChar char="•"/>
        <a:defRPr sz="2000">
          <a:solidFill>
            <a:srgbClr val="000099"/>
          </a:solidFill>
          <a:latin typeface="+mn-lt"/>
          <a:cs typeface="Times New Roman" pitchFamily="18" charset="0"/>
        </a:defRPr>
      </a:lvl2pPr>
      <a:lvl3pPr marL="989013" indent="11113" algn="l" rtl="0" eaLnBrk="0" fontAlgn="base" hangingPunct="0">
        <a:spcBef>
          <a:spcPct val="20000"/>
        </a:spcBef>
        <a:spcAft>
          <a:spcPct val="0"/>
        </a:spcAft>
        <a:defRPr i="1">
          <a:solidFill>
            <a:schemeClr val="tx1"/>
          </a:solidFill>
          <a:latin typeface="+mn-lt"/>
          <a:cs typeface="Times New Roman" pitchFamily="18" charset="0"/>
        </a:defRPr>
      </a:lvl3pPr>
      <a:lvl4pPr marL="1430338" indent="7938" algn="l" rtl="0" eaLnBrk="0" fontAlgn="base" hangingPunct="0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+mn-lt"/>
          <a:cs typeface="Times New Roman" pitchFamily="18" charset="0"/>
        </a:defRPr>
      </a:lvl4pPr>
      <a:lvl5pPr marL="1882775" indent="-3175" algn="l" rtl="0" eaLnBrk="0" fontAlgn="base" hangingPunct="0">
        <a:spcBef>
          <a:spcPct val="20000"/>
        </a:spcBef>
        <a:spcAft>
          <a:spcPct val="0"/>
        </a:spcAft>
        <a:defRPr sz="1600" i="1">
          <a:solidFill>
            <a:schemeClr val="tx1"/>
          </a:solidFill>
          <a:latin typeface="+mn-lt"/>
          <a:cs typeface="Times New Roman" pitchFamily="18" charset="0"/>
        </a:defRPr>
      </a:lvl5pPr>
      <a:lvl6pPr marL="2339975" indent="-3175" algn="l" rtl="0" fontAlgn="base">
        <a:spcBef>
          <a:spcPct val="20000"/>
        </a:spcBef>
        <a:spcAft>
          <a:spcPct val="0"/>
        </a:spcAft>
        <a:defRPr sz="1600" i="1">
          <a:solidFill>
            <a:schemeClr val="tx1"/>
          </a:solidFill>
          <a:latin typeface="+mn-lt"/>
          <a:cs typeface="Times New Roman" pitchFamily="18" charset="0"/>
        </a:defRPr>
      </a:lvl6pPr>
      <a:lvl7pPr marL="2797175" indent="-3175" algn="l" rtl="0" fontAlgn="base">
        <a:spcBef>
          <a:spcPct val="20000"/>
        </a:spcBef>
        <a:spcAft>
          <a:spcPct val="0"/>
        </a:spcAft>
        <a:defRPr sz="1600" i="1">
          <a:solidFill>
            <a:schemeClr val="tx1"/>
          </a:solidFill>
          <a:latin typeface="+mn-lt"/>
          <a:cs typeface="Times New Roman" pitchFamily="18" charset="0"/>
        </a:defRPr>
      </a:lvl7pPr>
      <a:lvl8pPr marL="3254375" indent="-3175" algn="l" rtl="0" fontAlgn="base">
        <a:spcBef>
          <a:spcPct val="20000"/>
        </a:spcBef>
        <a:spcAft>
          <a:spcPct val="0"/>
        </a:spcAft>
        <a:defRPr sz="1600" i="1">
          <a:solidFill>
            <a:schemeClr val="tx1"/>
          </a:solidFill>
          <a:latin typeface="+mn-lt"/>
          <a:cs typeface="Times New Roman" pitchFamily="18" charset="0"/>
        </a:defRPr>
      </a:lvl8pPr>
      <a:lvl9pPr marL="3711575" indent="-3175" algn="l" rtl="0" fontAlgn="base">
        <a:spcBef>
          <a:spcPct val="20000"/>
        </a:spcBef>
        <a:spcAft>
          <a:spcPct val="0"/>
        </a:spcAft>
        <a:defRPr sz="1600" i="1">
          <a:solidFill>
            <a:schemeClr val="tx1"/>
          </a:solidFill>
          <a:latin typeface="+mn-lt"/>
          <a:cs typeface="Times New Roman" pitchFamily="18" charset="0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4"/>
          <p:cNvSpPr txBox="1">
            <a:spLocks noChangeArrowheads="1"/>
          </p:cNvSpPr>
          <p:nvPr/>
        </p:nvSpPr>
        <p:spPr bwMode="auto">
          <a:xfrm>
            <a:off x="3082925" y="45466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spcBef>
                <a:spcPct val="0"/>
              </a:spcBef>
            </a:pPr>
            <a:endParaRPr lang="es-E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DE142B-A5D7-4AEA-91E5-855C1D46B6DE}" type="slidenum">
              <a:rPr lang="en-GB"/>
              <a:pPr>
                <a:defRPr/>
              </a:pPr>
              <a:t>2</a:t>
            </a:fld>
            <a:endParaRPr lang="en-GB"/>
          </a:p>
        </p:txBody>
      </p:sp>
      <p:sp>
        <p:nvSpPr>
          <p:cNvPr id="4099" name="Rectangle 9"/>
          <p:cNvSpPr>
            <a:spLocks noChangeArrowheads="1"/>
          </p:cNvSpPr>
          <p:nvPr/>
        </p:nvSpPr>
        <p:spPr bwMode="auto">
          <a:xfrm>
            <a:off x="379413" y="31750"/>
            <a:ext cx="82296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es-ES_tradnl" sz="2400" dirty="0" smtClean="0">
                <a:solidFill>
                  <a:srgbClr val="003399"/>
                </a:solidFill>
              </a:rPr>
              <a:t>ARMONIZACIÓN DE CAMPOS DE CASE EN T2S</a:t>
            </a:r>
            <a:endParaRPr lang="es-ES_tradnl" sz="2400" dirty="0">
              <a:solidFill>
                <a:srgbClr val="003399"/>
              </a:solidFill>
            </a:endParaRPr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258763" y="1030288"/>
            <a:ext cx="8575675" cy="4491037"/>
          </a:xfrm>
          <a:prstGeom prst="rect">
            <a:avLst/>
          </a:prstGeom>
        </p:spPr>
        <p:txBody>
          <a:bodyPr/>
          <a:lstStyle/>
          <a:p>
            <a:pPr marL="538163" marR="0" lvl="1" indent="-3175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666666"/>
              </a:buClr>
              <a:buSzTx/>
              <a:tabLst/>
              <a:defRPr/>
            </a:pPr>
            <a:r>
              <a:rPr kumimoji="0" lang="es-ES_tradnl" sz="2000" i="0" u="sng" strike="noStrike" kern="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cs typeface="Times New Roman" pitchFamily="18" charset="0"/>
              </a:rPr>
              <a:t>Tres niveles de case</a:t>
            </a:r>
            <a:r>
              <a:rPr kumimoji="0" lang="es-ES_tradnl" sz="2000" b="0" i="0" strike="noStrike" kern="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cs typeface="Times New Roman" pitchFamily="18" charset="0"/>
              </a:rPr>
              <a:t>:</a:t>
            </a:r>
          </a:p>
          <a:p>
            <a:pPr marL="538163" marR="0" lvl="1" indent="-3175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666666"/>
              </a:buClr>
              <a:buSzTx/>
              <a:tabLst/>
              <a:defRPr/>
            </a:pPr>
            <a:endParaRPr kumimoji="0" lang="es-ES_tradnl" sz="2000" b="0" i="0" strike="noStrike" kern="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cs typeface="Times New Roman" pitchFamily="18" charset="0"/>
            </a:endParaRPr>
          </a:p>
          <a:p>
            <a:pPr marL="538163" marR="0" lvl="1" indent="-3175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666666"/>
              </a:buClr>
              <a:buSzTx/>
              <a:tabLst/>
              <a:defRPr/>
            </a:pPr>
            <a:r>
              <a:rPr kumimoji="0" lang="es-ES_tradnl" sz="2000" b="0" i="0" strike="noStrike" kern="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cs typeface="Times New Roman" pitchFamily="18" charset="0"/>
              </a:rPr>
              <a:t> </a:t>
            </a:r>
            <a:endParaRPr kumimoji="0" lang="es-ES_tradnl" b="0" i="0" u="sng" strike="noStrike" kern="0" cap="none" spc="0" normalizeH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cs typeface="Times New Roman" pitchFamily="18" charset="0"/>
            </a:endParaRPr>
          </a:p>
        </p:txBody>
      </p:sp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546537" y="1759608"/>
          <a:ext cx="8171793" cy="202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3332"/>
                <a:gridCol w="655152"/>
                <a:gridCol w="3491020"/>
                <a:gridCol w="1623848"/>
                <a:gridCol w="1718441"/>
              </a:tblGrid>
              <a:tr h="370840">
                <a:tc gridSpan="3">
                  <a:txBody>
                    <a:bodyPr/>
                    <a:lstStyle/>
                    <a:p>
                      <a:r>
                        <a:rPr lang="es-ES_tradnl" dirty="0" smtClean="0"/>
                        <a:t>Campo de case</a:t>
                      </a:r>
                      <a:endParaRPr lang="es-ES_tradnl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_trad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Tipo</a:t>
                      </a:r>
                      <a:endParaRPr lang="es-ES_tradnl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Identificación</a:t>
                      </a:r>
                      <a:endParaRPr lang="es-ES_tradnl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</a:tr>
              <a:tr h="370840">
                <a:tc gridSpan="3">
                  <a:txBody>
                    <a:bodyPr/>
                    <a:lstStyle/>
                    <a:p>
                      <a:pPr>
                        <a:tabLst/>
                      </a:pPr>
                      <a:r>
                        <a:rPr lang="es-ES_tradnl" dirty="0" smtClean="0"/>
                        <a:t>CSD </a:t>
                      </a:r>
                      <a:r>
                        <a:rPr lang="es-ES_tradnl" baseline="0" dirty="0" smtClean="0"/>
                        <a:t> que entrega o recibe</a:t>
                      </a:r>
                      <a:endParaRPr lang="es-ES_tradnl" dirty="0"/>
                    </a:p>
                  </a:txBody>
                  <a:tcPr>
                    <a:solidFill>
                      <a:srgbClr val="002060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_trad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Obligatorio</a:t>
                      </a:r>
                      <a:endParaRPr lang="es-ES_tradnl" dirty="0"/>
                    </a:p>
                  </a:txBody>
                  <a:tcPr>
                    <a:solidFill>
                      <a:srgbClr val="00206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BIC11</a:t>
                      </a:r>
                      <a:endParaRPr lang="es-ES_tradnl" dirty="0"/>
                    </a:p>
                  </a:txBody>
                  <a:tcPr>
                    <a:solidFill>
                      <a:srgbClr val="002060">
                        <a:alpha val="2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s-ES_tradnl" dirty="0" smtClean="0"/>
                        <a:t>Participante</a:t>
                      </a:r>
                      <a:r>
                        <a:rPr lang="es-ES_tradnl" baseline="0" dirty="0" smtClean="0"/>
                        <a:t> del CSD que entrega o recibe</a:t>
                      </a:r>
                      <a:endParaRPr lang="es-ES_trad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Obligatorio</a:t>
                      </a:r>
                      <a:endParaRPr lang="es-ES_trad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BIC11</a:t>
                      </a:r>
                      <a:endParaRPr lang="es-ES_tradnl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solidFill>
                      <a:srgbClr val="002060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solidFill>
                      <a:srgbClr val="00206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Cliente del Participante del CSD que entrega o recibe</a:t>
                      </a:r>
                      <a:endParaRPr lang="es-ES_tradnl" dirty="0"/>
                    </a:p>
                  </a:txBody>
                  <a:tcPr>
                    <a:solidFill>
                      <a:srgbClr val="00206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Opcional</a:t>
                      </a:r>
                      <a:endParaRPr lang="es-ES_tradnl" dirty="0"/>
                    </a:p>
                  </a:txBody>
                  <a:tcPr>
                    <a:solidFill>
                      <a:srgbClr val="00206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BIC 11 / BIC</a:t>
                      </a:r>
                      <a:r>
                        <a:rPr lang="es-ES_tradnl" baseline="0" dirty="0" smtClean="0"/>
                        <a:t> 11 </a:t>
                      </a:r>
                      <a:r>
                        <a:rPr lang="es-ES_tradnl" baseline="0" dirty="0" err="1" smtClean="0"/>
                        <a:t>code-like</a:t>
                      </a:r>
                      <a:endParaRPr lang="es-ES_tradnl" dirty="0"/>
                    </a:p>
                  </a:txBody>
                  <a:tcPr>
                    <a:solidFill>
                      <a:srgbClr val="002060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DE142B-A5D7-4AEA-91E5-855C1D46B6DE}" type="slidenum">
              <a:rPr lang="en-GB"/>
              <a:pPr>
                <a:defRPr/>
              </a:pPr>
              <a:t>3</a:t>
            </a:fld>
            <a:endParaRPr lang="en-GB"/>
          </a:p>
        </p:txBody>
      </p:sp>
      <p:sp>
        <p:nvSpPr>
          <p:cNvPr id="4099" name="Rectangle 9"/>
          <p:cNvSpPr>
            <a:spLocks noChangeArrowheads="1"/>
          </p:cNvSpPr>
          <p:nvPr/>
        </p:nvSpPr>
        <p:spPr bwMode="auto">
          <a:xfrm>
            <a:off x="379413" y="31750"/>
            <a:ext cx="82296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es-ES_tradnl" sz="2400" dirty="0" smtClean="0">
                <a:solidFill>
                  <a:srgbClr val="003399"/>
                </a:solidFill>
              </a:rPr>
              <a:t>ARMONIZACIÓN DE CAMPOS DE CASE EN T2S</a:t>
            </a:r>
            <a:endParaRPr lang="es-ES_tradnl" sz="2400" dirty="0">
              <a:solidFill>
                <a:srgbClr val="003399"/>
              </a:solidFill>
            </a:endParaRPr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258763" y="1030288"/>
            <a:ext cx="8575675" cy="4491037"/>
          </a:xfrm>
          <a:prstGeom prst="rect">
            <a:avLst/>
          </a:prstGeom>
        </p:spPr>
        <p:txBody>
          <a:bodyPr/>
          <a:lstStyle/>
          <a:p>
            <a:pPr marL="538163" marR="0" lvl="1" indent="-3175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666666"/>
              </a:buClr>
              <a:buSzTx/>
              <a:tabLst/>
              <a:defRPr/>
            </a:pPr>
            <a:r>
              <a:rPr kumimoji="0" lang="es-ES_tradnl" sz="2000" i="0" u="sng" strike="noStrike" kern="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cs typeface="Times New Roman" pitchFamily="18" charset="0"/>
              </a:rPr>
              <a:t>Propuestas adicionales</a:t>
            </a:r>
            <a:endParaRPr kumimoji="0" lang="es-ES_tradnl" sz="2000" b="0" i="0" strike="noStrike" kern="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cs typeface="Times New Roman" pitchFamily="18" charset="0"/>
            </a:endParaRPr>
          </a:p>
          <a:p>
            <a:pPr marL="538163" marR="0" lvl="1" indent="-3175" algn="just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666666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es-ES_tradnl" sz="2000" b="0" kern="0" dirty="0" smtClean="0">
                <a:solidFill>
                  <a:srgbClr val="000099"/>
                </a:solidFill>
                <a:latin typeface="+mn-lt"/>
              </a:rPr>
              <a:t> El BIC11 casará con los mismos valores exactos para las 11 posiciones completas:</a:t>
            </a:r>
          </a:p>
          <a:p>
            <a:pPr marL="538163" marR="0" lvl="1" indent="-3175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666666"/>
              </a:buClr>
              <a:buSzTx/>
              <a:tabLst/>
              <a:defRPr/>
            </a:pPr>
            <a:r>
              <a:rPr kumimoji="0" lang="es-ES_tradnl" sz="2000" b="0" i="0" strike="noStrike" kern="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cs typeface="Times New Roman" pitchFamily="18" charset="0"/>
              </a:rPr>
              <a:t> </a:t>
            </a:r>
            <a:r>
              <a:rPr kumimoji="0" lang="es-ES_tradnl" sz="2000" b="0" i="0" strike="noStrike" kern="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cs typeface="Times New Roman" pitchFamily="18" charset="0"/>
              </a:rPr>
              <a:t>      ESPBESMMXXX no casará con ESPBESMMASI</a:t>
            </a:r>
          </a:p>
          <a:p>
            <a:pPr marL="538163" marR="0" lvl="1" indent="-3175" algn="just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666666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s-ES_tradnl" sz="2000" b="0" i="0" strike="noStrike" kern="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cs typeface="Times New Roman" pitchFamily="18" charset="0"/>
              </a:rPr>
              <a:t> Se estudiará en fases</a:t>
            </a:r>
            <a:r>
              <a:rPr kumimoji="0" lang="es-ES_tradnl" sz="2000" b="0" i="0" strike="noStrike" kern="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cs typeface="Times New Roman" pitchFamily="18" charset="0"/>
              </a:rPr>
              <a:t> posteriores </a:t>
            </a:r>
            <a:r>
              <a:rPr kumimoji="0" lang="es-ES_tradnl" sz="2000" b="0" i="0" strike="noStrike" kern="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cs typeface="Times New Roman" pitchFamily="18" charset="0"/>
              </a:rPr>
              <a:t>si es posible eliminar el campo CSD que entrega y recibe (primer nivel de case) si se eliminan</a:t>
            </a:r>
            <a:r>
              <a:rPr kumimoji="0" lang="es-ES_tradnl" sz="2000" b="0" i="0" strike="noStrike" kern="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cs typeface="Times New Roman" pitchFamily="18" charset="0"/>
              </a:rPr>
              <a:t> las diferencias en los distintos CSD de los ciclos de vida de las instrucciones.</a:t>
            </a:r>
            <a:endParaRPr kumimoji="0" lang="es-ES_tradnl" sz="2000" b="0" i="0" strike="noStrike" kern="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cs typeface="Times New Roman" pitchFamily="18" charset="0"/>
            </a:endParaRPr>
          </a:p>
          <a:p>
            <a:pPr marL="538163" marR="0" lvl="1" indent="-3175" algn="just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666666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es-ES_tradnl" sz="2000" b="0" kern="0" dirty="0" smtClean="0">
                <a:solidFill>
                  <a:srgbClr val="000099"/>
                </a:solidFill>
                <a:latin typeface="+mn-lt"/>
              </a:rPr>
              <a:t> A las instituciones que sean elegibles para tener BIC11, se les recomienda que pidan uno. </a:t>
            </a:r>
          </a:p>
          <a:p>
            <a:pPr marL="538163" marR="0" lvl="1" indent="-3175" algn="just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666666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es-ES_tradnl" sz="2000" b="0" kern="0" dirty="0" smtClean="0">
                <a:solidFill>
                  <a:srgbClr val="000099"/>
                </a:solidFill>
                <a:latin typeface="+mn-lt"/>
              </a:rPr>
              <a:t> Para los clientes de los participantes de </a:t>
            </a:r>
            <a:r>
              <a:rPr lang="es-ES_tradnl" sz="2000" b="0" kern="0" dirty="0" err="1" smtClean="0">
                <a:solidFill>
                  <a:srgbClr val="000099"/>
                </a:solidFill>
                <a:latin typeface="+mn-lt"/>
              </a:rPr>
              <a:t>CSDs</a:t>
            </a:r>
            <a:r>
              <a:rPr lang="es-ES_tradnl" sz="2000" b="0" kern="0" dirty="0" smtClean="0">
                <a:solidFill>
                  <a:srgbClr val="000099"/>
                </a:solidFill>
                <a:latin typeface="+mn-lt"/>
              </a:rPr>
              <a:t> que no sean elegibles para pedir un BIC11 (tercer nivel), el participante del CSD correspondiente (segundo nivel) les asignará un código que cumpla con el estándar ISO20022.</a:t>
            </a:r>
          </a:p>
          <a:p>
            <a:pPr marL="538163" marR="0" lvl="1" indent="-3175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666666"/>
              </a:buClr>
              <a:buSzTx/>
              <a:buFont typeface="Arial" pitchFamily="34" charset="0"/>
              <a:buChar char="•"/>
              <a:tabLst/>
              <a:defRPr/>
            </a:pPr>
            <a:endParaRPr kumimoji="0" lang="es-ES_tradnl" sz="2000" b="0" i="0" strike="noStrike" kern="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cs typeface="Times New Roman" pitchFamily="18" charset="0"/>
            </a:endParaRPr>
          </a:p>
          <a:p>
            <a:pPr marL="538163" marR="0" lvl="1" indent="-3175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666666"/>
              </a:buClr>
              <a:buSzTx/>
              <a:tabLst/>
              <a:defRPr/>
            </a:pPr>
            <a:r>
              <a:rPr kumimoji="0" lang="es-ES_tradnl" sz="2000" b="0" i="0" strike="noStrike" kern="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cs typeface="Times New Roman" pitchFamily="18" charset="0"/>
              </a:rPr>
              <a:t> </a:t>
            </a:r>
            <a:endParaRPr kumimoji="0" lang="es-ES_tradnl" b="0" i="0" u="sng" strike="noStrike" kern="0" cap="none" spc="0" normalizeH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lantilla presentaciones">
  <a:themeElements>
    <a:clrScheme name="Plantilla presentaciones 13">
      <a:dk1>
        <a:srgbClr val="000000"/>
      </a:dk1>
      <a:lt1>
        <a:srgbClr val="FFFFFF"/>
      </a:lt1>
      <a:dk2>
        <a:srgbClr val="000000"/>
      </a:dk2>
      <a:lt2>
        <a:srgbClr val="D6AB98"/>
      </a:lt2>
      <a:accent1>
        <a:srgbClr val="B35C48"/>
      </a:accent1>
      <a:accent2>
        <a:srgbClr val="858585"/>
      </a:accent2>
      <a:accent3>
        <a:srgbClr val="FFFFFF"/>
      </a:accent3>
      <a:accent4>
        <a:srgbClr val="000000"/>
      </a:accent4>
      <a:accent5>
        <a:srgbClr val="D6B5B1"/>
      </a:accent5>
      <a:accent6>
        <a:srgbClr val="787878"/>
      </a:accent6>
      <a:hlink>
        <a:srgbClr val="DE9738"/>
      </a:hlink>
      <a:folHlink>
        <a:srgbClr val="643C28"/>
      </a:folHlink>
    </a:clrScheme>
    <a:fontScheme name="Plantilla presentaciones">
      <a:majorFont>
        <a:latin typeface="Trebuchet MS"/>
        <a:ea typeface=""/>
        <a:cs typeface=""/>
      </a:majorFont>
      <a:minorFont>
        <a:latin typeface="Trebuchet MS"/>
        <a:ea typeface="Times New Roman"/>
        <a:cs typeface="Sendny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s-ES_tradnl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dE Neue Helvetica 55 Roman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s-ES_tradnl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dE Neue Helvetica 55 Roman" pitchFamily="34" charset="0"/>
          </a:defRPr>
        </a:defPPr>
      </a:lstStyle>
    </a:lnDef>
  </a:objectDefaults>
  <a:extraClrSchemeLst>
    <a:extraClrScheme>
      <a:clrScheme name="Plantilla presentacion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 presentacion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 presentacion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 presentacion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 presentacion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 presentacion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illa presentacion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illa presentacion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illa presentacion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illa presentacion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illa presentacion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illa presentacion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illa presentaciones 13">
        <a:dk1>
          <a:srgbClr val="000000"/>
        </a:dk1>
        <a:lt1>
          <a:srgbClr val="FFFFFF"/>
        </a:lt1>
        <a:dk2>
          <a:srgbClr val="000000"/>
        </a:dk2>
        <a:lt2>
          <a:srgbClr val="D6AB98"/>
        </a:lt2>
        <a:accent1>
          <a:srgbClr val="B35C48"/>
        </a:accent1>
        <a:accent2>
          <a:srgbClr val="858585"/>
        </a:accent2>
        <a:accent3>
          <a:srgbClr val="FFFFFF"/>
        </a:accent3>
        <a:accent4>
          <a:srgbClr val="000000"/>
        </a:accent4>
        <a:accent5>
          <a:srgbClr val="D6B5B1"/>
        </a:accent5>
        <a:accent6>
          <a:srgbClr val="787878"/>
        </a:accent6>
        <a:hlink>
          <a:srgbClr val="DE9738"/>
        </a:hlink>
        <a:folHlink>
          <a:srgbClr val="643C2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6276</TotalTime>
  <Words>184</Words>
  <Application>Microsoft Office PowerPoint</Application>
  <PresentationFormat>Presentación en pantalla (4:3)</PresentationFormat>
  <Paragraphs>28</Paragraphs>
  <Slides>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Plantilla presentaciones</vt:lpstr>
      <vt:lpstr>Diapositiva 1</vt:lpstr>
      <vt:lpstr>Diapositiva 2</vt:lpstr>
      <vt:lpstr>Diapositiva 3</vt:lpstr>
    </vt:vector>
  </TitlesOfParts>
  <Company>Banco de España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José Peña de Urquía</dc:creator>
  <cp:lastModifiedBy>oexmag</cp:lastModifiedBy>
  <cp:revision>555</cp:revision>
  <dcterms:created xsi:type="dcterms:W3CDTF">2007-07-11T12:06:55Z</dcterms:created>
  <dcterms:modified xsi:type="dcterms:W3CDTF">2010-03-03T11:53:31Z</dcterms:modified>
</cp:coreProperties>
</file>