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1" r:id="rId14"/>
    <p:sldId id="270" r:id="rId15"/>
    <p:sldId id="271" r:id="rId16"/>
    <p:sldId id="269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E1"/>
    <a:srgbClr val="FEF9E1"/>
    <a:srgbClr val="FEFDE2"/>
    <a:srgbClr val="FEFAD7"/>
    <a:srgbClr val="FCFDE3"/>
    <a:srgbClr val="FDF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200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78917-D7E2-0044-94EA-2491B598DDBD}" type="datetimeFigureOut">
              <a:rPr lang="es-ES" smtClean="0"/>
              <a:t>15/11/21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AB606-F7B7-1F49-A2D6-E6B204AAA1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0383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AB606-F7B7-1F49-A2D6-E6B204AAA197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4771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E6758F-83A0-6942-9B22-92C5E45FA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2DBF8B-ACA0-8740-83F0-0972E8AA6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86192F-DEC9-1344-9599-81996B23A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9768-EB4D-3F49-925F-96EAE196D2E9}" type="datetimeFigureOut">
              <a:rPr lang="es-ES" smtClean="0"/>
              <a:t>15/11/21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589519-D41E-B143-8422-6A9B14F38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164FAB-1BD6-4E48-89A8-A531333D3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C492-5577-D847-BBD1-30BF52F13F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153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A8B4E8-1FCE-6042-B3E4-728569E9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644597E-F47F-FE45-A02A-86A02C350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8FF258-05C0-DE4C-97B9-4D9BC526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9768-EB4D-3F49-925F-96EAE196D2E9}" type="datetimeFigureOut">
              <a:rPr lang="es-ES" smtClean="0"/>
              <a:t>15/11/21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B459CE-A31A-E440-A490-BD0335AC3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86DEAC-17CF-AD48-AF1C-1CE5D5E32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C492-5577-D847-BBD1-30BF52F13F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6774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9A1CC7-4A89-F64B-8DC2-9DAD5E2164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46BC80-7184-BD4C-96EB-19C76AF1D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E409CE-BCC6-D644-AE1B-136B1FF91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9768-EB4D-3F49-925F-96EAE196D2E9}" type="datetimeFigureOut">
              <a:rPr lang="es-ES" smtClean="0"/>
              <a:t>15/11/21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CEB988-235D-BC4F-806A-0814E005A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48F11A-25B6-3441-A902-06128AFA4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C492-5577-D847-BBD1-30BF52F13F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5791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E8F977-CF20-214C-9FB4-55FA8B4CE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77AA0F-C7AC-4B4C-9DAD-629751963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88E843-946B-294F-B7AB-932F1DF76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9768-EB4D-3F49-925F-96EAE196D2E9}" type="datetimeFigureOut">
              <a:rPr lang="es-ES" smtClean="0"/>
              <a:t>15/11/21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FA53C1-495A-E446-9F2F-37FF72548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1D7C41-1AF2-7C47-97BF-DE5FE606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C492-5577-D847-BBD1-30BF52F13F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067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C19A0-7450-C34C-8177-5C0081310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AAD7F7-DBE1-3D4B-94E8-FC9097976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2D2AF9-EE58-A542-A53D-75E744A57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9768-EB4D-3F49-925F-96EAE196D2E9}" type="datetimeFigureOut">
              <a:rPr lang="es-ES" smtClean="0"/>
              <a:t>15/11/21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1F8679-BDD8-0C46-AFBF-970A19E46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1F07AF-6BE6-134D-A0E3-A1505A0CF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C492-5577-D847-BBD1-30BF52F13F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4535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7532BB-9629-3B48-B1B6-4DC8D2B06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3B67B6-DB63-F24F-A014-7B15FF22FB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EFA60F2-715A-444E-9B8E-5ADCD5992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9B7BE8-689C-0041-8604-2BBB6D4EE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9768-EB4D-3F49-925F-96EAE196D2E9}" type="datetimeFigureOut">
              <a:rPr lang="es-ES" smtClean="0"/>
              <a:t>15/11/21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BEB6D3-4A45-D14A-A4C8-D81B20A0D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DB6D34-BA98-5B44-9C00-6CBEBBE9D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C492-5577-D847-BBD1-30BF52F13F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985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5EEBA1-777A-6F46-8295-5461BC04D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96BE55-CACA-B341-AE05-C286BF608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E63D731-0BF6-7F41-B2AE-D21595961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BDCD4FC-EB5F-B14A-A6AB-D29D979A94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6B9C0D-FEB7-9D47-9484-F9F9DBB83F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7D2746D-6810-D348-B147-AD2D9E77B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9768-EB4D-3F49-925F-96EAE196D2E9}" type="datetimeFigureOut">
              <a:rPr lang="es-ES" smtClean="0"/>
              <a:t>15/11/21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3DFD654-5CCF-D546-B695-5C851E888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2932A0A-DAAE-7B44-ABE4-8328DBB17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C492-5577-D847-BBD1-30BF52F13F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863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91CE85-4E63-9247-876F-04AAA0A84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17792B8-CCEF-DD47-A6C3-C3CAA4F39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9768-EB4D-3F49-925F-96EAE196D2E9}" type="datetimeFigureOut">
              <a:rPr lang="es-ES" smtClean="0"/>
              <a:t>15/11/21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E3E545-E459-D843-B141-421B8D388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AA35CC-0DCB-8F4F-AE9A-DF12542F0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C492-5577-D847-BBD1-30BF52F13F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526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B851425-C24E-254D-BDAB-B21E9FB39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9768-EB4D-3F49-925F-96EAE196D2E9}" type="datetimeFigureOut">
              <a:rPr lang="es-ES" smtClean="0"/>
              <a:t>15/11/21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747A442-F2A2-5541-8883-CF2E07BF2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A0ED545-002E-D148-A97C-D1723E17B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C492-5577-D847-BBD1-30BF52F13F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3466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A7B37F-869D-D546-989E-90DD2DB10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DF6D8E-FB77-5343-BB6D-2EB69E132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5AD823-2722-274C-B1A2-BB1A78101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CE2CD8-E39E-4945-8CB8-961A018B8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9768-EB4D-3F49-925F-96EAE196D2E9}" type="datetimeFigureOut">
              <a:rPr lang="es-ES" smtClean="0"/>
              <a:t>15/11/21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4D90E8-9CB0-074B-991E-DA17A7776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51113E-9AF3-D64F-8815-A046479E8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C492-5577-D847-BBD1-30BF52F13F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530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0FE9C5-093C-4541-88D2-453B5F5F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35E080-212A-E941-BC35-47AF635B12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709078B-9167-A84E-825B-3C63B66E5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C90B7B-561E-F84D-B46F-1AB2189A5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9768-EB4D-3F49-925F-96EAE196D2E9}" type="datetimeFigureOut">
              <a:rPr lang="es-ES" smtClean="0"/>
              <a:t>15/11/21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C83E9C-52C1-2543-839E-122D75DE9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3F8407-221E-CA4F-9FEB-EC3B41975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C492-5577-D847-BBD1-30BF52F13F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9677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5C6BBAD-BD8C-4D4D-B7A7-BB863A353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7C5D1F-7AAA-0243-A4EA-C8342C209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DEE145-ACFE-894A-8C71-0519853F5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19768-EB4D-3F49-925F-96EAE196D2E9}" type="datetimeFigureOut">
              <a:rPr lang="es-ES" smtClean="0"/>
              <a:t>15/11/21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DD021D-4B6D-8743-B1C9-382DD3ACC0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7AAE5C-C9CE-1C46-A76C-B10E32E51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6C492-5577-D847-BBD1-30BF52F13F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86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FCE13-AA2D-4D46-8E1F-D62D58837E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4000" b="1" dirty="0">
                <a:latin typeface="Palatino" pitchFamily="2" charset="77"/>
                <a:ea typeface="Palatino" pitchFamily="2" charset="77"/>
              </a:rPr>
              <a:t>La ley de Ordenación Bancaria de 1921 y la regulación del sistema bancario </a:t>
            </a:r>
            <a:br>
              <a:rPr lang="es-ES" sz="4000" dirty="0"/>
            </a:br>
            <a:endParaRPr lang="es-ES" sz="4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9705F1-12DF-2F40-8984-A57FCB250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6914" y="3602038"/>
            <a:ext cx="9231086" cy="2276248"/>
          </a:xfrm>
          <a:solidFill>
            <a:srgbClr val="FDFDE3"/>
          </a:solidFill>
        </p:spPr>
        <p:txBody>
          <a:bodyPr>
            <a:normAutofit fontScale="32500" lnSpcReduction="20000"/>
          </a:bodyPr>
          <a:lstStyle/>
          <a:p>
            <a:endParaRPr lang="es-ES" dirty="0">
              <a:latin typeface="Palatino" pitchFamily="2" charset="77"/>
              <a:ea typeface="Palatino" pitchFamily="2" charset="77"/>
            </a:endParaRPr>
          </a:p>
          <a:p>
            <a:r>
              <a:rPr lang="es-ES" sz="7000" b="1" dirty="0">
                <a:latin typeface="Palatino" pitchFamily="2" charset="77"/>
                <a:ea typeface="Palatino" pitchFamily="2" charset="77"/>
              </a:rPr>
              <a:t>100 Años de la Ley de Ordenación Bancaria de 1921</a:t>
            </a:r>
          </a:p>
          <a:p>
            <a:r>
              <a:rPr lang="es-ES" sz="7000" b="1" dirty="0">
                <a:latin typeface="Palatino" pitchFamily="2" charset="77"/>
                <a:ea typeface="Palatino" pitchFamily="2" charset="77"/>
              </a:rPr>
              <a:t>Banco de España, 19 de Noviembre de 2021</a:t>
            </a:r>
          </a:p>
          <a:p>
            <a:endParaRPr lang="es-ES" sz="7000" dirty="0">
              <a:latin typeface="Palatino" pitchFamily="2" charset="77"/>
              <a:ea typeface="Palatino" pitchFamily="2" charset="77"/>
            </a:endParaRPr>
          </a:p>
          <a:p>
            <a:endParaRPr lang="es-ES" dirty="0">
              <a:latin typeface="Palatino" pitchFamily="2" charset="77"/>
              <a:ea typeface="Palatino" pitchFamily="2" charset="77"/>
            </a:endParaRPr>
          </a:p>
          <a:p>
            <a:r>
              <a:rPr lang="es-ES" sz="5600" dirty="0">
                <a:latin typeface="Palatino" pitchFamily="2" charset="77"/>
                <a:ea typeface="Palatino" pitchFamily="2" charset="77"/>
              </a:rPr>
              <a:t>M.A. Pons</a:t>
            </a:r>
          </a:p>
          <a:p>
            <a:r>
              <a:rPr lang="es-ES" sz="5600" dirty="0">
                <a:latin typeface="Palatino" pitchFamily="2" charset="77"/>
                <a:ea typeface="Palatino" pitchFamily="2" charset="77"/>
              </a:rPr>
              <a:t>Universidad de Valencia</a:t>
            </a:r>
          </a:p>
        </p:txBody>
      </p:sp>
    </p:spTree>
    <p:extLst>
      <p:ext uri="{BB962C8B-B14F-4D97-AF65-F5344CB8AC3E}">
        <p14:creationId xmlns:p14="http://schemas.microsoft.com/office/powerpoint/2010/main" val="1198007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3BE8B2-BA71-4542-BE6F-A8C04B16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025"/>
          </a:xfrm>
        </p:spPr>
        <p:txBody>
          <a:bodyPr>
            <a:normAutofit fontScale="90000"/>
          </a:bodyPr>
          <a:lstStyle/>
          <a:p>
            <a:r>
              <a:rPr lang="es-ES" b="1" dirty="0">
                <a:latin typeface="Palatino" pitchFamily="2" charset="77"/>
                <a:ea typeface="Palatino" pitchFamily="2" charset="77"/>
              </a:rPr>
              <a:t>La LOB de 1921 y el Banco de España</a:t>
            </a:r>
            <a:br>
              <a:rPr lang="es-ES" b="1" dirty="0">
                <a:latin typeface="Palatino" pitchFamily="2" charset="77"/>
                <a:ea typeface="Palatino" pitchFamily="2" charset="77"/>
              </a:rPr>
            </a:br>
            <a:endParaRPr lang="es-ES" b="1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8EBABD-F834-E544-BDCD-692AAFACE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7075"/>
            <a:ext cx="10515600" cy="4667250"/>
          </a:xfrm>
        </p:spPr>
        <p:txBody>
          <a:bodyPr>
            <a:normAutofit/>
          </a:bodyPr>
          <a:lstStyle/>
          <a:p>
            <a:pPr algn="just"/>
            <a:r>
              <a:rPr lang="es-ES" dirty="0">
                <a:latin typeface="Palatino" pitchFamily="2" charset="77"/>
                <a:ea typeface="Palatino" pitchFamily="2" charset="77"/>
              </a:rPr>
              <a:t>En la intención de la LOB de 1921 se destacaba que el </a:t>
            </a:r>
            <a:r>
              <a:rPr lang="es-ES" b="1" dirty="0">
                <a:latin typeface="Palatino" pitchFamily="2" charset="77"/>
                <a:ea typeface="Palatino" pitchFamily="2" charset="77"/>
              </a:rPr>
              <a:t>Banco de España </a:t>
            </a:r>
            <a:r>
              <a:rPr lang="es-ES" dirty="0">
                <a:latin typeface="Palatino" pitchFamily="2" charset="77"/>
                <a:ea typeface="Palatino" pitchFamily="2" charset="77"/>
              </a:rPr>
              <a:t>asumiera las responsabilidades de un </a:t>
            </a:r>
            <a:r>
              <a:rPr lang="es-ES" b="1" dirty="0">
                <a:latin typeface="Palatino" pitchFamily="2" charset="77"/>
                <a:ea typeface="Palatino" pitchFamily="2" charset="77"/>
              </a:rPr>
              <a:t>verdadero banco central </a:t>
            </a:r>
          </a:p>
          <a:p>
            <a:pPr lvl="1" algn="just"/>
            <a:r>
              <a:rPr lang="es-ES" dirty="0">
                <a:latin typeface="Palatino" pitchFamily="2" charset="77"/>
                <a:ea typeface="Palatino" pitchFamily="2" charset="77"/>
              </a:rPr>
              <a:t>se </a:t>
            </a:r>
            <a:r>
              <a:rPr lang="es-ES" b="1" dirty="0">
                <a:latin typeface="Palatino" pitchFamily="2" charset="77"/>
                <a:ea typeface="Palatino" pitchFamily="2" charset="77"/>
              </a:rPr>
              <a:t>limitó la cantidad de billetes en circulación </a:t>
            </a:r>
            <a:r>
              <a:rPr lang="es-ES" dirty="0">
                <a:latin typeface="Palatino" pitchFamily="2" charset="77"/>
                <a:ea typeface="Palatino" pitchFamily="2" charset="77"/>
              </a:rPr>
              <a:t>y el </a:t>
            </a:r>
            <a:r>
              <a:rPr lang="es-ES" b="1" dirty="0">
                <a:latin typeface="Palatino" pitchFamily="2" charset="77"/>
                <a:ea typeface="Palatino" pitchFamily="2" charset="77"/>
              </a:rPr>
              <a:t>volumen de dinero que el tesoro podía obtener del Banco de España </a:t>
            </a:r>
          </a:p>
          <a:p>
            <a:pPr lvl="1" algn="just"/>
            <a:r>
              <a:rPr lang="es-ES" dirty="0">
                <a:latin typeface="Palatino" pitchFamily="2" charset="77"/>
                <a:ea typeface="Palatino" pitchFamily="2" charset="77"/>
              </a:rPr>
              <a:t>se estableció un </a:t>
            </a:r>
            <a:r>
              <a:rPr lang="es-ES" b="1" dirty="0">
                <a:latin typeface="Palatino" pitchFamily="2" charset="77"/>
                <a:ea typeface="Palatino" pitchFamily="2" charset="77"/>
              </a:rPr>
              <a:t>tipo de interés preferente </a:t>
            </a:r>
            <a:r>
              <a:rPr lang="es-ES" dirty="0">
                <a:latin typeface="Palatino" pitchFamily="2" charset="77"/>
                <a:ea typeface="Palatino" pitchFamily="2" charset="77"/>
              </a:rPr>
              <a:t>para las operaciones de </a:t>
            </a:r>
            <a:r>
              <a:rPr lang="es-ES" b="1" dirty="0">
                <a:latin typeface="Palatino" pitchFamily="2" charset="77"/>
                <a:ea typeface="Palatino" pitchFamily="2" charset="77"/>
              </a:rPr>
              <a:t>redescuento </a:t>
            </a:r>
            <a:r>
              <a:rPr lang="es-ES" dirty="0">
                <a:latin typeface="Palatino" pitchFamily="2" charset="77"/>
                <a:ea typeface="Palatino" pitchFamily="2" charset="77"/>
              </a:rPr>
              <a:t>con los otros</a:t>
            </a:r>
          </a:p>
          <a:p>
            <a:pPr lvl="1" algn="just"/>
            <a:r>
              <a:rPr lang="es-ES" dirty="0">
                <a:latin typeface="Palatino" pitchFamily="2" charset="77"/>
                <a:ea typeface="Palatino" pitchFamily="2" charset="77"/>
              </a:rPr>
              <a:t>se dieron los primeros pasos para una </a:t>
            </a:r>
            <a:r>
              <a:rPr lang="es-ES" b="1" dirty="0">
                <a:latin typeface="Palatino" pitchFamily="2" charset="77"/>
                <a:ea typeface="Palatino" pitchFamily="2" charset="77"/>
              </a:rPr>
              <a:t>política de tipos de cambio </a:t>
            </a:r>
            <a:r>
              <a:rPr lang="es-ES" dirty="0">
                <a:latin typeface="Palatino" pitchFamily="2" charset="77"/>
                <a:ea typeface="Palatino" pitchFamily="2" charset="77"/>
              </a:rPr>
              <a:t>con el exterior, fijando la participación del Tesoro en los beneficios del Banco</a:t>
            </a:r>
            <a:endParaRPr lang="es-ES" b="1" dirty="0">
              <a:latin typeface="Palatino" pitchFamily="2" charset="77"/>
              <a:ea typeface="Palatino" pitchFamily="2" charset="77"/>
            </a:endParaRPr>
          </a:p>
          <a:p>
            <a:pPr lvl="1" algn="just"/>
            <a:r>
              <a:rPr lang="es-ES" dirty="0">
                <a:latin typeface="Palatino" pitchFamily="2" charset="77"/>
                <a:ea typeface="Palatino" pitchFamily="2" charset="77"/>
              </a:rPr>
              <a:t>se produjo un </a:t>
            </a:r>
            <a:r>
              <a:rPr lang="es-ES" b="1" dirty="0">
                <a:latin typeface="Palatino" pitchFamily="2" charset="77"/>
                <a:ea typeface="Palatino" pitchFamily="2" charset="77"/>
              </a:rPr>
              <a:t>aumento del capital </a:t>
            </a:r>
            <a:r>
              <a:rPr lang="es-ES" dirty="0">
                <a:latin typeface="Palatino" pitchFamily="2" charset="77"/>
                <a:ea typeface="Palatino" pitchFamily="2" charset="77"/>
              </a:rPr>
              <a:t>del Banco de España</a:t>
            </a:r>
          </a:p>
          <a:p>
            <a:pPr lvl="1" algn="just"/>
            <a:r>
              <a:rPr lang="es-ES" dirty="0">
                <a:latin typeface="Palatino" pitchFamily="2" charset="77"/>
                <a:ea typeface="Palatino" pitchFamily="2" charset="77"/>
              </a:rPr>
              <a:t>se asigna al Banco de España la </a:t>
            </a:r>
            <a:r>
              <a:rPr lang="es-ES" b="1" dirty="0">
                <a:latin typeface="Palatino" pitchFamily="2" charset="77"/>
                <a:ea typeface="Palatino" pitchFamily="2" charset="77"/>
              </a:rPr>
              <a:t>inspección de la banca privada</a:t>
            </a:r>
          </a:p>
          <a:p>
            <a:pPr marL="0" indent="0">
              <a:buNone/>
            </a:pPr>
            <a:endParaRPr lang="es-ES" dirty="0">
              <a:latin typeface="Palatino" pitchFamily="2" charset="77"/>
              <a:ea typeface="Palatino" pitchFamily="2" charset="77"/>
            </a:endParaRP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70E6DB5-37F2-7349-B6CB-F6A587DF1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100" y="1000125"/>
            <a:ext cx="55118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77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C397C4-C0F9-ED43-AD75-AA837EC4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365125"/>
            <a:ext cx="11158538" cy="1325563"/>
          </a:xfrm>
        </p:spPr>
        <p:txBody>
          <a:bodyPr>
            <a:normAutofit/>
          </a:bodyPr>
          <a:lstStyle/>
          <a:p>
            <a:r>
              <a:rPr lang="es-ES" sz="4000" b="1" dirty="0">
                <a:latin typeface="Palatino" pitchFamily="2" charset="77"/>
                <a:ea typeface="Palatino" pitchFamily="2" charset="77"/>
              </a:rPr>
              <a:t>LOB 1921 y Banco de España: valoración historiografía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AA84C9-A3F7-A443-A46E-8979CA9BB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" dirty="0">
                <a:latin typeface="Palatino" pitchFamily="2" charset="77"/>
                <a:ea typeface="Palatino" pitchFamily="2" charset="77"/>
              </a:rPr>
              <a:t>La Ley no logró convertir al Banco de España en un verdadero banco central (gestión de la política monetaria, control del tipo de cambio y prestamista de última instancia)</a:t>
            </a:r>
          </a:p>
          <a:p>
            <a:pPr marL="0" indent="0" algn="just">
              <a:buNone/>
            </a:pPr>
            <a:r>
              <a:rPr lang="es-ES" dirty="0">
                <a:effectLst/>
                <a:latin typeface="Palatino" pitchFamily="2" charset="77"/>
                <a:ea typeface="Palatino" pitchFamily="2" charset="77"/>
              </a:rPr>
              <a:t> </a:t>
            </a:r>
          </a:p>
          <a:p>
            <a:pPr lvl="1" algn="just"/>
            <a:r>
              <a:rPr lang="es-ES" dirty="0">
                <a:latin typeface="Palatino" pitchFamily="2" charset="77"/>
                <a:ea typeface="Palatino" pitchFamily="2" charset="77"/>
              </a:rPr>
              <a:t>Pérez de Armiñan (1983), habla de “una clara ocasión perdida”</a:t>
            </a:r>
          </a:p>
          <a:p>
            <a:pPr lvl="1" algn="just"/>
            <a:r>
              <a:rPr lang="es-ES" dirty="0">
                <a:latin typeface="Palatino" pitchFamily="2" charset="77"/>
                <a:ea typeface="Palatino" pitchFamily="2" charset="77"/>
              </a:rPr>
              <a:t>Martín Aceña (1985) considera que </a:t>
            </a:r>
            <a:r>
              <a:rPr lang="es-ES_tradnl" dirty="0">
                <a:latin typeface="Palatino" pitchFamily="2" charset="77"/>
                <a:ea typeface="Palatino" pitchFamily="2" charset="77"/>
              </a:rPr>
              <a:t>el alcance de los cambios introducidos por la LOB de 1921 fue limitado</a:t>
            </a:r>
            <a:r>
              <a:rPr lang="es-ES" dirty="0">
                <a:effectLst/>
                <a:latin typeface="Palatino" pitchFamily="2" charset="77"/>
                <a:ea typeface="Palatino" pitchFamily="2" charset="77"/>
              </a:rPr>
              <a:t> </a:t>
            </a:r>
          </a:p>
          <a:p>
            <a:pPr lvl="1" algn="just"/>
            <a:endParaRPr lang="es-ES" dirty="0">
              <a:effectLst/>
              <a:latin typeface="Palatino" pitchFamily="2" charset="77"/>
              <a:ea typeface="Palatino" pitchFamily="2" charset="77"/>
            </a:endParaRPr>
          </a:p>
          <a:p>
            <a:pPr algn="just"/>
            <a:r>
              <a:rPr lang="es-ES" dirty="0">
                <a:latin typeface="Palatino" pitchFamily="2" charset="77"/>
                <a:ea typeface="Palatino" pitchFamily="2" charset="77"/>
              </a:rPr>
              <a:t>La LOB de 1921 fue un primer paso para la transformación del Banco de España en un banco central, que debía ir desarrollándose en el futuro. En palabras de Cambó:    </a:t>
            </a:r>
          </a:p>
          <a:p>
            <a:pPr lvl="1" algn="just"/>
            <a:r>
              <a:rPr lang="es-ES" dirty="0">
                <a:latin typeface="Palatino" pitchFamily="2" charset="77"/>
                <a:ea typeface="Palatino" pitchFamily="2" charset="77"/>
              </a:rPr>
              <a:t>“Normas que se puedan ir adaptando a las realidades que se presenten,  evitando así el peligro de la rigidez y de la perturbación que podrían producir normas que hoy se dictarán ante una realidad presente que las aconseje; pero que podrían estar en pugna con nuevas realidades, hijas de las profundas alteraciones que con tanta rapidez se producen el la vida económica y financiera en el mundo entero” (p.36 del titulo II) Proyecto de Ley sobre Ordenación Bancaria)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21879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3B726-CCFE-3D49-BEA6-25819300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953295"/>
          </a:xfrm>
        </p:spPr>
        <p:txBody>
          <a:bodyPr/>
          <a:lstStyle/>
          <a:p>
            <a:r>
              <a:rPr lang="es-ES" b="1" dirty="0">
                <a:latin typeface="Palatino" pitchFamily="2" charset="77"/>
                <a:ea typeface="Palatino" pitchFamily="2" charset="77"/>
              </a:rPr>
              <a:t>La LOB de 1921 y la banca privada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C53E45-DDD5-3E41-AB87-ABE365C74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488" y="1805781"/>
            <a:ext cx="10515600" cy="462359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>
                <a:latin typeface="Palatino" pitchFamily="2" charset="77"/>
                <a:ea typeface="Palatino" pitchFamily="2" charset="77"/>
              </a:rPr>
              <a:t>La LOB de 1921 mantuvo la </a:t>
            </a:r>
            <a:r>
              <a:rPr lang="es-ES" b="1" dirty="0">
                <a:latin typeface="Palatino" pitchFamily="2" charset="77"/>
                <a:ea typeface="Palatino" pitchFamily="2" charset="77"/>
              </a:rPr>
              <a:t>libertad de entrada </a:t>
            </a:r>
            <a:r>
              <a:rPr lang="es-ES" dirty="0">
                <a:latin typeface="Palatino" pitchFamily="2" charset="77"/>
                <a:ea typeface="Palatino" pitchFamily="2" charset="77"/>
              </a:rPr>
              <a:t>en la actividad bancaria, pero definió el concepto de banco y creó un registro de bancos y banqueros (Comisaría de Ordenación de la Banca)</a:t>
            </a:r>
          </a:p>
          <a:p>
            <a:pPr algn="just"/>
            <a:r>
              <a:rPr lang="es-ES" dirty="0">
                <a:latin typeface="Palatino" pitchFamily="2" charset="77"/>
                <a:ea typeface="Palatino" pitchFamily="2" charset="77"/>
              </a:rPr>
              <a:t>Aumento del </a:t>
            </a:r>
            <a:r>
              <a:rPr lang="es-ES" b="1" dirty="0">
                <a:latin typeface="Palatino" pitchFamily="2" charset="77"/>
                <a:ea typeface="Palatino" pitchFamily="2" charset="77"/>
              </a:rPr>
              <a:t>intervencionismo</a:t>
            </a:r>
            <a:r>
              <a:rPr lang="es-ES" dirty="0">
                <a:latin typeface="Palatino" pitchFamily="2" charset="77"/>
                <a:ea typeface="Palatino" pitchFamily="2" charset="77"/>
              </a:rPr>
              <a:t>:</a:t>
            </a:r>
          </a:p>
          <a:p>
            <a:pPr lvl="1" algn="just"/>
            <a:r>
              <a:rPr lang="es-ES" dirty="0">
                <a:latin typeface="Palatino" pitchFamily="2" charset="77"/>
                <a:ea typeface="Palatino" pitchFamily="2" charset="77"/>
              </a:rPr>
              <a:t>Restricción a los bancos extranjeros (giro nacionalista de la política económica)</a:t>
            </a:r>
          </a:p>
          <a:p>
            <a:pPr lvl="1" algn="just"/>
            <a:r>
              <a:rPr lang="es-ES" dirty="0">
                <a:latin typeface="Palatino" pitchFamily="2" charset="77"/>
                <a:ea typeface="Palatino" pitchFamily="2" charset="77"/>
              </a:rPr>
              <a:t>Consejo Superior Bancario </a:t>
            </a:r>
          </a:p>
          <a:p>
            <a:pPr lvl="1" algn="just"/>
            <a:r>
              <a:rPr lang="es-ES" dirty="0">
                <a:latin typeface="Palatino" pitchFamily="2" charset="77"/>
                <a:ea typeface="Palatino" pitchFamily="2" charset="77"/>
              </a:rPr>
              <a:t>Asignación de la inspección al Banco de España</a:t>
            </a:r>
          </a:p>
          <a:p>
            <a:pPr algn="just"/>
            <a:r>
              <a:rPr lang="es-ES" b="1" dirty="0">
                <a:latin typeface="Palatino" pitchFamily="2" charset="77"/>
                <a:ea typeface="Palatino" pitchFamily="2" charset="77"/>
              </a:rPr>
              <a:t>Coordinación</a:t>
            </a:r>
            <a:r>
              <a:rPr lang="es-ES" dirty="0">
                <a:latin typeface="Palatino" pitchFamily="2" charset="77"/>
                <a:ea typeface="Palatino" pitchFamily="2" charset="77"/>
              </a:rPr>
              <a:t>:</a:t>
            </a:r>
          </a:p>
          <a:p>
            <a:pPr lvl="1" algn="just"/>
            <a:r>
              <a:rPr lang="es-ES" dirty="0">
                <a:latin typeface="Palatino" pitchFamily="2" charset="77"/>
                <a:ea typeface="Palatino" pitchFamily="2" charset="77"/>
              </a:rPr>
              <a:t>Sistema de “autorregulación” bajo la supervisión del Comisario regio, para crear una “conciencia corporativa”</a:t>
            </a:r>
          </a:p>
          <a:p>
            <a:pPr lvl="2" algn="just"/>
            <a:r>
              <a:rPr lang="es-ES" dirty="0">
                <a:latin typeface="Palatino" pitchFamily="2" charset="77"/>
                <a:ea typeface="Palatino" pitchFamily="2" charset="77"/>
              </a:rPr>
              <a:t>limitar la competencia y garantizar la estabilidad</a:t>
            </a:r>
          </a:p>
          <a:p>
            <a:pPr lvl="2" algn="just"/>
            <a:r>
              <a:rPr lang="es-ES" dirty="0">
                <a:latin typeface="Palatino" pitchFamily="2" charset="77"/>
                <a:ea typeface="Palatino" pitchFamily="2" charset="77"/>
              </a:rPr>
              <a:t>posibilidades de colusión como consecuencia de la LOB</a:t>
            </a: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3C8CD28-3E6D-D44B-A565-4E96FD3B5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887" y="852487"/>
            <a:ext cx="4902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15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0C77CC-3794-A74A-8491-25FEC5203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738"/>
          </a:xfrm>
        </p:spPr>
        <p:txBody>
          <a:bodyPr>
            <a:normAutofit fontScale="90000"/>
          </a:bodyPr>
          <a:lstStyle/>
          <a:p>
            <a:r>
              <a:rPr lang="es-ES" b="1" dirty="0">
                <a:latin typeface="Palatino" pitchFamily="2" charset="77"/>
                <a:ea typeface="Palatino" pitchFamily="2" charset="77"/>
              </a:rPr>
              <a:t>La LOB 1921 y la banca privada: valoración historiográfica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70ACBD-DD80-184F-91A3-3D361FC5B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463"/>
            <a:ext cx="10515600" cy="47625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>
                <a:latin typeface="Palatino" pitchFamily="2" charset="77"/>
                <a:ea typeface="Palatino" pitchFamily="2" charset="77"/>
              </a:rPr>
              <a:t>“Frutos venenosos” de la LOB de 1921 (Velarde 2021) </a:t>
            </a:r>
          </a:p>
          <a:p>
            <a:pPr lvl="1" algn="just"/>
            <a:r>
              <a:rPr lang="es-ES" dirty="0">
                <a:latin typeface="Palatino" pitchFamily="2" charset="77"/>
                <a:ea typeface="Palatino" pitchFamily="2" charset="77"/>
              </a:rPr>
              <a:t>Favoreció el aumento de </a:t>
            </a:r>
            <a:r>
              <a:rPr lang="es-ES" b="1" dirty="0">
                <a:latin typeface="Palatino" pitchFamily="2" charset="77"/>
                <a:ea typeface="Palatino" pitchFamily="2" charset="77"/>
              </a:rPr>
              <a:t>la concentración bancaria</a:t>
            </a:r>
            <a:r>
              <a:rPr lang="es-ES" dirty="0">
                <a:latin typeface="Palatino" pitchFamily="2" charset="77"/>
                <a:ea typeface="Palatino" pitchFamily="2" charset="77"/>
              </a:rPr>
              <a:t>, pero:</a:t>
            </a:r>
          </a:p>
          <a:p>
            <a:pPr lvl="2" algn="just"/>
            <a:r>
              <a:rPr lang="es-ES" dirty="0">
                <a:latin typeface="Palatino" pitchFamily="2" charset="77"/>
                <a:ea typeface="Palatino" pitchFamily="2" charset="77"/>
              </a:rPr>
              <a:t>Este fenómeno no fue exclusivo de España, se produce también en otros muchos países</a:t>
            </a:r>
          </a:p>
          <a:p>
            <a:pPr lvl="2" algn="just"/>
            <a:r>
              <a:rPr lang="es-ES" dirty="0">
                <a:latin typeface="Palatino" pitchFamily="2" charset="77"/>
                <a:ea typeface="Palatino" pitchFamily="2" charset="77"/>
              </a:rPr>
              <a:t>No es un resultado exclusivo de la ley (resultado de las propias necesidades del sector industrial, aprovechamiento de economías de escala….)</a:t>
            </a:r>
          </a:p>
          <a:p>
            <a:pPr lvl="2" algn="just"/>
            <a:r>
              <a:rPr lang="es-ES" dirty="0">
                <a:latin typeface="Palatino" pitchFamily="2" charset="77"/>
                <a:ea typeface="Palatino" pitchFamily="2" charset="77"/>
              </a:rPr>
              <a:t>El grado de concentración de la banca española era similar al de otros países europeos (Gran Bretaña, Alemania,…) pero también es cierto que la diversificación financiera era menor</a:t>
            </a:r>
          </a:p>
          <a:p>
            <a:pPr lvl="1" algn="just"/>
            <a:r>
              <a:rPr lang="es-ES" dirty="0">
                <a:latin typeface="Palatino" pitchFamily="2" charset="77"/>
                <a:ea typeface="Palatino" pitchFamily="2" charset="77"/>
              </a:rPr>
              <a:t>Consolidó el </a:t>
            </a:r>
            <a:r>
              <a:rPr lang="es-ES" b="1" dirty="0">
                <a:latin typeface="Palatino" pitchFamily="2" charset="77"/>
                <a:ea typeface="Palatino" pitchFamily="2" charset="77"/>
              </a:rPr>
              <a:t>carácter mixto de la banca</a:t>
            </a:r>
          </a:p>
          <a:p>
            <a:pPr lvl="2" algn="just"/>
            <a:r>
              <a:rPr lang="es-ES" dirty="0">
                <a:latin typeface="Palatino" pitchFamily="2" charset="77"/>
                <a:ea typeface="Palatino" pitchFamily="2" charset="77"/>
              </a:rPr>
              <a:t>Tampoco ese es un fenómeno exclusivo de la banca española en esos años, en otros países como Alemania o Bélgica también se estrecharon las relaciones entre banca-industria</a:t>
            </a:r>
          </a:p>
          <a:p>
            <a:pPr algn="just"/>
            <a:r>
              <a:rPr lang="es-ES" dirty="0">
                <a:latin typeface="Palatino" pitchFamily="2" charset="77"/>
                <a:ea typeface="Palatino" pitchFamily="2" charset="77"/>
              </a:rPr>
              <a:t>Si que introdujo elementos prudenciales, pero</a:t>
            </a:r>
          </a:p>
          <a:p>
            <a:pPr lvl="1" algn="just"/>
            <a:r>
              <a:rPr lang="es-ES" dirty="0">
                <a:latin typeface="Palatino" pitchFamily="2" charset="77"/>
                <a:ea typeface="Palatino" pitchFamily="2" charset="77"/>
              </a:rPr>
              <a:t>Tampoco impidió la aparición de crisis bancarias (entre 1924-1926 quebraron y liquidaron 12 entidades) </a:t>
            </a:r>
          </a:p>
          <a:p>
            <a:pPr lvl="1"/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5913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D15E2553-9058-594B-A521-5837FA239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es-ES" dirty="0">
                <a:latin typeface="Palatino" pitchFamily="2" charset="77"/>
                <a:ea typeface="Palatino" pitchFamily="2" charset="77"/>
              </a:rPr>
              <a:t>Concentración </a:t>
            </a:r>
          </a:p>
        </p:txBody>
      </p:sp>
      <p:pic>
        <p:nvPicPr>
          <p:cNvPr id="6" name="Marcador de contenido 5" descr="Tabla&#10;&#10;Descripción generada automáticamente">
            <a:extLst>
              <a:ext uri="{FF2B5EF4-FFF2-40B4-BE49-F238E27FC236}">
                <a16:creationId xmlns:a16="http://schemas.microsoft.com/office/drawing/2014/main" id="{1F000AA5-B02F-2542-9FBD-E55B0E403B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1960" y="1386840"/>
            <a:ext cx="5482590" cy="4351337"/>
          </a:xfrm>
        </p:spPr>
      </p:pic>
      <p:pic>
        <p:nvPicPr>
          <p:cNvPr id="15" name="Marcador de contenido 14" descr="Tabla&#10;&#10;Descripción generada automáticamente">
            <a:extLst>
              <a:ext uri="{FF2B5EF4-FFF2-40B4-BE49-F238E27FC236}">
                <a16:creationId xmlns:a16="http://schemas.microsoft.com/office/drawing/2014/main" id="{17703121-C05F-CB49-821F-ACB8F09588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386840"/>
            <a:ext cx="5482590" cy="4351336"/>
          </a:xfrm>
        </p:spPr>
      </p:pic>
    </p:spTree>
    <p:extLst>
      <p:ext uri="{BB962C8B-B14F-4D97-AF65-F5344CB8AC3E}">
        <p14:creationId xmlns:p14="http://schemas.microsoft.com/office/powerpoint/2010/main" val="2770779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42CC63D9-1328-5747-8EB9-9BDDFBABC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880"/>
            <a:ext cx="10515600" cy="753062"/>
          </a:xfrm>
        </p:spPr>
        <p:txBody>
          <a:bodyPr>
            <a:normAutofit/>
          </a:bodyPr>
          <a:lstStyle/>
          <a:p>
            <a:r>
              <a:rPr lang="es-ES" dirty="0">
                <a:latin typeface="Palatino" pitchFamily="2" charset="77"/>
                <a:ea typeface="Palatino" pitchFamily="2" charset="77"/>
              </a:rPr>
              <a:t>Banca mixta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E238CAB2-1077-4C4E-886B-1398EC55FE1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5280" y="1051560"/>
            <a:ext cx="5434271" cy="5230486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904E58-5BE3-DD48-9983-03CC226822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BD5B5D-88E2-0C4D-9A69-FA6C32E2E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066800"/>
            <a:ext cx="5852160" cy="523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67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901D9-314A-1F42-9BE9-E89AB903D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Palatino" pitchFamily="2" charset="77"/>
                <a:ea typeface="Palatino" pitchFamily="2" charset="77"/>
              </a:rPr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205B3F-0BE7-E84F-9A29-9EB971270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b="1" dirty="0">
                <a:latin typeface="Palatino" pitchFamily="2" charset="77"/>
                <a:ea typeface="Palatino" pitchFamily="2" charset="77"/>
              </a:rPr>
              <a:t>Regulación global del sistema financiero </a:t>
            </a:r>
            <a:r>
              <a:rPr lang="es-ES" dirty="0">
                <a:latin typeface="Palatino" pitchFamily="2" charset="77"/>
                <a:ea typeface="Palatino" pitchFamily="2" charset="77"/>
              </a:rPr>
              <a:t>(Banco de España y banca privada)</a:t>
            </a:r>
          </a:p>
          <a:p>
            <a:pPr algn="just"/>
            <a:r>
              <a:rPr lang="es-ES" dirty="0">
                <a:latin typeface="Palatino" pitchFamily="2" charset="77"/>
                <a:ea typeface="Palatino" pitchFamily="2" charset="77"/>
              </a:rPr>
              <a:t>Primer paso hacia una </a:t>
            </a:r>
            <a:r>
              <a:rPr lang="es-ES" b="1" dirty="0">
                <a:latin typeface="Palatino" pitchFamily="2" charset="77"/>
                <a:ea typeface="Palatino" pitchFamily="2" charset="77"/>
              </a:rPr>
              <a:t>regulación específica e intervencionista </a:t>
            </a:r>
            <a:r>
              <a:rPr lang="es-ES" dirty="0">
                <a:latin typeface="Palatino" pitchFamily="2" charset="77"/>
                <a:ea typeface="Palatino" pitchFamily="2" charset="77"/>
              </a:rPr>
              <a:t>del sistema bancario</a:t>
            </a:r>
          </a:p>
          <a:p>
            <a:pPr algn="just"/>
            <a:r>
              <a:rPr lang="es-ES" dirty="0">
                <a:latin typeface="Palatino" pitchFamily="2" charset="77"/>
                <a:ea typeface="Palatino" pitchFamily="2" charset="77"/>
              </a:rPr>
              <a:t>No fue una mera renovación del privilegio de emisión, sino un primer paso (aunque muy limitado) para transformar al Banco de España en un banco central </a:t>
            </a:r>
          </a:p>
          <a:p>
            <a:pPr algn="just"/>
            <a:r>
              <a:rPr lang="es-ES" dirty="0">
                <a:latin typeface="Palatino" pitchFamily="2" charset="77"/>
                <a:ea typeface="Palatino" pitchFamily="2" charset="77"/>
              </a:rPr>
              <a:t>Aunque supuso un aumento del intervencionismo con respecto a la regulación anterior, mantuvo la libertad de apertura y apostó por un sistema de “</a:t>
            </a:r>
            <a:r>
              <a:rPr lang="es-ES" b="1" dirty="0">
                <a:latin typeface="Palatino" pitchFamily="2" charset="77"/>
                <a:ea typeface="Palatino" pitchFamily="2" charset="77"/>
              </a:rPr>
              <a:t>auto regulación</a:t>
            </a:r>
            <a:r>
              <a:rPr lang="es-ES" dirty="0">
                <a:latin typeface="Palatino" pitchFamily="2" charset="77"/>
                <a:ea typeface="Palatino" pitchFamily="2" charset="77"/>
              </a:rPr>
              <a:t>” y </a:t>
            </a:r>
            <a:r>
              <a:rPr lang="es-ES" b="1" dirty="0">
                <a:latin typeface="Palatino" pitchFamily="2" charset="77"/>
                <a:ea typeface="Palatino" pitchFamily="2" charset="77"/>
              </a:rPr>
              <a:t>coordinación 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9531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7B2772-BFAB-944A-85FA-CF802C240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Palatino" pitchFamily="2" charset="77"/>
                <a:ea typeface="Palatino" pitchFamily="2" charset="77"/>
              </a:rPr>
              <a:t>Objetivos de la regulación bancaria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80FD45-BC2B-F544-97F5-8E2B5895645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DFDE1"/>
          </a:solidFill>
        </p:spPr>
        <p:txBody>
          <a:bodyPr/>
          <a:lstStyle/>
          <a:p>
            <a:pPr algn="just"/>
            <a:r>
              <a:rPr lang="es-ES" dirty="0">
                <a:latin typeface="Palatino" pitchFamily="2" charset="77"/>
                <a:ea typeface="Palatino" pitchFamily="2" charset="77"/>
              </a:rPr>
              <a:t>En la </a:t>
            </a:r>
            <a:r>
              <a:rPr lang="es-ES" b="1" dirty="0">
                <a:latin typeface="Palatino" pitchFamily="2" charset="77"/>
                <a:ea typeface="Palatino" pitchFamily="2" charset="77"/>
              </a:rPr>
              <a:t>actualidad</a:t>
            </a:r>
            <a:r>
              <a:rPr lang="es-ES" dirty="0">
                <a:latin typeface="Palatino" pitchFamily="2" charset="77"/>
                <a:ea typeface="Palatino" pitchFamily="2" charset="77"/>
              </a:rPr>
              <a:t>: asegurar el buen funcionamiento de los intermediarios financieros mitigando los fallos del mercado, protegiendo a los depositantes, manteniendo la estabilidad financiera y reduciendo las externalidades negativas cuando se produce una crisis bancaria</a:t>
            </a:r>
          </a:p>
          <a:p>
            <a:pPr marL="0" indent="0" algn="just">
              <a:buNone/>
            </a:pPr>
            <a:endParaRPr lang="es-ES" dirty="0">
              <a:latin typeface="Palatino" pitchFamily="2" charset="77"/>
              <a:ea typeface="Palatino" pitchFamily="2" charset="77"/>
            </a:endParaRPr>
          </a:p>
          <a:p>
            <a:pPr algn="just"/>
            <a:r>
              <a:rPr lang="es-ES" dirty="0">
                <a:latin typeface="Palatino" pitchFamily="2" charset="77"/>
                <a:ea typeface="Palatino" pitchFamily="2" charset="77"/>
              </a:rPr>
              <a:t> </a:t>
            </a:r>
            <a:r>
              <a:rPr lang="es-ES" b="1" dirty="0">
                <a:latin typeface="Palatino" pitchFamily="2" charset="77"/>
                <a:ea typeface="Palatino" pitchFamily="2" charset="77"/>
              </a:rPr>
              <a:t>A lo largo de la historia </a:t>
            </a:r>
            <a:r>
              <a:rPr lang="es-ES" dirty="0">
                <a:latin typeface="Palatino" pitchFamily="2" charset="77"/>
                <a:ea typeface="Palatino" pitchFamily="2" charset="77"/>
              </a:rPr>
              <a:t>los objetivos de la regulación han sido diversos y, además, no siempre es fácil identificar cuáles son las múltiples motivaciones que están detrás de una reforma en particular </a:t>
            </a:r>
          </a:p>
        </p:txBody>
      </p:sp>
    </p:spTree>
    <p:extLst>
      <p:ext uri="{BB962C8B-B14F-4D97-AF65-F5344CB8AC3E}">
        <p14:creationId xmlns:p14="http://schemas.microsoft.com/office/powerpoint/2010/main" val="249113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4F7F1C-C12B-C549-B037-850A0D8F6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Palatino" pitchFamily="2" charset="77"/>
                <a:ea typeface="Palatino" pitchFamily="2" charset="77"/>
              </a:rPr>
              <a:t>Ley de Ordenación Bancaria de 1921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F546FA-4973-7441-8F7A-CC4CCEB80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>
                <a:latin typeface="Palatino" pitchFamily="2" charset="77"/>
                <a:ea typeface="Palatino" pitchFamily="2" charset="77"/>
              </a:rPr>
              <a:t>La </a:t>
            </a:r>
            <a:r>
              <a:rPr lang="es-ES" b="1" dirty="0">
                <a:latin typeface="Palatino" pitchFamily="2" charset="77"/>
                <a:ea typeface="Palatino" pitchFamily="2" charset="77"/>
              </a:rPr>
              <a:t>LOB de 1921 </a:t>
            </a:r>
            <a:r>
              <a:rPr lang="es-ES" dirty="0">
                <a:latin typeface="Palatino" pitchFamily="2" charset="77"/>
                <a:ea typeface="Palatino" pitchFamily="2" charset="77"/>
              </a:rPr>
              <a:t>fue un hito en la legislación financiera en España, un cambio con respecto a la legislación anterior y con efectos perdurables durante décadas:</a:t>
            </a:r>
          </a:p>
          <a:p>
            <a:pPr marL="0" indent="0" algn="just">
              <a:buNone/>
            </a:pPr>
            <a:endParaRPr lang="es-ES" dirty="0">
              <a:latin typeface="Palatino" pitchFamily="2" charset="77"/>
              <a:ea typeface="Palatino" pitchFamily="2" charset="77"/>
            </a:endParaRPr>
          </a:p>
          <a:p>
            <a:pPr lvl="1" algn="just"/>
            <a:r>
              <a:rPr lang="es-ES" dirty="0">
                <a:latin typeface="Palatino" pitchFamily="2" charset="77"/>
                <a:ea typeface="Palatino" pitchFamily="2" charset="77"/>
              </a:rPr>
              <a:t>Antecedentes</a:t>
            </a:r>
          </a:p>
          <a:p>
            <a:pPr marL="457200" lvl="1" indent="0" algn="just">
              <a:buNone/>
            </a:pPr>
            <a:endParaRPr lang="es-ES" dirty="0">
              <a:latin typeface="Palatino" pitchFamily="2" charset="77"/>
              <a:ea typeface="Palatino" pitchFamily="2" charset="77"/>
            </a:endParaRPr>
          </a:p>
          <a:p>
            <a:pPr lvl="1" algn="just"/>
            <a:r>
              <a:rPr lang="es-ES" dirty="0">
                <a:latin typeface="Palatino" pitchFamily="2" charset="77"/>
                <a:ea typeface="Palatino" pitchFamily="2" charset="77"/>
              </a:rPr>
              <a:t>Características de la Ley</a:t>
            </a:r>
          </a:p>
          <a:p>
            <a:pPr marL="457200" lvl="1" indent="0" algn="just">
              <a:buNone/>
            </a:pPr>
            <a:endParaRPr lang="es-ES" dirty="0">
              <a:latin typeface="Palatino" pitchFamily="2" charset="77"/>
              <a:ea typeface="Palatino" pitchFamily="2" charset="77"/>
            </a:endParaRPr>
          </a:p>
          <a:p>
            <a:pPr lvl="1" algn="just"/>
            <a:r>
              <a:rPr lang="es-ES" dirty="0">
                <a:latin typeface="Palatino" pitchFamily="2" charset="77"/>
                <a:ea typeface="Palatino" pitchFamily="2" charset="77"/>
              </a:rPr>
              <a:t>Valoraciones</a:t>
            </a:r>
          </a:p>
        </p:txBody>
      </p:sp>
    </p:spTree>
    <p:extLst>
      <p:ext uri="{BB962C8B-B14F-4D97-AF65-F5344CB8AC3E}">
        <p14:creationId xmlns:p14="http://schemas.microsoft.com/office/powerpoint/2010/main" val="1404065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00777-A5FF-8745-A8DC-3163D2D5F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7888"/>
          </a:xfrm>
        </p:spPr>
        <p:txBody>
          <a:bodyPr/>
          <a:lstStyle/>
          <a:p>
            <a:r>
              <a:rPr lang="es-ES" b="1" dirty="0">
                <a:latin typeface="Palatino" pitchFamily="2" charset="77"/>
                <a:ea typeface="Palatino" pitchFamily="2" charset="77"/>
              </a:rPr>
              <a:t>Antecedentes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9064CF-B967-CD4B-B8AA-DDDD62AF7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038"/>
            <a:ext cx="10515600" cy="504983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sz="2600" dirty="0">
                <a:latin typeface="Palatino" pitchFamily="2" charset="77"/>
                <a:ea typeface="Palatino" pitchFamily="2" charset="77"/>
              </a:rPr>
              <a:t>En España desde </a:t>
            </a:r>
            <a:r>
              <a:rPr lang="es-ES" sz="2600" b="1" dirty="0">
                <a:latin typeface="Palatino" pitchFamily="2" charset="77"/>
                <a:ea typeface="Palatino" pitchFamily="2" charset="77"/>
              </a:rPr>
              <a:t>mediados del siglo XIX hasta 1920 </a:t>
            </a:r>
            <a:r>
              <a:rPr lang="es-ES" sz="2600" dirty="0">
                <a:latin typeface="Palatino" pitchFamily="2" charset="77"/>
                <a:ea typeface="Palatino" pitchFamily="2" charset="77"/>
              </a:rPr>
              <a:t>el marco legal que afectaba a la banca podría definirse como de “</a:t>
            </a:r>
            <a:r>
              <a:rPr lang="es-ES" sz="2600" b="1" dirty="0">
                <a:latin typeface="Palatino" pitchFamily="2" charset="77"/>
                <a:ea typeface="Palatino" pitchFamily="2" charset="77"/>
              </a:rPr>
              <a:t>liberalismo financiero moderado</a:t>
            </a:r>
            <a:r>
              <a:rPr lang="es-ES" sz="2600" dirty="0">
                <a:latin typeface="Palatino" pitchFamily="2" charset="77"/>
                <a:ea typeface="Palatino" pitchFamily="2" charset="77"/>
              </a:rPr>
              <a:t>” </a:t>
            </a:r>
          </a:p>
          <a:p>
            <a:pPr marL="0" indent="0" algn="just">
              <a:buNone/>
            </a:pPr>
            <a:endParaRPr lang="es-ES" sz="2600" dirty="0">
              <a:latin typeface="Palatino" pitchFamily="2" charset="77"/>
              <a:ea typeface="Palatino" pitchFamily="2" charset="77"/>
            </a:endParaRPr>
          </a:p>
          <a:p>
            <a:pPr algn="just"/>
            <a:r>
              <a:rPr lang="es-ES" sz="2600" dirty="0">
                <a:latin typeface="Palatino" pitchFamily="2" charset="77"/>
                <a:ea typeface="Palatino" pitchFamily="2" charset="77"/>
              </a:rPr>
              <a:t>En </a:t>
            </a:r>
            <a:r>
              <a:rPr lang="es-ES" sz="2600" b="1" dirty="0">
                <a:latin typeface="Palatino" pitchFamily="2" charset="77"/>
                <a:ea typeface="Palatino" pitchFamily="2" charset="77"/>
              </a:rPr>
              <a:t>1856</a:t>
            </a:r>
            <a:r>
              <a:rPr lang="es-ES" sz="2600" dirty="0">
                <a:latin typeface="Palatino" pitchFamily="2" charset="77"/>
                <a:ea typeface="Palatino" pitchFamily="2" charset="77"/>
              </a:rPr>
              <a:t> se aprobó una legislación de carácter liberal:</a:t>
            </a:r>
          </a:p>
          <a:p>
            <a:pPr lvl="1" algn="just"/>
            <a:r>
              <a:rPr lang="es-ES" sz="2000" dirty="0">
                <a:latin typeface="Palatino" pitchFamily="2" charset="77"/>
                <a:ea typeface="Palatino" pitchFamily="2" charset="77"/>
              </a:rPr>
              <a:t>la </a:t>
            </a:r>
            <a:r>
              <a:rPr lang="es-ES" sz="2000" b="1" dirty="0">
                <a:latin typeface="Palatino" pitchFamily="2" charset="77"/>
                <a:ea typeface="Palatino" pitchFamily="2" charset="77"/>
              </a:rPr>
              <a:t>ley de bancos de emisión</a:t>
            </a:r>
            <a:r>
              <a:rPr lang="es-ES" sz="2000" dirty="0">
                <a:latin typeface="Palatino" pitchFamily="2" charset="77"/>
                <a:ea typeface="Palatino" pitchFamily="2" charset="77"/>
              </a:rPr>
              <a:t>: la ley garantizó la existencia de un sistema múltiple de emisión, aunque con la limitación de un banco por localidad. El número total de bancos con privilegio de emisión ascendió a 18 </a:t>
            </a:r>
          </a:p>
          <a:p>
            <a:pPr lvl="1" algn="just"/>
            <a:r>
              <a:rPr lang="es-ES" sz="2000" dirty="0">
                <a:latin typeface="Palatino" pitchFamily="2" charset="77"/>
                <a:ea typeface="Palatino" pitchFamily="2" charset="77"/>
              </a:rPr>
              <a:t>la </a:t>
            </a:r>
            <a:r>
              <a:rPr lang="es-ES" sz="2000" b="1" dirty="0">
                <a:latin typeface="Palatino" pitchFamily="2" charset="77"/>
                <a:ea typeface="Palatino" pitchFamily="2" charset="77"/>
              </a:rPr>
              <a:t>ley de sociedades de crédito</a:t>
            </a:r>
            <a:r>
              <a:rPr lang="es-ES" sz="2000" dirty="0">
                <a:latin typeface="Palatino" pitchFamily="2" charset="77"/>
                <a:ea typeface="Palatino" pitchFamily="2" charset="77"/>
              </a:rPr>
              <a:t>: la ley permitió una gran variedad de actividades a las sociedades de crédito, si bien para crear una nueva sociedad era necesaria la aprobación por decreto</a:t>
            </a:r>
          </a:p>
          <a:p>
            <a:pPr lvl="2" algn="just"/>
            <a:r>
              <a:rPr lang="es-ES" sz="1600" dirty="0">
                <a:latin typeface="Palatino" pitchFamily="2" charset="77"/>
                <a:ea typeface="Palatino" pitchFamily="2" charset="77"/>
              </a:rPr>
              <a:t>Importante expansión de las sociedades de crédito con fuerte vinculación a la construcción de los ferrocarriles y otras compañías industriales</a:t>
            </a:r>
          </a:p>
          <a:p>
            <a:pPr lvl="2" algn="just"/>
            <a:r>
              <a:rPr lang="es-ES" sz="1600" dirty="0">
                <a:latin typeface="Palatino" pitchFamily="2" charset="77"/>
                <a:ea typeface="Palatino" pitchFamily="2" charset="77"/>
              </a:rPr>
              <a:t>Aumento del riesgo: crisis bancaria 1866</a:t>
            </a:r>
          </a:p>
          <a:p>
            <a:pPr marL="914400" lvl="2" indent="0" algn="just">
              <a:buNone/>
            </a:pPr>
            <a:endParaRPr lang="es-ES" sz="1600" dirty="0">
              <a:latin typeface="Palatino" pitchFamily="2" charset="77"/>
              <a:ea typeface="Palatino" pitchFamily="2" charset="77"/>
            </a:endParaRPr>
          </a:p>
          <a:p>
            <a:pPr algn="just"/>
            <a:r>
              <a:rPr lang="es-ES" sz="2600" b="1" dirty="0">
                <a:latin typeface="Palatino" pitchFamily="2" charset="77"/>
                <a:ea typeface="Palatino" pitchFamily="2" charset="77"/>
              </a:rPr>
              <a:t>1874</a:t>
            </a:r>
            <a:r>
              <a:rPr lang="es-ES" sz="2600" dirty="0">
                <a:latin typeface="Palatino" pitchFamily="2" charset="77"/>
                <a:ea typeface="Palatino" pitchFamily="2" charset="77"/>
              </a:rPr>
              <a:t>: el </a:t>
            </a:r>
            <a:r>
              <a:rPr lang="es-ES" sz="2600" b="1" dirty="0">
                <a:latin typeface="Palatino" pitchFamily="2" charset="77"/>
                <a:ea typeface="Palatino" pitchFamily="2" charset="77"/>
              </a:rPr>
              <a:t>Banco de España </a:t>
            </a:r>
            <a:r>
              <a:rPr lang="es-ES" sz="2600" dirty="0">
                <a:latin typeface="Palatino" pitchFamily="2" charset="77"/>
                <a:ea typeface="Palatino" pitchFamily="2" charset="77"/>
              </a:rPr>
              <a:t>logró consolidarse como el </a:t>
            </a:r>
            <a:r>
              <a:rPr lang="es-ES" sz="2600" b="1" dirty="0">
                <a:latin typeface="Palatino" pitchFamily="2" charset="77"/>
                <a:ea typeface="Palatino" pitchFamily="2" charset="77"/>
              </a:rPr>
              <a:t>único banco de emisión</a:t>
            </a:r>
          </a:p>
          <a:p>
            <a:pPr marL="457200" lvl="1" indent="0" algn="just">
              <a:buNone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537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D0315C-5011-3F46-A90A-E0462D1A4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9313"/>
          </a:xfrm>
        </p:spPr>
        <p:txBody>
          <a:bodyPr/>
          <a:lstStyle/>
          <a:p>
            <a:r>
              <a:rPr lang="es-ES" b="1" dirty="0">
                <a:latin typeface="Palatino" pitchFamily="2" charset="77"/>
                <a:ea typeface="Palatino" pitchFamily="2" charset="77"/>
              </a:rPr>
              <a:t>Antecedentes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792143-CE65-AE4A-BD7D-B7A6EAF3F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4691063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>
                <a:latin typeface="Palatino" pitchFamily="2" charset="77"/>
                <a:ea typeface="Palatino" pitchFamily="2" charset="77"/>
              </a:rPr>
              <a:t>Transformación del sistema financiero con el </a:t>
            </a:r>
            <a:r>
              <a:rPr lang="es-ES" b="1" dirty="0">
                <a:latin typeface="Palatino" pitchFamily="2" charset="77"/>
                <a:ea typeface="Palatino" pitchFamily="2" charset="77"/>
              </a:rPr>
              <a:t>cambio de siglo</a:t>
            </a:r>
            <a:r>
              <a:rPr lang="es-ES" dirty="0">
                <a:latin typeface="Palatino" pitchFamily="2" charset="77"/>
                <a:ea typeface="Palatino" pitchFamily="2" charset="77"/>
              </a:rPr>
              <a:t>:</a:t>
            </a:r>
          </a:p>
          <a:p>
            <a:pPr lvl="1" algn="just"/>
            <a:r>
              <a:rPr lang="es-ES" dirty="0">
                <a:latin typeface="Palatino" pitchFamily="2" charset="77"/>
                <a:ea typeface="Palatino" pitchFamily="2" charset="77"/>
              </a:rPr>
              <a:t>nuevas entidades</a:t>
            </a:r>
          </a:p>
          <a:p>
            <a:pPr lvl="1" algn="just"/>
            <a:r>
              <a:rPr lang="es-ES" dirty="0">
                <a:latin typeface="Palatino" pitchFamily="2" charset="77"/>
                <a:ea typeface="Palatino" pitchFamily="2" charset="77"/>
              </a:rPr>
              <a:t>expansión de los bancos por acciones </a:t>
            </a:r>
          </a:p>
          <a:p>
            <a:pPr lvl="1" algn="just"/>
            <a:r>
              <a:rPr lang="es-ES" dirty="0">
                <a:latin typeface="Palatino" pitchFamily="2" charset="77"/>
                <a:ea typeface="Palatino" pitchFamily="2" charset="77"/>
              </a:rPr>
              <a:t>estrecha participación de los bancos en las actividades industriales y de servicios</a:t>
            </a:r>
          </a:p>
          <a:p>
            <a:pPr algn="just"/>
            <a:r>
              <a:rPr lang="es-ES" dirty="0">
                <a:latin typeface="Palatino" pitchFamily="2" charset="77"/>
                <a:ea typeface="Palatino" pitchFamily="2" charset="77"/>
              </a:rPr>
              <a:t>Favorecida por:</a:t>
            </a:r>
          </a:p>
          <a:p>
            <a:pPr lvl="1" algn="just"/>
            <a:r>
              <a:rPr lang="es-ES" dirty="0">
                <a:latin typeface="Palatino" pitchFamily="2" charset="77"/>
                <a:ea typeface="Palatino" pitchFamily="2" charset="77"/>
              </a:rPr>
              <a:t>repatriación de capital desde las antiguas colonias </a:t>
            </a:r>
          </a:p>
          <a:p>
            <a:pPr lvl="1" algn="just"/>
            <a:r>
              <a:rPr lang="es-ES" dirty="0">
                <a:latin typeface="Palatino" pitchFamily="2" charset="77"/>
                <a:ea typeface="Palatino" pitchFamily="2" charset="77"/>
              </a:rPr>
              <a:t>entrada bancos extranjeros</a:t>
            </a:r>
          </a:p>
          <a:p>
            <a:pPr lvl="1" algn="just"/>
            <a:r>
              <a:rPr lang="es-ES" dirty="0">
                <a:latin typeface="Palatino" pitchFamily="2" charset="77"/>
                <a:ea typeface="Palatino" pitchFamily="2" charset="77"/>
              </a:rPr>
              <a:t>la neutralidad en la Primera Guerra Mundial favoreció la expansión del sistema financiero y agudizó el carácter mixto de los bancos</a:t>
            </a:r>
          </a:p>
          <a:p>
            <a:pPr algn="just"/>
            <a:r>
              <a:rPr lang="es-ES" b="1" dirty="0">
                <a:latin typeface="Palatino" pitchFamily="2" charset="77"/>
                <a:ea typeface="Palatino" pitchFamily="2" charset="77"/>
              </a:rPr>
              <a:t>Fin de la Primera Guerra Mundial</a:t>
            </a:r>
            <a:r>
              <a:rPr lang="es-ES" dirty="0">
                <a:latin typeface="Palatino" pitchFamily="2" charset="77"/>
                <a:ea typeface="Palatino" pitchFamily="2" charset="77"/>
              </a:rPr>
              <a:t>: fuerte impacto en la banca y crisis en el sector</a:t>
            </a:r>
          </a:p>
        </p:txBody>
      </p:sp>
    </p:spTree>
    <p:extLst>
      <p:ext uri="{BB962C8B-B14F-4D97-AF65-F5344CB8AC3E}">
        <p14:creationId xmlns:p14="http://schemas.microsoft.com/office/powerpoint/2010/main" val="4172510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43F3F-A1E6-1C42-9C45-9A428F1D1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95" y="151147"/>
            <a:ext cx="11360566" cy="1325563"/>
          </a:xfrm>
        </p:spPr>
        <p:txBody>
          <a:bodyPr>
            <a:normAutofit/>
          </a:bodyPr>
          <a:lstStyle/>
          <a:p>
            <a:r>
              <a:rPr lang="es-ES" sz="3600" b="1" dirty="0">
                <a:latin typeface="Palatino" pitchFamily="2" charset="77"/>
                <a:ea typeface="Palatino" pitchFamily="2" charset="77"/>
              </a:rPr>
              <a:t>Ley de Ordenación Bancaria de 1921: Proyecto de Ley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81E1E6-354E-794F-9958-1E074A5E7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76709"/>
            <a:ext cx="6007768" cy="5199917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2000" dirty="0">
                <a:latin typeface="Palatino" pitchFamily="2" charset="77"/>
                <a:ea typeface="Palatino" pitchFamily="2" charset="77"/>
              </a:rPr>
              <a:t>El privilegio de emisión del banco central se había prolongado en 1891 y terminaba en el año 1921</a:t>
            </a:r>
          </a:p>
          <a:p>
            <a:pPr marL="0" indent="0" algn="just">
              <a:buNone/>
            </a:pPr>
            <a:endParaRPr lang="es-ES" sz="2000" dirty="0">
              <a:latin typeface="Palatino" pitchFamily="2" charset="77"/>
              <a:ea typeface="Palatino" pitchFamily="2" charset="77"/>
            </a:endParaRPr>
          </a:p>
          <a:p>
            <a:pPr algn="just"/>
            <a:r>
              <a:rPr lang="es-ES" sz="2000" dirty="0">
                <a:latin typeface="Palatino" pitchFamily="2" charset="77"/>
                <a:ea typeface="Palatino" pitchFamily="2" charset="77"/>
              </a:rPr>
              <a:t>En </a:t>
            </a:r>
            <a:r>
              <a:rPr lang="es-ES" sz="2000" b="1" dirty="0">
                <a:latin typeface="Palatino" pitchFamily="2" charset="77"/>
                <a:ea typeface="Palatino" pitchFamily="2" charset="77"/>
              </a:rPr>
              <a:t>1918</a:t>
            </a:r>
            <a:r>
              <a:rPr lang="es-ES" sz="2000" dirty="0">
                <a:latin typeface="Palatino" pitchFamily="2" charset="77"/>
                <a:ea typeface="Palatino" pitchFamily="2" charset="77"/>
              </a:rPr>
              <a:t> se creó una </a:t>
            </a:r>
            <a:r>
              <a:rPr lang="es-ES" sz="2000" b="1" dirty="0">
                <a:latin typeface="Palatino" pitchFamily="2" charset="77"/>
                <a:ea typeface="Palatino" pitchFamily="2" charset="77"/>
              </a:rPr>
              <a:t>comisión</a:t>
            </a:r>
            <a:r>
              <a:rPr lang="es-ES" sz="2000" dirty="0">
                <a:latin typeface="Palatino" pitchFamily="2" charset="77"/>
                <a:ea typeface="Palatino" pitchFamily="2" charset="77"/>
              </a:rPr>
              <a:t> integrada por representantes del Tesoro, del Banco de España y de las actividades productivas para formular una ponencia que sirviese de guía al Gobierno para diseñar un proyecto de ley</a:t>
            </a:r>
            <a:r>
              <a:rPr lang="es-ES" sz="2000" dirty="0">
                <a:effectLst/>
                <a:latin typeface="Palatino" pitchFamily="2" charset="77"/>
                <a:ea typeface="Palatino" pitchFamily="2" charset="77"/>
              </a:rPr>
              <a:t> </a:t>
            </a:r>
          </a:p>
          <a:p>
            <a:pPr marL="0" indent="0" algn="just">
              <a:buNone/>
            </a:pPr>
            <a:endParaRPr lang="es-ES" sz="2000" dirty="0">
              <a:effectLst/>
              <a:latin typeface="Palatino" pitchFamily="2" charset="77"/>
              <a:ea typeface="Palatino" pitchFamily="2" charset="77"/>
            </a:endParaRPr>
          </a:p>
          <a:p>
            <a:pPr algn="just"/>
            <a:r>
              <a:rPr lang="es-ES" sz="2000" dirty="0">
                <a:latin typeface="Palatino" pitchFamily="2" charset="77"/>
                <a:ea typeface="Palatino" pitchFamily="2" charset="77"/>
              </a:rPr>
              <a:t>En el </a:t>
            </a:r>
            <a:r>
              <a:rPr lang="es-ES" sz="2000" b="1" dirty="0">
                <a:latin typeface="Palatino" pitchFamily="2" charset="77"/>
                <a:ea typeface="Palatino" pitchFamily="2" charset="77"/>
              </a:rPr>
              <a:t>proyecto de ley </a:t>
            </a:r>
            <a:r>
              <a:rPr lang="es-ES" sz="2000" dirty="0">
                <a:latin typeface="Palatino" pitchFamily="2" charset="77"/>
                <a:ea typeface="Palatino" pitchFamily="2" charset="77"/>
              </a:rPr>
              <a:t>destacaban dos ideas: </a:t>
            </a:r>
          </a:p>
          <a:p>
            <a:pPr lvl="1" algn="just"/>
            <a:r>
              <a:rPr lang="es-ES" sz="1900" dirty="0">
                <a:latin typeface="Palatino" pitchFamily="2" charset="77"/>
                <a:ea typeface="Palatino" pitchFamily="2" charset="77"/>
              </a:rPr>
              <a:t>el </a:t>
            </a:r>
            <a:r>
              <a:rPr lang="es-ES" sz="1900" b="1" dirty="0">
                <a:latin typeface="Palatino" pitchFamily="2" charset="77"/>
                <a:ea typeface="Palatino" pitchFamily="2" charset="77"/>
              </a:rPr>
              <a:t>Banco de España </a:t>
            </a:r>
            <a:r>
              <a:rPr lang="es-ES" sz="1900" dirty="0">
                <a:latin typeface="Palatino" pitchFamily="2" charset="77"/>
                <a:ea typeface="Palatino" pitchFamily="2" charset="77"/>
              </a:rPr>
              <a:t>debía evolucionar hacia la concepción de un </a:t>
            </a:r>
            <a:r>
              <a:rPr lang="es-ES" sz="1900" b="1" dirty="0">
                <a:latin typeface="Palatino" pitchFamily="2" charset="77"/>
                <a:ea typeface="Palatino" pitchFamily="2" charset="77"/>
              </a:rPr>
              <a:t>verdadero banco central </a:t>
            </a:r>
            <a:r>
              <a:rPr lang="es-ES" sz="1900" dirty="0">
                <a:latin typeface="Palatino" pitchFamily="2" charset="77"/>
                <a:ea typeface="Palatino" pitchFamily="2" charset="77"/>
              </a:rPr>
              <a:t>“con una intervención del Estado que no coarte sus actividades propias” </a:t>
            </a:r>
          </a:p>
          <a:p>
            <a:pPr lvl="1" algn="just"/>
            <a:r>
              <a:rPr lang="es-ES" sz="1800" dirty="0">
                <a:latin typeface="Palatino" pitchFamily="2" charset="77"/>
                <a:ea typeface="Palatino" pitchFamily="2" charset="77"/>
              </a:rPr>
              <a:t>establecer una </a:t>
            </a:r>
            <a:r>
              <a:rPr lang="es-ES" sz="1800" b="1" dirty="0">
                <a:latin typeface="Palatino" pitchFamily="2" charset="77"/>
                <a:ea typeface="Palatino" pitchFamily="2" charset="77"/>
              </a:rPr>
              <a:t>nueva regulación para “ordenar y fortalecer a la banca privada”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6D3A45-315B-474F-82BB-064610A2E3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9500" y="1825625"/>
            <a:ext cx="39243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ES" dirty="0"/>
          </a:p>
        </p:txBody>
      </p:sp>
      <p:pic>
        <p:nvPicPr>
          <p:cNvPr id="1026" name="Picture 2" descr="Libros antiguos: ORDENACIÓN BANCARIA DE ESPAÑA POR D. FRANCISCO DE A. CAMBO - Foto 1 - 137187882">
            <a:extLst>
              <a:ext uri="{FF2B5EF4-FFF2-40B4-BE49-F238E27FC236}">
                <a16:creationId xmlns:a16="http://schemas.microsoft.com/office/drawing/2014/main" id="{2831D921-0116-294F-8C07-00CC6F558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1167062"/>
            <a:ext cx="4195761" cy="550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490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E575E-2EE4-E34F-B0E0-EC6CBF705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652"/>
            <a:ext cx="10515600" cy="1325563"/>
          </a:xfrm>
        </p:spPr>
        <p:txBody>
          <a:bodyPr/>
          <a:lstStyle/>
          <a:p>
            <a:r>
              <a:rPr lang="es-ES" b="1" dirty="0">
                <a:latin typeface="Palatino" pitchFamily="2" charset="77"/>
                <a:ea typeface="Palatino" pitchFamily="2" charset="77"/>
              </a:rPr>
              <a:t>Ley de Ordenación Bancaria de 1921</a:t>
            </a:r>
            <a:endParaRPr lang="es-ES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9634FF-33FE-F947-B487-64CA201182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7687" y="1510214"/>
            <a:ext cx="6416674" cy="5163133"/>
          </a:xfrm>
        </p:spPr>
        <p:txBody>
          <a:bodyPr>
            <a:normAutofit/>
          </a:bodyPr>
          <a:lstStyle/>
          <a:p>
            <a:pPr algn="just"/>
            <a:r>
              <a:rPr lang="es-ES" sz="2000" dirty="0">
                <a:latin typeface="Palatino" pitchFamily="2" charset="77"/>
                <a:ea typeface="Palatino" pitchFamily="2" charset="77"/>
              </a:rPr>
              <a:t>Por primera vez se abordó la necesidad de dar un </a:t>
            </a:r>
            <a:r>
              <a:rPr lang="es-ES" sz="2000" b="1" dirty="0">
                <a:latin typeface="Palatino" pitchFamily="2" charset="77"/>
                <a:ea typeface="Palatino" pitchFamily="2" charset="77"/>
              </a:rPr>
              <a:t>tratamiento unitario a todo el sistema bancario (</a:t>
            </a:r>
            <a:r>
              <a:rPr lang="es-ES" sz="2000" dirty="0">
                <a:latin typeface="Palatino" pitchFamily="2" charset="77"/>
                <a:ea typeface="Palatino" pitchFamily="2" charset="77"/>
              </a:rPr>
              <a:t>Banco de España y banca privada)</a:t>
            </a:r>
            <a:r>
              <a:rPr lang="es-ES" sz="2000" dirty="0">
                <a:effectLst/>
                <a:latin typeface="Palatino" pitchFamily="2" charset="77"/>
                <a:ea typeface="Palatino" pitchFamily="2" charset="77"/>
              </a:rPr>
              <a:t> </a:t>
            </a:r>
          </a:p>
          <a:p>
            <a:pPr marL="0" indent="0" algn="just">
              <a:buNone/>
            </a:pPr>
            <a:endParaRPr lang="es-ES" sz="2000" dirty="0">
              <a:effectLst/>
              <a:latin typeface="Palatino" pitchFamily="2" charset="77"/>
              <a:ea typeface="Palatino" pitchFamily="2" charset="77"/>
            </a:endParaRPr>
          </a:p>
          <a:p>
            <a:pPr algn="just"/>
            <a:r>
              <a:rPr lang="es-ES" sz="2000" b="1" dirty="0">
                <a:latin typeface="Palatino" pitchFamily="2" charset="77"/>
                <a:ea typeface="Palatino" pitchFamily="2" charset="77"/>
              </a:rPr>
              <a:t>Francesc Cambó </a:t>
            </a:r>
            <a:r>
              <a:rPr lang="es-ES" sz="2000" dirty="0">
                <a:latin typeface="Palatino" pitchFamily="2" charset="77"/>
                <a:ea typeface="Palatino" pitchFamily="2" charset="77"/>
              </a:rPr>
              <a:t>impulsó diversas iniciativas, entre ellas la Ley de Ordenación Bancaria de 1921, para la que contó con el asesoramiento técnico de </a:t>
            </a:r>
            <a:r>
              <a:rPr lang="es-ES" sz="2000" b="1" dirty="0">
                <a:latin typeface="Palatino" pitchFamily="2" charset="77"/>
                <a:ea typeface="Palatino" pitchFamily="2" charset="77"/>
              </a:rPr>
              <a:t>Francisco Bernis</a:t>
            </a:r>
          </a:p>
          <a:p>
            <a:pPr marL="0" indent="0" algn="just">
              <a:buNone/>
            </a:pPr>
            <a:endParaRPr lang="es-ES" sz="2000" b="1" dirty="0">
              <a:latin typeface="Palatino" pitchFamily="2" charset="77"/>
              <a:ea typeface="Palatino" pitchFamily="2" charset="77"/>
            </a:endParaRPr>
          </a:p>
          <a:p>
            <a:pPr algn="just"/>
            <a:r>
              <a:rPr lang="es-ES" sz="2000" dirty="0">
                <a:latin typeface="Palatino" pitchFamily="2" charset="77"/>
                <a:ea typeface="Palatino" pitchFamily="2" charset="77"/>
              </a:rPr>
              <a:t>Cambó (Discurso 26 de Octubre 1921, Titulo I, p.6): </a:t>
            </a:r>
          </a:p>
          <a:p>
            <a:pPr lvl="1" algn="just"/>
            <a:r>
              <a:rPr lang="es-ES" sz="1400" dirty="0">
                <a:latin typeface="Palatino" pitchFamily="2" charset="77"/>
                <a:ea typeface="Palatino" pitchFamily="2" charset="77"/>
              </a:rPr>
              <a:t>“El Banco de España no es lo que debe ser para la buena ordenación del formidable organismo de crédito que ha de regir la vida económica española; </a:t>
            </a:r>
          </a:p>
          <a:p>
            <a:pPr lvl="1" algn="just"/>
            <a:r>
              <a:rPr lang="es-ES" sz="1400" dirty="0">
                <a:latin typeface="Palatino" pitchFamily="2" charset="77"/>
                <a:ea typeface="Palatino" pitchFamily="2" charset="77"/>
              </a:rPr>
              <a:t>y…la Banca privada….no tiene la coordinación, la disciplina que todos aspiramos poder apreciar en ella para merecer y poder alcanzar los grandes desenvolvimientos que deseo yo”</a:t>
            </a:r>
            <a:r>
              <a:rPr lang="es-ES" sz="1400" dirty="0">
                <a:effectLst/>
                <a:latin typeface="Palatino" pitchFamily="2" charset="77"/>
                <a:ea typeface="Palatino" pitchFamily="2" charset="77"/>
              </a:rPr>
              <a:t> </a:t>
            </a:r>
            <a:endParaRPr lang="es-ES" sz="1400" dirty="0"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5C78819-3A22-3049-BF1C-69DD1969A0E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4" y="1323684"/>
            <a:ext cx="2632075" cy="287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ernis Carrasco, Francisco">
            <a:extLst>
              <a:ext uri="{FF2B5EF4-FFF2-40B4-BE49-F238E27FC236}">
                <a16:creationId xmlns:a16="http://schemas.microsoft.com/office/drawing/2014/main" id="{D7C312BB-50B8-A44F-BD1B-85D1CA918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413" y="4268178"/>
            <a:ext cx="1881186" cy="24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8E03830-7405-FC41-97AA-451C1A57A772}"/>
              </a:ext>
            </a:extLst>
          </p:cNvPr>
          <p:cNvSpPr txBox="1"/>
          <p:nvPr/>
        </p:nvSpPr>
        <p:spPr>
          <a:xfrm>
            <a:off x="10158413" y="1271588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Palatino" pitchFamily="2" charset="77"/>
                <a:ea typeface="Palatino" pitchFamily="2" charset="77"/>
              </a:rPr>
              <a:t>F. Cambó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72170B-E4F0-C745-BF61-F5894CC3F451}"/>
              </a:ext>
            </a:extLst>
          </p:cNvPr>
          <p:cNvSpPr txBox="1"/>
          <p:nvPr/>
        </p:nvSpPr>
        <p:spPr>
          <a:xfrm>
            <a:off x="8672514" y="4973184"/>
            <a:ext cx="1485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Palatino" pitchFamily="2" charset="77"/>
                <a:ea typeface="Palatino" pitchFamily="2" charset="77"/>
              </a:rPr>
              <a:t>F. Bernis</a:t>
            </a:r>
          </a:p>
        </p:txBody>
      </p:sp>
    </p:spTree>
    <p:extLst>
      <p:ext uri="{BB962C8B-B14F-4D97-AF65-F5344CB8AC3E}">
        <p14:creationId xmlns:p14="http://schemas.microsoft.com/office/powerpoint/2010/main" val="4187008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5D1994C-B7D6-F34A-8082-1793E3BC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813"/>
            <a:ext cx="10515600" cy="1325563"/>
          </a:xfrm>
        </p:spPr>
        <p:txBody>
          <a:bodyPr/>
          <a:lstStyle/>
          <a:p>
            <a:r>
              <a:rPr lang="es-ES" b="1" dirty="0">
                <a:latin typeface="Palatino" pitchFamily="2" charset="77"/>
                <a:ea typeface="Palatino" pitchFamily="2" charset="77"/>
              </a:rPr>
              <a:t>Ley de Ordenación Bancaria de 1921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20DFE67-1E7B-8E42-B352-8B9FD00B32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6266" y="1476376"/>
            <a:ext cx="7311860" cy="512630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ES" dirty="0">
                <a:latin typeface="Palatino" pitchFamily="2" charset="77"/>
                <a:ea typeface="Palatino" pitchFamily="2" charset="77"/>
              </a:rPr>
              <a:t>Importancia de: </a:t>
            </a:r>
            <a:r>
              <a:rPr lang="es-ES" b="1" dirty="0">
                <a:latin typeface="Palatino" pitchFamily="2" charset="77"/>
                <a:ea typeface="Palatino" pitchFamily="2" charset="77"/>
              </a:rPr>
              <a:t>coordinación</a:t>
            </a:r>
            <a:r>
              <a:rPr lang="es-ES" dirty="0">
                <a:latin typeface="Palatino" pitchFamily="2" charset="77"/>
                <a:ea typeface="Palatino" pitchFamily="2" charset="77"/>
              </a:rPr>
              <a:t>, </a:t>
            </a:r>
            <a:r>
              <a:rPr lang="es-ES" b="1" dirty="0">
                <a:latin typeface="Palatino" pitchFamily="2" charset="77"/>
                <a:ea typeface="Palatino" pitchFamily="2" charset="77"/>
              </a:rPr>
              <a:t>intervención</a:t>
            </a:r>
            <a:r>
              <a:rPr lang="es-ES" dirty="0">
                <a:latin typeface="Palatino" pitchFamily="2" charset="77"/>
                <a:ea typeface="Palatino" pitchFamily="2" charset="77"/>
              </a:rPr>
              <a:t> e </a:t>
            </a:r>
            <a:r>
              <a:rPr lang="es-ES" b="1" dirty="0">
                <a:latin typeface="Palatino" pitchFamily="2" charset="77"/>
                <a:ea typeface="Palatino" pitchFamily="2" charset="77"/>
              </a:rPr>
              <a:t>inspección</a:t>
            </a:r>
            <a:r>
              <a:rPr lang="es-ES" b="1" dirty="0">
                <a:effectLst/>
                <a:latin typeface="Palatino" pitchFamily="2" charset="77"/>
                <a:ea typeface="Palatino" pitchFamily="2" charset="77"/>
              </a:rPr>
              <a:t> </a:t>
            </a:r>
          </a:p>
          <a:p>
            <a:pPr algn="just"/>
            <a:endParaRPr lang="es-ES" dirty="0">
              <a:latin typeface="Palatino" pitchFamily="2" charset="77"/>
              <a:ea typeface="Palatino" pitchFamily="2" charset="77"/>
            </a:endParaRPr>
          </a:p>
          <a:p>
            <a:pPr algn="just"/>
            <a:r>
              <a:rPr lang="es-ES" dirty="0">
                <a:latin typeface="Palatino" pitchFamily="2" charset="77"/>
                <a:ea typeface="Palatino" pitchFamily="2" charset="77"/>
              </a:rPr>
              <a:t>Para Cambó la fase previa de relativa liberalización financiera había sido negativa y la regulación debía fomentar:</a:t>
            </a:r>
          </a:p>
          <a:p>
            <a:pPr marL="457200" lvl="1" indent="0" algn="just">
              <a:buNone/>
            </a:pPr>
            <a:r>
              <a:rPr lang="es-ES" dirty="0">
                <a:latin typeface="Palatino" pitchFamily="2" charset="77"/>
                <a:ea typeface="Palatino" pitchFamily="2" charset="77"/>
              </a:rPr>
              <a:t>“un régimen de </a:t>
            </a:r>
            <a:r>
              <a:rPr lang="es-ES" b="1" dirty="0">
                <a:latin typeface="Palatino" pitchFamily="2" charset="77"/>
                <a:ea typeface="Palatino" pitchFamily="2" charset="77"/>
              </a:rPr>
              <a:t>coordinación</a:t>
            </a:r>
            <a:r>
              <a:rPr lang="es-ES" dirty="0">
                <a:latin typeface="Palatino" pitchFamily="2" charset="77"/>
                <a:ea typeface="Palatino" pitchFamily="2" charset="77"/>
              </a:rPr>
              <a:t> que evite los estragos de la indisciplina, del exagerado individualismo y de una competencia llevada, en cierto punto, fuera de los límites de toda conveniencia pública y de los intereses propios de la Banca”</a:t>
            </a:r>
          </a:p>
          <a:p>
            <a:pPr algn="just"/>
            <a:endParaRPr lang="es-ES" dirty="0">
              <a:latin typeface="Palatino" pitchFamily="2" charset="77"/>
              <a:ea typeface="Palatino" pitchFamily="2" charset="77"/>
            </a:endParaRPr>
          </a:p>
          <a:p>
            <a:pPr algn="just"/>
            <a:r>
              <a:rPr lang="es-ES" dirty="0">
                <a:latin typeface="Palatino" pitchFamily="2" charset="77"/>
                <a:ea typeface="Palatino" pitchFamily="2" charset="77"/>
              </a:rPr>
              <a:t>Aumento del </a:t>
            </a:r>
            <a:r>
              <a:rPr lang="es-ES" b="1" dirty="0">
                <a:latin typeface="Palatino" pitchFamily="2" charset="77"/>
                <a:ea typeface="Palatino" pitchFamily="2" charset="77"/>
              </a:rPr>
              <a:t>intervencionismo</a:t>
            </a:r>
            <a:r>
              <a:rPr lang="es-ES" dirty="0">
                <a:latin typeface="Palatino" pitchFamily="2" charset="77"/>
                <a:ea typeface="Palatino" pitchFamily="2" charset="77"/>
              </a:rPr>
              <a:t> enmarcado en el contexto de giro nacionalista de la política económica española en el primer tercio de siglo y en sintonía con lo que estaba sucediendo en otros países europeos</a:t>
            </a:r>
          </a:p>
          <a:p>
            <a:pPr marL="0" indent="0" algn="just">
              <a:buNone/>
            </a:pPr>
            <a:endParaRPr lang="es-ES" dirty="0">
              <a:latin typeface="Palatino" pitchFamily="2" charset="77"/>
              <a:ea typeface="Palatino" pitchFamily="2" charset="77"/>
            </a:endParaRPr>
          </a:p>
          <a:p>
            <a:pPr algn="just"/>
            <a:r>
              <a:rPr lang="es-ES" dirty="0">
                <a:latin typeface="Palatino" pitchFamily="2" charset="77"/>
                <a:ea typeface="Palatino" pitchFamily="2" charset="77"/>
              </a:rPr>
              <a:t>Importancia de la labor de </a:t>
            </a:r>
            <a:r>
              <a:rPr lang="es-ES" b="1" dirty="0">
                <a:latin typeface="Palatino" pitchFamily="2" charset="77"/>
                <a:ea typeface="Palatino" pitchFamily="2" charset="77"/>
              </a:rPr>
              <a:t>inspección</a:t>
            </a:r>
            <a:r>
              <a:rPr lang="es-ES" dirty="0">
                <a:latin typeface="Palatino" pitchFamily="2" charset="77"/>
                <a:ea typeface="Palatino" pitchFamily="2" charset="77"/>
              </a:rPr>
              <a:t> en un contexto de inestabilidad financiera y crisis</a:t>
            </a:r>
          </a:p>
          <a:p>
            <a:pPr algn="just"/>
            <a:endParaRPr lang="es-ES" dirty="0"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14" name="Marcador de contenido 13" descr="Carta&#10;&#10;Descripción generada automáticamente">
            <a:extLst>
              <a:ext uri="{FF2B5EF4-FFF2-40B4-BE49-F238E27FC236}">
                <a16:creationId xmlns:a16="http://schemas.microsoft.com/office/drawing/2014/main" id="{DA5EBADE-4B43-7C43-946A-E4B49E31B0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72475" y="1481138"/>
            <a:ext cx="3414713" cy="4919662"/>
          </a:xfrm>
        </p:spPr>
      </p:pic>
    </p:spTree>
    <p:extLst>
      <p:ext uri="{BB962C8B-B14F-4D97-AF65-F5344CB8AC3E}">
        <p14:creationId xmlns:p14="http://schemas.microsoft.com/office/powerpoint/2010/main" val="3418674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0038BB-C5D5-A94B-82D2-82728608B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Palatino" pitchFamily="2" charset="77"/>
                <a:ea typeface="Palatino" pitchFamily="2" charset="77"/>
              </a:rPr>
              <a:t>Ley de Ordenación Bancaria de 1921</a:t>
            </a:r>
            <a:endParaRPr lang="es-ES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4C9464-833F-674E-B9A1-9B4E99838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>
                <a:latin typeface="Palatino" pitchFamily="2" charset="77"/>
                <a:ea typeface="Palatino" pitchFamily="2" charset="77"/>
              </a:rPr>
              <a:t>Los cambios legislativos vinculados a la LOB de 1921 fueron similares a los que se estaban produciendo en </a:t>
            </a:r>
            <a:r>
              <a:rPr lang="es-ES" b="1" dirty="0">
                <a:latin typeface="Palatino" pitchFamily="2" charset="77"/>
                <a:ea typeface="Palatino" pitchFamily="2" charset="77"/>
              </a:rPr>
              <a:t>otros países </a:t>
            </a:r>
            <a:r>
              <a:rPr lang="es-ES" dirty="0">
                <a:latin typeface="Palatino" pitchFamily="2" charset="77"/>
                <a:ea typeface="Palatino" pitchFamily="2" charset="77"/>
              </a:rPr>
              <a:t>en ese momento: </a:t>
            </a:r>
          </a:p>
          <a:p>
            <a:pPr lvl="1" algn="just"/>
            <a:r>
              <a:rPr lang="es-ES" dirty="0">
                <a:latin typeface="Palatino" pitchFamily="2" charset="77"/>
                <a:ea typeface="Palatino" pitchFamily="2" charset="77"/>
              </a:rPr>
              <a:t> Dinamarca en 1919</a:t>
            </a:r>
          </a:p>
          <a:p>
            <a:pPr lvl="1" algn="just"/>
            <a:r>
              <a:rPr lang="es-ES" dirty="0">
                <a:latin typeface="Palatino" pitchFamily="2" charset="77"/>
                <a:ea typeface="Palatino" pitchFamily="2" charset="77"/>
              </a:rPr>
              <a:t> Checoslovaquia en 1920 y 1924</a:t>
            </a:r>
          </a:p>
          <a:p>
            <a:pPr lvl="1" algn="just"/>
            <a:r>
              <a:rPr lang="es-ES" dirty="0">
                <a:latin typeface="Palatino" pitchFamily="2" charset="77"/>
                <a:ea typeface="Palatino" pitchFamily="2" charset="77"/>
              </a:rPr>
              <a:t> Austria en 1924-25</a:t>
            </a:r>
          </a:p>
          <a:p>
            <a:pPr lvl="1" algn="just"/>
            <a:r>
              <a:rPr lang="es-ES" dirty="0">
                <a:latin typeface="Palatino" pitchFamily="2" charset="77"/>
                <a:ea typeface="Palatino" pitchFamily="2" charset="77"/>
              </a:rPr>
              <a:t> Noruega en 1925</a:t>
            </a:r>
          </a:p>
          <a:p>
            <a:pPr lvl="1" algn="just"/>
            <a:r>
              <a:rPr lang="es-ES" dirty="0">
                <a:latin typeface="Palatino" pitchFamily="2" charset="77"/>
                <a:ea typeface="Palatino" pitchFamily="2" charset="77"/>
              </a:rPr>
              <a:t> Portugal en 1925</a:t>
            </a:r>
          </a:p>
          <a:p>
            <a:pPr lvl="1" algn="just"/>
            <a:r>
              <a:rPr lang="es-ES" dirty="0">
                <a:latin typeface="Palatino" pitchFamily="2" charset="77"/>
                <a:ea typeface="Palatino" pitchFamily="2" charset="77"/>
              </a:rPr>
              <a:t> Italia en 1926</a:t>
            </a:r>
          </a:p>
          <a:p>
            <a:pPr lvl="1" algn="just"/>
            <a:r>
              <a:rPr lang="es-ES" dirty="0">
                <a:latin typeface="Palatino" pitchFamily="2" charset="77"/>
                <a:ea typeface="Palatino" pitchFamily="2" charset="77"/>
              </a:rPr>
              <a:t> Japón en 1927</a:t>
            </a:r>
          </a:p>
        </p:txBody>
      </p:sp>
    </p:spTree>
    <p:extLst>
      <p:ext uri="{BB962C8B-B14F-4D97-AF65-F5344CB8AC3E}">
        <p14:creationId xmlns:p14="http://schemas.microsoft.com/office/powerpoint/2010/main" val="12638779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3197</TotalTime>
  <Words>1506</Words>
  <Application>Microsoft Macintosh PowerPoint</Application>
  <PresentationFormat>Panorámica</PresentationFormat>
  <Paragraphs>119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Palatino</vt:lpstr>
      <vt:lpstr>Tema de Office</vt:lpstr>
      <vt:lpstr>La ley de Ordenación Bancaria de 1921 y la regulación del sistema bancario  </vt:lpstr>
      <vt:lpstr>Objetivos de la regulación bancaria</vt:lpstr>
      <vt:lpstr>Ley de Ordenación Bancaria de 1921</vt:lpstr>
      <vt:lpstr>Antecedentes </vt:lpstr>
      <vt:lpstr>Antecedentes</vt:lpstr>
      <vt:lpstr>Ley de Ordenación Bancaria de 1921: Proyecto de Ley</vt:lpstr>
      <vt:lpstr>Ley de Ordenación Bancaria de 1921</vt:lpstr>
      <vt:lpstr>Ley de Ordenación Bancaria de 1921</vt:lpstr>
      <vt:lpstr>Ley de Ordenación Bancaria de 1921</vt:lpstr>
      <vt:lpstr>La LOB de 1921 y el Banco de España </vt:lpstr>
      <vt:lpstr>LOB 1921 y Banco de España: valoración historiografía </vt:lpstr>
      <vt:lpstr>La LOB de 1921 y la banca privada</vt:lpstr>
      <vt:lpstr>La LOB 1921 y la banca privada: valoración historiográfica</vt:lpstr>
      <vt:lpstr>Concentración </vt:lpstr>
      <vt:lpstr>Banca mixta</vt:lpstr>
      <vt:lpstr>Conclusiones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ley de ordenación bancaria de 1921 y la regulación del sistema bancario  </dc:title>
  <dc:creator>Maria Angeles Pons Brias</dc:creator>
  <cp:lastModifiedBy>Maria Angeles Pons Brias</cp:lastModifiedBy>
  <cp:revision>48</cp:revision>
  <cp:lastPrinted>2021-11-15T12:08:54Z</cp:lastPrinted>
  <dcterms:created xsi:type="dcterms:W3CDTF">2021-11-08T15:22:24Z</dcterms:created>
  <dcterms:modified xsi:type="dcterms:W3CDTF">2021-11-15T12:09:01Z</dcterms:modified>
</cp:coreProperties>
</file>