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672" r:id="rId2"/>
    <p:sldMasterId id="2147483684" r:id="rId3"/>
  </p:sldMasterIdLst>
  <p:notesMasterIdLst>
    <p:notesMasterId r:id="rId30"/>
  </p:notesMasterIdLst>
  <p:handoutMasterIdLst>
    <p:handoutMasterId r:id="rId31"/>
  </p:handoutMasterIdLst>
  <p:sldIdLst>
    <p:sldId id="256" r:id="rId4"/>
    <p:sldId id="299" r:id="rId5"/>
    <p:sldId id="370" r:id="rId6"/>
    <p:sldId id="353" r:id="rId7"/>
    <p:sldId id="371" r:id="rId8"/>
    <p:sldId id="372" r:id="rId9"/>
    <p:sldId id="373" r:id="rId10"/>
    <p:sldId id="293" r:id="rId11"/>
    <p:sldId id="375" r:id="rId12"/>
    <p:sldId id="377" r:id="rId13"/>
    <p:sldId id="366" r:id="rId14"/>
    <p:sldId id="378" r:id="rId15"/>
    <p:sldId id="379" r:id="rId16"/>
    <p:sldId id="380" r:id="rId17"/>
    <p:sldId id="311" r:id="rId18"/>
    <p:sldId id="382" r:id="rId19"/>
    <p:sldId id="384" r:id="rId20"/>
    <p:sldId id="385" r:id="rId21"/>
    <p:sldId id="381" r:id="rId22"/>
    <p:sldId id="350" r:id="rId23"/>
    <p:sldId id="260" r:id="rId24"/>
    <p:sldId id="383" r:id="rId25"/>
    <p:sldId id="374" r:id="rId26"/>
    <p:sldId id="387" r:id="rId27"/>
    <p:sldId id="388" r:id="rId28"/>
    <p:sldId id="376" r:id="rId29"/>
  </p:sldIdLst>
  <p:sldSz cx="9144000" cy="6858000" type="screen4x3"/>
  <p:notesSz cx="9906000" cy="6794500"/>
  <p:defaultTextStyle>
    <a:defPPr>
      <a:defRPr lang="es-ES_tradnl"/>
    </a:defPPr>
    <a:lvl1pPr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1pPr>
    <a:lvl2pPr marL="4572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2pPr>
    <a:lvl3pPr marL="9144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3pPr>
    <a:lvl4pPr marL="13716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4pPr>
    <a:lvl5pPr marL="1828800" algn="l" rtl="0" eaLnBrk="0" fontAlgn="base" hangingPunct="0">
      <a:spcBef>
        <a:spcPct val="0"/>
      </a:spcBef>
      <a:spcAft>
        <a:spcPct val="0"/>
      </a:spcAft>
      <a:defRPr sz="2000" b="1" kern="1200">
        <a:solidFill>
          <a:schemeClr val="tx1"/>
        </a:solidFill>
        <a:latin typeface="BdE Neue Helvetica 55 Roman" panose="020B0604020202020204" pitchFamily="34" charset="0"/>
        <a:ea typeface="+mn-ea"/>
        <a:cs typeface="+mn-cs"/>
      </a:defRPr>
    </a:lvl5pPr>
    <a:lvl6pPr marL="2286000" algn="l" defTabSz="914400" rtl="0" eaLnBrk="1" latinLnBrk="0" hangingPunct="1">
      <a:defRPr sz="2000" b="1" kern="1200">
        <a:solidFill>
          <a:schemeClr val="tx1"/>
        </a:solidFill>
        <a:latin typeface="BdE Neue Helvetica 55 Roman" panose="020B0604020202020204" pitchFamily="34" charset="0"/>
        <a:ea typeface="+mn-ea"/>
        <a:cs typeface="+mn-cs"/>
      </a:defRPr>
    </a:lvl6pPr>
    <a:lvl7pPr marL="2743200" algn="l" defTabSz="914400" rtl="0" eaLnBrk="1" latinLnBrk="0" hangingPunct="1">
      <a:defRPr sz="2000" b="1" kern="1200">
        <a:solidFill>
          <a:schemeClr val="tx1"/>
        </a:solidFill>
        <a:latin typeface="BdE Neue Helvetica 55 Roman" panose="020B0604020202020204" pitchFamily="34" charset="0"/>
        <a:ea typeface="+mn-ea"/>
        <a:cs typeface="+mn-cs"/>
      </a:defRPr>
    </a:lvl7pPr>
    <a:lvl8pPr marL="3200400" algn="l" defTabSz="914400" rtl="0" eaLnBrk="1" latinLnBrk="0" hangingPunct="1">
      <a:defRPr sz="2000" b="1" kern="1200">
        <a:solidFill>
          <a:schemeClr val="tx1"/>
        </a:solidFill>
        <a:latin typeface="BdE Neue Helvetica 55 Roman" panose="020B0604020202020204" pitchFamily="34" charset="0"/>
        <a:ea typeface="+mn-ea"/>
        <a:cs typeface="+mn-cs"/>
      </a:defRPr>
    </a:lvl8pPr>
    <a:lvl9pPr marL="3657600" algn="l" defTabSz="914400" rtl="0" eaLnBrk="1" latinLnBrk="0" hangingPunct="1">
      <a:defRPr sz="2000" b="1" kern="1200">
        <a:solidFill>
          <a:schemeClr val="tx1"/>
        </a:solidFill>
        <a:latin typeface="BdE Neue Helvetica 55 Roman"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0">
          <p15:clr>
            <a:srgbClr val="A4A3A4"/>
          </p15:clr>
        </p15:guide>
        <p15:guide id="2" pos="312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5C48"/>
    <a:srgbClr val="666666"/>
    <a:srgbClr val="333333"/>
    <a:srgbClr val="DEDEDE"/>
    <a:srgbClr val="E1E1E1"/>
    <a:srgbClr val="D9D9D9"/>
    <a:srgbClr val="C0C0C0"/>
    <a:srgbClr val="66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70377" autoAdjust="0"/>
  </p:normalViewPr>
  <p:slideViewPr>
    <p:cSldViewPr snapToGrid="0">
      <p:cViewPr varScale="1">
        <p:scale>
          <a:sx n="52" d="100"/>
          <a:sy n="52" d="100"/>
        </p:scale>
        <p:origin x="20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6" d="100"/>
          <a:sy n="76" d="100"/>
        </p:scale>
        <p:origin x="-702" y="-90"/>
      </p:cViewPr>
      <p:guideLst>
        <p:guide orient="horz" pos="2140"/>
        <p:guide pos="3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4292600" cy="339725"/>
          </a:xfrm>
          <a:prstGeom prst="rect">
            <a:avLst/>
          </a:prstGeom>
        </p:spPr>
        <p:txBody>
          <a:bodyPr vert="horz" lIns="91440" tIns="45720" rIns="91440" bIns="45720" rtlCol="0"/>
          <a:lstStyle>
            <a:lvl1pPr algn="l" eaLnBrk="1" hangingPunct="1">
              <a:defRPr sz="1200"/>
            </a:lvl1pPr>
          </a:lstStyle>
          <a:p>
            <a:pPr>
              <a:defRPr/>
            </a:pPr>
            <a:endParaRPr lang="es-ES_tradnl"/>
          </a:p>
        </p:txBody>
      </p:sp>
      <p:sp>
        <p:nvSpPr>
          <p:cNvPr id="3" name="2 Marcador de fecha"/>
          <p:cNvSpPr>
            <a:spLocks noGrp="1"/>
          </p:cNvSpPr>
          <p:nvPr>
            <p:ph type="dt" sz="quarter" idx="1"/>
          </p:nvPr>
        </p:nvSpPr>
        <p:spPr>
          <a:xfrm>
            <a:off x="5610225" y="0"/>
            <a:ext cx="4294188" cy="339725"/>
          </a:xfrm>
          <a:prstGeom prst="rect">
            <a:avLst/>
          </a:prstGeom>
        </p:spPr>
        <p:txBody>
          <a:bodyPr vert="horz" lIns="91440" tIns="45720" rIns="91440" bIns="45720" rtlCol="0"/>
          <a:lstStyle>
            <a:lvl1pPr algn="r" eaLnBrk="1" hangingPunct="1">
              <a:defRPr sz="1200"/>
            </a:lvl1pPr>
          </a:lstStyle>
          <a:p>
            <a:pPr>
              <a:defRPr/>
            </a:pPr>
            <a:fld id="{BD4907BB-5438-456B-87B8-5E96FB7957A7}" type="datetimeFigureOut">
              <a:rPr lang="es-ES_tradnl"/>
              <a:pPr>
                <a:defRPr/>
              </a:pPr>
              <a:t>04/10/2017</a:t>
            </a:fld>
            <a:endParaRPr lang="es-ES_tradnl"/>
          </a:p>
        </p:txBody>
      </p:sp>
      <p:sp>
        <p:nvSpPr>
          <p:cNvPr id="4" name="3 Marcador de pie de página"/>
          <p:cNvSpPr>
            <a:spLocks noGrp="1"/>
          </p:cNvSpPr>
          <p:nvPr>
            <p:ph type="ftr" sz="quarter" idx="2"/>
          </p:nvPr>
        </p:nvSpPr>
        <p:spPr>
          <a:xfrm>
            <a:off x="0" y="6453188"/>
            <a:ext cx="4292600" cy="339725"/>
          </a:xfrm>
          <a:prstGeom prst="rect">
            <a:avLst/>
          </a:prstGeom>
        </p:spPr>
        <p:txBody>
          <a:bodyPr vert="horz" lIns="91440" tIns="45720" rIns="91440" bIns="45720" rtlCol="0" anchor="b"/>
          <a:lstStyle>
            <a:lvl1pPr algn="l" eaLnBrk="1" hangingPunct="1">
              <a:defRPr sz="1200"/>
            </a:lvl1pPr>
          </a:lstStyle>
          <a:p>
            <a:pPr>
              <a:defRPr/>
            </a:pPr>
            <a:endParaRPr lang="es-ES_tradnl"/>
          </a:p>
        </p:txBody>
      </p:sp>
      <p:sp>
        <p:nvSpPr>
          <p:cNvPr id="5" name="4 Marcador de número de diapositiva"/>
          <p:cNvSpPr>
            <a:spLocks noGrp="1"/>
          </p:cNvSpPr>
          <p:nvPr>
            <p:ph type="sldNum" sz="quarter" idx="3"/>
          </p:nvPr>
        </p:nvSpPr>
        <p:spPr>
          <a:xfrm>
            <a:off x="5610225" y="6453188"/>
            <a:ext cx="4294188" cy="3397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A3B1EC2-E55E-4D73-A6EB-0E36A7FEC8CD}" type="slidenum">
              <a:rPr lang="es-ES_tradnl" altLang="es-ES_tradnl"/>
              <a:pPr>
                <a:defRPr/>
              </a:pPr>
              <a:t>‹Nº›</a:t>
            </a:fld>
            <a:endParaRPr lang="es-ES_tradnl" altLang="es-ES_tradnl"/>
          </a:p>
        </p:txBody>
      </p:sp>
    </p:spTree>
    <p:extLst>
      <p:ext uri="{BB962C8B-B14F-4D97-AF65-F5344CB8AC3E}">
        <p14:creationId xmlns:p14="http://schemas.microsoft.com/office/powerpoint/2010/main" val="4146624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4292600" cy="339725"/>
          </a:xfrm>
          <a:prstGeom prst="rect">
            <a:avLst/>
          </a:prstGeom>
          <a:noFill/>
          <a:ln w="9525">
            <a:noFill/>
            <a:miter lim="800000"/>
            <a:headEnd/>
            <a:tailEnd/>
          </a:ln>
          <a:effectLst/>
        </p:spPr>
        <p:txBody>
          <a:bodyPr vert="horz" wrap="square" lIns="91567" tIns="45785" rIns="91567" bIns="45785" numCol="1" anchor="t" anchorCtr="0" compatLnSpc="1">
            <a:prstTxWarp prst="textNoShape">
              <a:avLst/>
            </a:prstTxWarp>
          </a:bodyPr>
          <a:lstStyle>
            <a:lvl1pPr defTabSz="915988" eaLnBrk="1" hangingPunct="1">
              <a:defRPr sz="1200" b="0">
                <a:latin typeface="Arial" charset="0"/>
              </a:defRPr>
            </a:lvl1pPr>
          </a:lstStyle>
          <a:p>
            <a:pPr>
              <a:defRPr/>
            </a:pPr>
            <a:endParaRPr lang="es-ES_tradnl"/>
          </a:p>
        </p:txBody>
      </p:sp>
      <p:sp>
        <p:nvSpPr>
          <p:cNvPr id="39939" name="Rectangle 3"/>
          <p:cNvSpPr>
            <a:spLocks noGrp="1" noChangeArrowheads="1"/>
          </p:cNvSpPr>
          <p:nvPr>
            <p:ph type="dt" idx="1"/>
          </p:nvPr>
        </p:nvSpPr>
        <p:spPr bwMode="auto">
          <a:xfrm>
            <a:off x="5610225" y="0"/>
            <a:ext cx="4294188" cy="339725"/>
          </a:xfrm>
          <a:prstGeom prst="rect">
            <a:avLst/>
          </a:prstGeom>
          <a:noFill/>
          <a:ln w="9525">
            <a:noFill/>
            <a:miter lim="800000"/>
            <a:headEnd/>
            <a:tailEnd/>
          </a:ln>
          <a:effectLst/>
        </p:spPr>
        <p:txBody>
          <a:bodyPr vert="horz" wrap="square" lIns="91567" tIns="45785" rIns="91567" bIns="45785" numCol="1" anchor="t" anchorCtr="0" compatLnSpc="1">
            <a:prstTxWarp prst="textNoShape">
              <a:avLst/>
            </a:prstTxWarp>
          </a:bodyPr>
          <a:lstStyle>
            <a:lvl1pPr algn="r" defTabSz="915988" eaLnBrk="1" hangingPunct="1">
              <a:defRPr sz="1200" b="0">
                <a:latin typeface="Arial" charset="0"/>
              </a:defRPr>
            </a:lvl1pPr>
          </a:lstStyle>
          <a:p>
            <a:pPr>
              <a:defRPr/>
            </a:pPr>
            <a:endParaRPr lang="es-ES_tradnl"/>
          </a:p>
        </p:txBody>
      </p:sp>
      <p:sp>
        <p:nvSpPr>
          <p:cNvPr id="5124" name="Rectangle 4"/>
          <p:cNvSpPr>
            <a:spLocks noGrp="1" noRot="1" noChangeAspect="1" noChangeArrowheads="1" noTextEdit="1"/>
          </p:cNvSpPr>
          <p:nvPr>
            <p:ph type="sldImg" idx="2"/>
          </p:nvPr>
        </p:nvSpPr>
        <p:spPr bwMode="auto">
          <a:xfrm>
            <a:off x="3254375" y="509588"/>
            <a:ext cx="3397250" cy="25479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990600" y="3227388"/>
            <a:ext cx="7924800" cy="3057525"/>
          </a:xfrm>
          <a:prstGeom prst="rect">
            <a:avLst/>
          </a:prstGeom>
          <a:noFill/>
          <a:ln w="9525">
            <a:noFill/>
            <a:miter lim="800000"/>
            <a:headEnd/>
            <a:tailEnd/>
          </a:ln>
          <a:effectLst/>
        </p:spPr>
        <p:txBody>
          <a:bodyPr vert="horz" wrap="square" lIns="91567" tIns="45785" rIns="91567" bIns="45785" numCol="1" anchor="t" anchorCtr="0" compatLnSpc="1">
            <a:prstTxWarp prst="textNoShape">
              <a:avLst/>
            </a:prstTxWarp>
          </a:bodyPr>
          <a:lstStyle/>
          <a:p>
            <a:pPr lvl="0"/>
            <a:r>
              <a:rPr lang="es-ES_tradnl" noProof="0" smtClean="0"/>
              <a:t>Haga clic para modificar el estilo de texto del patrón</a:t>
            </a:r>
          </a:p>
          <a:p>
            <a:pPr lvl="1"/>
            <a:r>
              <a:rPr lang="es-ES_tradnl" noProof="0" smtClean="0"/>
              <a:t>Segundo nivel</a:t>
            </a:r>
          </a:p>
          <a:p>
            <a:pPr lvl="2"/>
            <a:r>
              <a:rPr lang="es-ES_tradnl" noProof="0" smtClean="0"/>
              <a:t>Tercer nivel</a:t>
            </a:r>
          </a:p>
          <a:p>
            <a:pPr lvl="3"/>
            <a:r>
              <a:rPr lang="es-ES_tradnl" noProof="0" smtClean="0"/>
              <a:t>Cuarto nivel</a:t>
            </a:r>
          </a:p>
          <a:p>
            <a:pPr lvl="4"/>
            <a:r>
              <a:rPr lang="es-ES_tradnl" noProof="0" smtClean="0"/>
              <a:t>Quinto nivel</a:t>
            </a:r>
          </a:p>
        </p:txBody>
      </p:sp>
      <p:sp>
        <p:nvSpPr>
          <p:cNvPr id="39942" name="Rectangle 6"/>
          <p:cNvSpPr>
            <a:spLocks noGrp="1" noChangeArrowheads="1"/>
          </p:cNvSpPr>
          <p:nvPr>
            <p:ph type="ftr" sz="quarter" idx="4"/>
          </p:nvPr>
        </p:nvSpPr>
        <p:spPr bwMode="auto">
          <a:xfrm>
            <a:off x="0" y="6453188"/>
            <a:ext cx="4292600" cy="339725"/>
          </a:xfrm>
          <a:prstGeom prst="rect">
            <a:avLst/>
          </a:prstGeom>
          <a:noFill/>
          <a:ln w="9525">
            <a:noFill/>
            <a:miter lim="800000"/>
            <a:headEnd/>
            <a:tailEnd/>
          </a:ln>
          <a:effectLst/>
        </p:spPr>
        <p:txBody>
          <a:bodyPr vert="horz" wrap="square" lIns="91567" tIns="45785" rIns="91567" bIns="45785" numCol="1" anchor="b" anchorCtr="0" compatLnSpc="1">
            <a:prstTxWarp prst="textNoShape">
              <a:avLst/>
            </a:prstTxWarp>
          </a:bodyPr>
          <a:lstStyle>
            <a:lvl1pPr defTabSz="915988" eaLnBrk="1" hangingPunct="1">
              <a:defRPr sz="1200" b="0">
                <a:latin typeface="Arial" charset="0"/>
              </a:defRPr>
            </a:lvl1pPr>
          </a:lstStyle>
          <a:p>
            <a:pPr>
              <a:defRPr/>
            </a:pPr>
            <a:endParaRPr lang="es-ES_tradnl"/>
          </a:p>
        </p:txBody>
      </p:sp>
      <p:sp>
        <p:nvSpPr>
          <p:cNvPr id="39943" name="Rectangle 7"/>
          <p:cNvSpPr>
            <a:spLocks noGrp="1" noChangeArrowheads="1"/>
          </p:cNvSpPr>
          <p:nvPr>
            <p:ph type="sldNum" sz="quarter" idx="5"/>
          </p:nvPr>
        </p:nvSpPr>
        <p:spPr bwMode="auto">
          <a:xfrm>
            <a:off x="5610225" y="6453188"/>
            <a:ext cx="4294188" cy="339725"/>
          </a:xfrm>
          <a:prstGeom prst="rect">
            <a:avLst/>
          </a:prstGeom>
          <a:noFill/>
          <a:ln w="9525">
            <a:noFill/>
            <a:miter lim="800000"/>
            <a:headEnd/>
            <a:tailEnd/>
          </a:ln>
          <a:effectLst/>
        </p:spPr>
        <p:txBody>
          <a:bodyPr vert="horz" wrap="square" lIns="91567" tIns="45785" rIns="91567" bIns="45785" numCol="1" anchor="b" anchorCtr="0" compatLnSpc="1">
            <a:prstTxWarp prst="textNoShape">
              <a:avLst/>
            </a:prstTxWarp>
          </a:bodyPr>
          <a:lstStyle>
            <a:lvl1pPr algn="r" defTabSz="915988" eaLnBrk="1" hangingPunct="1">
              <a:defRPr sz="1200" b="0">
                <a:latin typeface="Arial" panose="020B0604020202020204" pitchFamily="34" charset="0"/>
              </a:defRPr>
            </a:lvl1pPr>
          </a:lstStyle>
          <a:p>
            <a:pPr>
              <a:defRPr/>
            </a:pPr>
            <a:fld id="{63EF80D4-4058-4D8A-9C85-39D3DEBF03F3}" type="slidenum">
              <a:rPr lang="es-ES_tradnl" altLang="es-ES_tradnl"/>
              <a:pPr>
                <a:defRPr/>
              </a:pPr>
              <a:t>‹Nº›</a:t>
            </a:fld>
            <a:endParaRPr lang="es-ES_tradnl" altLang="es-ES_tradnl"/>
          </a:p>
        </p:txBody>
      </p:sp>
    </p:spTree>
    <p:extLst>
      <p:ext uri="{BB962C8B-B14F-4D97-AF65-F5344CB8AC3E}">
        <p14:creationId xmlns:p14="http://schemas.microsoft.com/office/powerpoint/2010/main" val="28157346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Marcador de imagen de diapositiva"/>
          <p:cNvSpPr>
            <a:spLocks noGrp="1" noRot="1" noChangeAspect="1" noTextEdit="1"/>
          </p:cNvSpPr>
          <p:nvPr>
            <p:ph type="sldImg"/>
          </p:nvPr>
        </p:nvSpPr>
        <p:spPr>
          <a:ln/>
        </p:spPr>
      </p:sp>
      <p:sp>
        <p:nvSpPr>
          <p:cNvPr id="8195"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_tradnl" altLang="es-ES_tradnl" smtClean="0">
              <a:latin typeface="Arial" panose="020B0604020202020204" pitchFamily="34" charset="0"/>
            </a:endParaRPr>
          </a:p>
        </p:txBody>
      </p:sp>
      <p:sp>
        <p:nvSpPr>
          <p:cNvPr id="8196" name="3 Marcador de número de diapositiva"/>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spcBef>
                <a:spcPct val="30000"/>
              </a:spcBef>
              <a:defRPr sz="1200">
                <a:solidFill>
                  <a:schemeClr val="tx1"/>
                </a:solidFill>
                <a:latin typeface="Arial" panose="020B0604020202020204" pitchFamily="34" charset="0"/>
              </a:defRPr>
            </a:lvl1pPr>
            <a:lvl2pPr marL="742950" indent="-285750" defTabSz="915988">
              <a:spcBef>
                <a:spcPct val="30000"/>
              </a:spcBef>
              <a:defRPr sz="1200">
                <a:solidFill>
                  <a:schemeClr val="tx1"/>
                </a:solidFill>
                <a:latin typeface="Arial" panose="020B0604020202020204" pitchFamily="34" charset="0"/>
              </a:defRPr>
            </a:lvl2pPr>
            <a:lvl3pPr marL="1143000" indent="-228600" defTabSz="915988">
              <a:spcBef>
                <a:spcPct val="30000"/>
              </a:spcBef>
              <a:defRPr sz="1200">
                <a:solidFill>
                  <a:schemeClr val="tx1"/>
                </a:solidFill>
                <a:latin typeface="Arial" panose="020B0604020202020204" pitchFamily="34" charset="0"/>
              </a:defRPr>
            </a:lvl3pPr>
            <a:lvl4pPr marL="1600200" indent="-228600" defTabSz="915988">
              <a:spcBef>
                <a:spcPct val="30000"/>
              </a:spcBef>
              <a:defRPr sz="1200">
                <a:solidFill>
                  <a:schemeClr val="tx1"/>
                </a:solidFill>
                <a:latin typeface="Arial" panose="020B0604020202020204" pitchFamily="34" charset="0"/>
              </a:defRPr>
            </a:lvl4pPr>
            <a:lvl5pPr marL="2057400" indent="-228600" defTabSz="915988">
              <a:spcBef>
                <a:spcPct val="30000"/>
              </a:spcBef>
              <a:defRPr sz="1200">
                <a:solidFill>
                  <a:schemeClr val="tx1"/>
                </a:solidFill>
                <a:latin typeface="Arial" panose="020B0604020202020204" pitchFamily="34" charset="0"/>
              </a:defRPr>
            </a:lvl5pPr>
            <a:lvl6pPr marL="2514600" indent="-228600" defTabSz="915988"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15988"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15988"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159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34F1A2E-3FD0-4E1A-9A79-AAA484689166}" type="slidenum">
              <a:rPr lang="es-ES_tradnl" altLang="es-ES_tradnl" smtClean="0"/>
              <a:pPr>
                <a:spcBef>
                  <a:spcPct val="0"/>
                </a:spcBef>
              </a:pPr>
              <a:t>1</a:t>
            </a:fld>
            <a:endParaRPr lang="es-ES_tradnl" altLang="es-ES_tradnl" smtClean="0"/>
          </a:p>
        </p:txBody>
      </p:sp>
    </p:spTree>
    <p:extLst>
      <p:ext uri="{BB962C8B-B14F-4D97-AF65-F5344CB8AC3E}">
        <p14:creationId xmlns:p14="http://schemas.microsoft.com/office/powerpoint/2010/main" val="2185073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Marcador de imagen de diapositiva 1"/>
          <p:cNvSpPr>
            <a:spLocks noGrp="1" noRot="1" noChangeAspect="1" noTextEdit="1"/>
          </p:cNvSpPr>
          <p:nvPr>
            <p:ph type="sldImg"/>
          </p:nvPr>
        </p:nvSpPr>
        <p:spPr>
          <a:ln/>
        </p:spPr>
      </p:sp>
      <p:sp>
        <p:nvSpPr>
          <p:cNvPr id="26627"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26628"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F7EC3550-4171-46C6-8C32-E96EAF8FE073}" type="slidenum">
              <a:rPr lang="es-ES_tradnl" altLang="es-ES_tradnl" sz="1200" b="0" smtClean="0">
                <a:latin typeface="Arial" panose="020B0604020202020204" pitchFamily="34" charset="0"/>
              </a:rPr>
              <a:pPr/>
              <a:t>10</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27466952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Marcador de imagen de diapositiva 1"/>
          <p:cNvSpPr>
            <a:spLocks noGrp="1" noRot="1" noChangeAspect="1" noTextEdit="1"/>
          </p:cNvSpPr>
          <p:nvPr>
            <p:ph type="sldImg"/>
          </p:nvPr>
        </p:nvSpPr>
        <p:spPr>
          <a:ln/>
        </p:spPr>
      </p:sp>
      <p:sp>
        <p:nvSpPr>
          <p:cNvPr id="28675"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28676"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D69E9BE6-4F1F-416F-BC39-223BFD1390EC}" type="slidenum">
              <a:rPr lang="es-ES_tradnl" altLang="es-ES_tradnl" sz="1200" b="0" smtClean="0">
                <a:latin typeface="Arial" panose="020B0604020202020204" pitchFamily="34" charset="0"/>
              </a:rPr>
              <a:pPr/>
              <a:t>11</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2206822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Marcador de imagen de diapositiva 1"/>
          <p:cNvSpPr>
            <a:spLocks noGrp="1" noRot="1" noChangeAspect="1" noTextEdit="1"/>
          </p:cNvSpPr>
          <p:nvPr>
            <p:ph type="sldImg"/>
          </p:nvPr>
        </p:nvSpPr>
        <p:spPr>
          <a:ln/>
        </p:spPr>
      </p:sp>
      <p:sp>
        <p:nvSpPr>
          <p:cNvPr id="3072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s-ES_tradnl" altLang="es-ES_tradnl" smtClean="0">
                <a:latin typeface="Arial" panose="020B0604020202020204" pitchFamily="34" charset="0"/>
              </a:rPr>
              <a:t>Other posibilities are the prices of financial or even real assets. However, most of the previous empirical analysis shows the superiority of credit. </a:t>
            </a:r>
          </a:p>
          <a:p>
            <a:endParaRPr lang="es-ES_tradnl" altLang="es-ES_tradnl" smtClean="0">
              <a:latin typeface="Arial" panose="020B0604020202020204" pitchFamily="34" charset="0"/>
            </a:endParaRPr>
          </a:p>
          <a:p>
            <a:r>
              <a:rPr lang="es-ES_tradnl" altLang="es-ES_tradnl" smtClean="0">
                <a:latin typeface="Arial" panose="020B0604020202020204" pitchFamily="34" charset="0"/>
              </a:rPr>
              <a:t>We exclude the credit to the public sector as usually it is considered the safe asset of the economy and act as a refuge</a:t>
            </a:r>
          </a:p>
          <a:p>
            <a:r>
              <a:rPr lang="es-ES_tradnl" altLang="es-ES_tradnl" smtClean="0">
                <a:latin typeface="Arial" panose="020B0604020202020204" pitchFamily="34" charset="0"/>
              </a:rPr>
              <a:t>We exclude the financial sector to get rid off operations that are less related to the real sector of the economy</a:t>
            </a:r>
          </a:p>
          <a:p>
            <a:r>
              <a:rPr lang="es-ES_tradnl" altLang="es-ES_tradnl" smtClean="0">
                <a:latin typeface="Arial" panose="020B0604020202020204" pitchFamily="34" charset="0"/>
              </a:rPr>
              <a:t>In all the identified systemic banking crisis, credit declines</a:t>
            </a:r>
          </a:p>
          <a:p>
            <a:r>
              <a:rPr lang="es-ES_tradnl" altLang="es-ES_tradnl" smtClean="0">
                <a:latin typeface="Arial" panose="020B0604020202020204" pitchFamily="34" charset="0"/>
              </a:rPr>
              <a:t>Seen in perspective, the GFC was not the one when credit decline the most, although it should be taken into account that the leverage of the Spanish economy was much higher during that period that in early nineteenth century    </a:t>
            </a:r>
          </a:p>
          <a:p>
            <a:r>
              <a:rPr lang="es-ES_tradnl" altLang="es-ES_tradnl" smtClean="0">
                <a:latin typeface="Arial" panose="020B0604020202020204" pitchFamily="34" charset="0"/>
              </a:rPr>
              <a:t>Notice how the volatility of credit growth was much higher before the SCW </a:t>
            </a:r>
          </a:p>
        </p:txBody>
      </p:sp>
      <p:sp>
        <p:nvSpPr>
          <p:cNvPr id="3072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B1D0EC9F-426F-4C9B-8BAE-34969785791E}" type="slidenum">
              <a:rPr lang="es-ES_tradnl" altLang="es-ES_tradnl" sz="1200" b="0" smtClean="0">
                <a:latin typeface="Arial" panose="020B0604020202020204" pitchFamily="34" charset="0"/>
              </a:rPr>
              <a:pPr/>
              <a:t>12</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2473173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Marcador de imagen de diapositiva 1"/>
          <p:cNvSpPr>
            <a:spLocks noGrp="1" noRot="1" noChangeAspect="1" noTextEdit="1"/>
          </p:cNvSpPr>
          <p:nvPr>
            <p:ph type="sldImg"/>
          </p:nvPr>
        </p:nvSpPr>
        <p:spPr>
          <a:ln/>
        </p:spPr>
      </p:sp>
      <p:sp>
        <p:nvSpPr>
          <p:cNvPr id="3277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s-ES_tradnl" smtClean="0">
                <a:latin typeface="Arial" panose="020B0604020202020204" pitchFamily="34" charset="0"/>
              </a:rPr>
              <a:t>In all the identified systemic crisis the probability of being in the low credit growth regime is 100%. </a:t>
            </a:r>
          </a:p>
          <a:p>
            <a:r>
              <a:rPr lang="en-US" altLang="es-ES_tradnl" smtClean="0">
                <a:latin typeface="Arial" panose="020B0604020202020204" pitchFamily="34" charset="0"/>
              </a:rPr>
              <a:t>However, the duration of the episodes is not always matched (especially in that of mid-seventies) </a:t>
            </a:r>
          </a:p>
          <a:p>
            <a:r>
              <a:rPr lang="en-US" altLang="es-ES_tradnl" smtClean="0">
                <a:latin typeface="Arial" panose="020B0604020202020204" pitchFamily="34" charset="0"/>
              </a:rPr>
              <a:t>There is one period right after the SCW where the results of the model are compatible with a stress episode which has not been identified as a systemic banking crisis with the narrative approach</a:t>
            </a:r>
            <a:endParaRPr lang="es-ES_tradnl" altLang="es-ES_tradnl" smtClean="0">
              <a:latin typeface="Arial" panose="020B0604020202020204" pitchFamily="34" charset="0"/>
            </a:endParaRPr>
          </a:p>
        </p:txBody>
      </p:sp>
      <p:sp>
        <p:nvSpPr>
          <p:cNvPr id="32772"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904149D0-0054-407D-9CC1-2F8D4F3C9FCE}" type="slidenum">
              <a:rPr lang="es-ES_tradnl" altLang="es-ES_tradnl" sz="1200" b="0" smtClean="0">
                <a:latin typeface="Arial" panose="020B0604020202020204" pitchFamily="34" charset="0"/>
              </a:rPr>
              <a:pPr/>
              <a:t>13</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30648342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Marcador de imagen de diapositiva 1"/>
          <p:cNvSpPr>
            <a:spLocks noGrp="1" noRot="1" noChangeAspect="1" noTextEdit="1"/>
          </p:cNvSpPr>
          <p:nvPr>
            <p:ph type="sldImg"/>
          </p:nvPr>
        </p:nvSpPr>
        <p:spPr>
          <a:ln/>
        </p:spPr>
      </p:sp>
      <p:sp>
        <p:nvSpPr>
          <p:cNvPr id="34819"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s-ES_tradnl" smtClean="0">
                <a:latin typeface="Arial" panose="020B0604020202020204" pitchFamily="34" charset="0"/>
              </a:rPr>
              <a:t>The departure point should be the estimation of a credit equation but allowing for the kind of non-linear effects pointed before. By following this methodological approach, the model and data by themselves will determine what the state of the nature the financial system is at. </a:t>
            </a:r>
          </a:p>
          <a:p>
            <a:r>
              <a:rPr lang="en-US" altLang="es-ES_tradnl" smtClean="0">
                <a:latin typeface="Arial" panose="020B0604020202020204" pitchFamily="34" charset="0"/>
              </a:rPr>
              <a:t>However, before estimating a non-linear model, it could be useful to estimate a more traditional linear model as a benchmark.</a:t>
            </a:r>
            <a:endParaRPr lang="es-ES_tradnl" altLang="es-ES_tradnl" smtClean="0">
              <a:latin typeface="Arial" panose="020B0604020202020204" pitchFamily="34" charset="0"/>
            </a:endParaRPr>
          </a:p>
        </p:txBody>
      </p:sp>
      <p:sp>
        <p:nvSpPr>
          <p:cNvPr id="34820"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1E5E2D6B-A857-410D-943F-ABF145619B84}" type="slidenum">
              <a:rPr lang="es-ES_tradnl" altLang="es-ES_tradnl" sz="1200" b="0" smtClean="0">
                <a:latin typeface="Arial" panose="020B0604020202020204" pitchFamily="34" charset="0"/>
              </a:rPr>
              <a:pPr/>
              <a:t>14</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2345419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Marcador de imagen de diapositiva 1"/>
          <p:cNvSpPr>
            <a:spLocks noGrp="1" noRot="1" noChangeAspect="1" noTextEdit="1"/>
          </p:cNvSpPr>
          <p:nvPr>
            <p:ph type="sldImg"/>
          </p:nvPr>
        </p:nvSpPr>
        <p:spPr>
          <a:ln/>
        </p:spPr>
      </p:sp>
      <p:sp>
        <p:nvSpPr>
          <p:cNvPr id="36867"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s-ES_tradnl" smtClean="0">
                <a:latin typeface="Arial" panose="020B0604020202020204" pitchFamily="34" charset="0"/>
              </a:rPr>
              <a:t>Real interest rates are not significant in the long-run probably due to the fact that they were regulated most of the time</a:t>
            </a:r>
            <a:endParaRPr lang="es-ES_tradnl" altLang="es-ES_tradnl" smtClean="0">
              <a:latin typeface="Arial" panose="020B0604020202020204" pitchFamily="34" charset="0"/>
            </a:endParaRPr>
          </a:p>
        </p:txBody>
      </p:sp>
      <p:sp>
        <p:nvSpPr>
          <p:cNvPr id="36868"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A9C564C9-145B-42CD-86DC-BFAFC7B9D9AA}" type="slidenum">
              <a:rPr lang="es-ES_tradnl" altLang="es-ES_tradnl" sz="1200" b="0" smtClean="0">
                <a:latin typeface="Arial" panose="020B0604020202020204" pitchFamily="34" charset="0"/>
              </a:rPr>
              <a:pPr/>
              <a:t>15</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3274021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Marcador de imagen de diapositiva 1"/>
          <p:cNvSpPr>
            <a:spLocks noGrp="1" noRot="1" noChangeAspect="1" noTextEdit="1"/>
          </p:cNvSpPr>
          <p:nvPr>
            <p:ph type="sldImg"/>
          </p:nvPr>
        </p:nvSpPr>
        <p:spPr>
          <a:ln/>
        </p:spPr>
      </p:sp>
      <p:sp>
        <p:nvSpPr>
          <p:cNvPr id="38915"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a:p>
            <a:endParaRPr lang="es-ES_tradnl" altLang="es-ES_tradnl" smtClean="0">
              <a:latin typeface="Arial" panose="020B0604020202020204" pitchFamily="34" charset="0"/>
            </a:endParaRPr>
          </a:p>
        </p:txBody>
      </p:sp>
      <p:sp>
        <p:nvSpPr>
          <p:cNvPr id="38916"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6B06F1A1-1EF6-40CB-AFCF-82BC9EE2B549}" type="slidenum">
              <a:rPr lang="es-ES_tradnl" altLang="es-ES_tradnl" sz="1200" b="0" smtClean="0">
                <a:latin typeface="Arial" panose="020B0604020202020204" pitchFamily="34" charset="0"/>
              </a:rPr>
              <a:pPr/>
              <a:t>16</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9041518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Marcador de imagen de diapositiva 1"/>
          <p:cNvSpPr>
            <a:spLocks noGrp="1" noRot="1" noChangeAspect="1" noTextEdit="1"/>
          </p:cNvSpPr>
          <p:nvPr>
            <p:ph type="sldImg"/>
          </p:nvPr>
        </p:nvSpPr>
        <p:spPr>
          <a:ln/>
        </p:spPr>
      </p:sp>
      <p:sp>
        <p:nvSpPr>
          <p:cNvPr id="4096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a:p>
            <a:endParaRPr lang="es-ES_tradnl" altLang="es-ES_tradnl" smtClean="0">
              <a:latin typeface="Arial" panose="020B0604020202020204" pitchFamily="34" charset="0"/>
            </a:endParaRPr>
          </a:p>
        </p:txBody>
      </p:sp>
      <p:sp>
        <p:nvSpPr>
          <p:cNvPr id="4096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EA1271AB-B48B-42C9-A21A-A7ED99F0FAD3}" type="slidenum">
              <a:rPr lang="es-ES_tradnl" altLang="es-ES_tradnl" sz="1200" b="0" smtClean="0">
                <a:latin typeface="Arial" panose="020B0604020202020204" pitchFamily="34" charset="0"/>
              </a:rPr>
              <a:pPr/>
              <a:t>17</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798784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Marcador de imagen de diapositiva 1"/>
          <p:cNvSpPr>
            <a:spLocks noGrp="1" noRot="1" noChangeAspect="1" noTextEdit="1"/>
          </p:cNvSpPr>
          <p:nvPr>
            <p:ph type="sldImg"/>
          </p:nvPr>
        </p:nvSpPr>
        <p:spPr>
          <a:ln/>
        </p:spPr>
      </p:sp>
      <p:sp>
        <p:nvSpPr>
          <p:cNvPr id="4301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a:p>
            <a:endParaRPr lang="es-ES_tradnl" altLang="es-ES_tradnl" smtClean="0">
              <a:latin typeface="Arial" panose="020B0604020202020204" pitchFamily="34" charset="0"/>
            </a:endParaRPr>
          </a:p>
        </p:txBody>
      </p:sp>
      <p:sp>
        <p:nvSpPr>
          <p:cNvPr id="43012"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F72C9197-78E7-4E0A-BA8E-840FDDB7B534}" type="slidenum">
              <a:rPr lang="es-ES_tradnl" altLang="es-ES_tradnl" sz="1200" b="0" smtClean="0">
                <a:latin typeface="Arial" panose="020B0604020202020204" pitchFamily="34" charset="0"/>
              </a:rPr>
              <a:pPr/>
              <a:t>18</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569177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Marcador de imagen de diapositiva 1"/>
          <p:cNvSpPr>
            <a:spLocks noGrp="1" noRot="1" noChangeAspect="1" noTextEdit="1"/>
          </p:cNvSpPr>
          <p:nvPr>
            <p:ph type="sldImg"/>
          </p:nvPr>
        </p:nvSpPr>
        <p:spPr>
          <a:ln/>
        </p:spPr>
      </p:sp>
      <p:sp>
        <p:nvSpPr>
          <p:cNvPr id="45059"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45060"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F052A619-B4EA-4303-A95D-B6338D7BB659}" type="slidenum">
              <a:rPr lang="es-ES_tradnl" altLang="es-ES_tradnl" sz="1200" b="0" smtClean="0">
                <a:latin typeface="Arial" panose="020B0604020202020204" pitchFamily="34" charset="0"/>
              </a:rPr>
              <a:pPr/>
              <a:t>19</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043178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Marcador de imagen de diapositiva 1"/>
          <p:cNvSpPr>
            <a:spLocks noGrp="1" noRot="1" noChangeAspect="1" noTextEdit="1"/>
          </p:cNvSpPr>
          <p:nvPr>
            <p:ph type="sldImg"/>
          </p:nvPr>
        </p:nvSpPr>
        <p:spPr>
          <a:ln/>
        </p:spPr>
      </p:sp>
      <p:sp>
        <p:nvSpPr>
          <p:cNvPr id="1024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1024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61E6A9BF-F899-4FCB-B213-0AE6D34A21BB}" type="slidenum">
              <a:rPr lang="es-ES_tradnl" altLang="es-ES_tradnl" sz="1200" b="0" smtClean="0">
                <a:latin typeface="Arial" panose="020B0604020202020204" pitchFamily="34" charset="0"/>
              </a:rPr>
              <a:pPr/>
              <a:t>2</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42849499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Marcador de imagen de diapositiva 1"/>
          <p:cNvSpPr>
            <a:spLocks noGrp="1" noRot="1" noChangeAspect="1" noTextEdit="1"/>
          </p:cNvSpPr>
          <p:nvPr>
            <p:ph type="sldImg"/>
          </p:nvPr>
        </p:nvSpPr>
        <p:spPr>
          <a:ln/>
        </p:spPr>
      </p:sp>
      <p:sp>
        <p:nvSpPr>
          <p:cNvPr id="47107"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buFont typeface="Courier New" panose="02070309020205020404" pitchFamily="49" charset="0"/>
              <a:buNone/>
            </a:pPr>
            <a:r>
              <a:rPr lang="en-US" altLang="es-ES" smtClean="0">
                <a:latin typeface="Arial" panose="020B0604020202020204" pitchFamily="34" charset="0"/>
              </a:rPr>
              <a:t>In particular, in the periods when credit growth is negative, having increased the equity ratio in advance has an effect on reducing the credit decline. On the contrary, in periods when credit growth is positive, having increased the equity ratio some years before leads to a moderation of the credit expansion</a:t>
            </a:r>
            <a:r>
              <a:rPr lang="en-US" altLang="es-ES" b="1" smtClean="0">
                <a:latin typeface="Arial" panose="020B0604020202020204" pitchFamily="34" charset="0"/>
              </a:rPr>
              <a:t> </a:t>
            </a:r>
          </a:p>
          <a:p>
            <a:pPr algn="just">
              <a:spcAft>
                <a:spcPts val="1200"/>
              </a:spcAft>
              <a:buFont typeface="Courier New" panose="02070309020205020404" pitchFamily="49" charset="0"/>
              <a:buNone/>
            </a:pPr>
            <a:endParaRPr lang="en-US" altLang="es-ES" smtClean="0">
              <a:latin typeface="Arial" panose="020B0604020202020204" pitchFamily="34" charset="0"/>
            </a:endParaRPr>
          </a:p>
          <a:p>
            <a:pPr algn="just">
              <a:spcAft>
                <a:spcPts val="1200"/>
              </a:spcAft>
              <a:buFont typeface="Courier New" panose="02070309020205020404" pitchFamily="49" charset="0"/>
              <a:buNone/>
            </a:pPr>
            <a:r>
              <a:rPr lang="en-US" altLang="es-ES" smtClean="0">
                <a:latin typeface="Arial" panose="020B0604020202020204" pitchFamily="34" charset="0"/>
              </a:rPr>
              <a:t>We interpret these results as a support for the use of the new macroprudential tools and, specially, the countercyclical capital buffer to smooth the financial cycle. This is very much in line with the role assigned to bank capital in the traditional credit crunch literature (Bernanke and Lown (1991), Rajan (1994) and Peek and Rosengren (1995)). Moreover, our findings contribute to explain the determinants of systemic banking crisis as well as subsequent business cycle movements (i.e. recessions). It is important to stress the role of bank capital as a macroprudential tool to tame the lending cycle or, more realistically, to protect from the consequences of lending busts. Our findings complement the more recent ones of Gambacorta and Shin (2016), stressing the asymmetric role bank capital plays in lending booms and busts, in line also with Saurina and Shin (2012), Berger and Bouwman (2013) and Demirgüç-Kunt et al. (2013).</a:t>
            </a:r>
            <a:endParaRPr lang="es-ES" altLang="es-ES" smtClean="0">
              <a:latin typeface="Arial" panose="020B0604020202020204" pitchFamily="34" charset="0"/>
            </a:endParaRPr>
          </a:p>
          <a:p>
            <a:pPr algn="just">
              <a:spcAft>
                <a:spcPts val="1200"/>
              </a:spcAft>
              <a:buFont typeface="Courier New" panose="02070309020205020404" pitchFamily="49" charset="0"/>
              <a:buNone/>
            </a:pPr>
            <a:endParaRPr lang="es-ES_tradnl" altLang="es-ES_tradnl" smtClean="0">
              <a:latin typeface="Arial" panose="020B0604020202020204" pitchFamily="34" charset="0"/>
            </a:endParaRPr>
          </a:p>
        </p:txBody>
      </p:sp>
      <p:sp>
        <p:nvSpPr>
          <p:cNvPr id="47108"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62C15BAF-81E2-40F0-A1AD-C259D481A7CA}" type="slidenum">
              <a:rPr lang="es-ES_tradnl" altLang="es-ES_tradnl" sz="1200" b="0" smtClean="0">
                <a:latin typeface="Arial" panose="020B0604020202020204" pitchFamily="34" charset="0"/>
              </a:rPr>
              <a:pPr/>
              <a:t>20</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370297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Marcador de imagen de diapositiva 1"/>
          <p:cNvSpPr>
            <a:spLocks noGrp="1" noRot="1" noChangeAspect="1" noTextEdit="1"/>
          </p:cNvSpPr>
          <p:nvPr>
            <p:ph type="sldImg"/>
          </p:nvPr>
        </p:nvSpPr>
        <p:spPr>
          <a:ln/>
        </p:spPr>
      </p:sp>
      <p:sp>
        <p:nvSpPr>
          <p:cNvPr id="49155"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49156"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EB85A457-8645-4A60-84F1-354A5F02EF46}" type="slidenum">
              <a:rPr lang="es-ES_tradnl" altLang="es-ES_tradnl" sz="1200" b="0" smtClean="0">
                <a:latin typeface="Arial" panose="020B0604020202020204" pitchFamily="34" charset="0"/>
              </a:rPr>
              <a:pPr/>
              <a:t>22</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23672535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Marcador de imagen de diapositiva 1"/>
          <p:cNvSpPr>
            <a:spLocks noGrp="1" noRot="1" noChangeAspect="1" noTextEdit="1"/>
          </p:cNvSpPr>
          <p:nvPr>
            <p:ph type="sldImg"/>
          </p:nvPr>
        </p:nvSpPr>
        <p:spPr>
          <a:ln/>
        </p:spPr>
      </p:sp>
      <p:sp>
        <p:nvSpPr>
          <p:cNvPr id="5120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buFont typeface="Courier New" panose="02070309020205020404" pitchFamily="49" charset="0"/>
              <a:buNone/>
            </a:pPr>
            <a:endParaRPr lang="es-ES_tradnl" altLang="es-ES_tradnl" smtClean="0">
              <a:latin typeface="Arial" panose="020B0604020202020204" pitchFamily="34" charset="0"/>
            </a:endParaRPr>
          </a:p>
        </p:txBody>
      </p:sp>
      <p:sp>
        <p:nvSpPr>
          <p:cNvPr id="5120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E52B24D2-DF11-4DCA-ACCE-C6D441B78E62}" type="slidenum">
              <a:rPr lang="es-ES_tradnl" altLang="es-ES_tradnl" sz="1200" b="0" smtClean="0">
                <a:latin typeface="Arial" panose="020B0604020202020204" pitchFamily="34" charset="0"/>
              </a:rPr>
              <a:pPr/>
              <a:t>23</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30390286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Marcador de imagen de diapositiva 1"/>
          <p:cNvSpPr>
            <a:spLocks noGrp="1" noRot="1" noChangeAspect="1" noTextEdit="1"/>
          </p:cNvSpPr>
          <p:nvPr>
            <p:ph type="sldImg"/>
          </p:nvPr>
        </p:nvSpPr>
        <p:spPr>
          <a:ln/>
        </p:spPr>
      </p:sp>
      <p:sp>
        <p:nvSpPr>
          <p:cNvPr id="19459" name="Marcador de notas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buFont typeface="Courier New" panose="02070309020205020404" pitchFamily="49" charset="0"/>
              <a:buNone/>
              <a:defRPr/>
            </a:pPr>
            <a:r>
              <a:rPr lang="en-US" altLang="es-ES_tradnl" dirty="0" smtClean="0"/>
              <a:t>As expected, total assets over GDP shrinks following a systemic financial crisis</a:t>
            </a:r>
          </a:p>
          <a:p>
            <a:pPr algn="just">
              <a:spcAft>
                <a:spcPts val="1200"/>
              </a:spcAft>
              <a:buFont typeface="Courier New" panose="02070309020205020404" pitchFamily="49" charset="0"/>
              <a:buNone/>
              <a:defRPr/>
            </a:pPr>
            <a:r>
              <a:rPr lang="en-US" altLang="es-ES_tradnl" sz="1600" dirty="0" smtClean="0"/>
              <a:t>The capital to GDP ratio has diminished during all the recorded systemic banking crisis apart form the last one, when it markedly increased</a:t>
            </a:r>
          </a:p>
          <a:p>
            <a:pPr algn="just">
              <a:spcAft>
                <a:spcPts val="1200"/>
              </a:spcAft>
              <a:buFont typeface="Courier New" panose="02070309020205020404" pitchFamily="49" charset="0"/>
              <a:buNone/>
              <a:defRPr/>
            </a:pPr>
            <a:r>
              <a:rPr lang="en-US" altLang="es-ES_tradnl" sz="1600" dirty="0" smtClean="0"/>
              <a:t>After the GFC and contrary to other systemic crisis, an important increase in this ratio has been recorded, reaching levels not observed since the 1920s.</a:t>
            </a:r>
          </a:p>
          <a:p>
            <a:pPr marL="195263" lvl="1" indent="342900" algn="just">
              <a:spcAft>
                <a:spcPts val="600"/>
              </a:spcAft>
              <a:buFont typeface="Courier New" panose="02070309020205020404" pitchFamily="49" charset="0"/>
              <a:buChar char="o"/>
              <a:defRPr/>
            </a:pPr>
            <a:r>
              <a:rPr lang="en-US" altLang="es-ES_tradnl" sz="1600" dirty="0" smtClean="0"/>
              <a:t>The increase of this ratio during the last banking crisis is the result of different factors. First of all, the increase in capital brought about by more stringent new regulation (i.e. enforcement of Basel 3). </a:t>
            </a:r>
          </a:p>
          <a:p>
            <a:pPr marL="195263" lvl="1" indent="342900" algn="just">
              <a:spcAft>
                <a:spcPts val="600"/>
              </a:spcAft>
              <a:buFont typeface="Courier New" panose="02070309020205020404" pitchFamily="49" charset="0"/>
              <a:buChar char="o"/>
              <a:defRPr/>
            </a:pPr>
            <a:r>
              <a:rPr lang="en-US" altLang="es-ES_tradnl" sz="1600" dirty="0" smtClean="0"/>
              <a:t>Secondly, it reflects the recapitalization with public funds of failed savings banks.</a:t>
            </a:r>
          </a:p>
          <a:p>
            <a:pPr marL="195263" lvl="1" indent="342900" algn="just">
              <a:spcAft>
                <a:spcPts val="600"/>
              </a:spcAft>
              <a:buFont typeface="Courier New" panose="02070309020205020404" pitchFamily="49" charset="0"/>
              <a:buChar char="o"/>
              <a:defRPr/>
            </a:pPr>
            <a:r>
              <a:rPr lang="en-US" altLang="es-ES_tradnl" sz="1600" dirty="0" smtClean="0"/>
              <a:t>Last but not least, it may also reflect the significant deleverage process (e.g. reduction of private indebtedness) that came after the banking and economic crisis, the worse in magnitude since the Civil War.</a:t>
            </a:r>
          </a:p>
          <a:p>
            <a:pPr indent="342900" algn="just">
              <a:spcAft>
                <a:spcPts val="600"/>
              </a:spcAft>
              <a:buFont typeface="Courier New" panose="02070309020205020404" pitchFamily="49" charset="0"/>
              <a:buChar char="o"/>
              <a:defRPr/>
            </a:pPr>
            <a:r>
              <a:rPr lang="en-US" altLang="es-ES_tradnl" sz="1600" dirty="0" smtClean="0"/>
              <a:t>Therefore, it seems that capital is being depleted during banking crisis as credit losses need to be absorbed. If those credit losses are large enough, given the low bank capital ratios already mentioned in the introductory section, may end up causing the bankruptcy of the bank and, thus, forcing its exit of the market</a:t>
            </a:r>
          </a:p>
        </p:txBody>
      </p:sp>
      <p:sp>
        <p:nvSpPr>
          <p:cNvPr id="54276"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5245B3A3-D7EF-4175-9949-4AA809D51CCE}" type="slidenum">
              <a:rPr lang="es-ES_tradnl" altLang="es-ES_tradnl" sz="1200" b="0" smtClean="0">
                <a:latin typeface="Arial" panose="020B0604020202020204" pitchFamily="34" charset="0"/>
              </a:rPr>
              <a:pPr/>
              <a:t>25</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37745133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Marcador de imagen de diapositiva 1"/>
          <p:cNvSpPr>
            <a:spLocks noGrp="1" noRot="1" noChangeAspect="1" noTextEdit="1"/>
          </p:cNvSpPr>
          <p:nvPr>
            <p:ph type="sldImg"/>
          </p:nvPr>
        </p:nvSpPr>
        <p:spPr>
          <a:ln/>
        </p:spPr>
      </p:sp>
      <p:sp>
        <p:nvSpPr>
          <p:cNvPr id="5632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buFont typeface="Courier New" panose="02070309020205020404" pitchFamily="49" charset="0"/>
              <a:buNone/>
            </a:pPr>
            <a:endParaRPr lang="en-US" altLang="es-ES_tradnl" sz="1600" smtClean="0">
              <a:latin typeface="Arial" panose="020B0604020202020204" pitchFamily="34" charset="0"/>
            </a:endParaRPr>
          </a:p>
        </p:txBody>
      </p:sp>
      <p:sp>
        <p:nvSpPr>
          <p:cNvPr id="5632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FA9235EB-8DE9-40D8-99CB-03487AC727BA}" type="slidenum">
              <a:rPr lang="es-ES_tradnl" altLang="es-ES_tradnl" sz="1200" b="0" smtClean="0">
                <a:latin typeface="Arial" panose="020B0604020202020204" pitchFamily="34" charset="0"/>
              </a:rPr>
              <a:pPr/>
              <a:t>26</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273994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Marcador de imagen de diapositiva 1"/>
          <p:cNvSpPr>
            <a:spLocks noGrp="1" noRot="1" noChangeAspect="1" noTextEdit="1"/>
          </p:cNvSpPr>
          <p:nvPr>
            <p:ph type="sldImg"/>
          </p:nvPr>
        </p:nvSpPr>
        <p:spPr>
          <a:ln/>
        </p:spPr>
      </p:sp>
      <p:sp>
        <p:nvSpPr>
          <p:cNvPr id="1229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12292"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209A4ADD-2BD8-47EC-8F51-6DD1568819DE}" type="slidenum">
              <a:rPr lang="es-ES_tradnl" altLang="es-ES_tradnl" sz="1200" b="0" smtClean="0">
                <a:latin typeface="Arial" panose="020B0604020202020204" pitchFamily="34" charset="0"/>
              </a:rPr>
              <a:pPr/>
              <a:t>3</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611775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arcador de imagen de diapositiva 1"/>
          <p:cNvSpPr>
            <a:spLocks noGrp="1" noRot="1" noChangeAspect="1" noTextEdit="1"/>
          </p:cNvSpPr>
          <p:nvPr>
            <p:ph type="sldImg"/>
          </p:nvPr>
        </p:nvSpPr>
        <p:spPr>
          <a:ln/>
        </p:spPr>
      </p:sp>
      <p:sp>
        <p:nvSpPr>
          <p:cNvPr id="14339"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s-ES" smtClean="0">
                <a:latin typeface="Arial" panose="020B0604020202020204" pitchFamily="34" charset="0"/>
              </a:rPr>
              <a:t>Therefore, capital requirements need to have a countercyclical component, so that when the lending cycle is in full swing, banks need to reinforce the level of capital in order to help authorities to rein on the lending growth and the risk expansion, and even more importantly, build up a buffer to protect against future losses that may appear when the economy changes trend</a:t>
            </a:r>
            <a:endParaRPr lang="es-ES_tradnl" altLang="es-ES_tradnl" smtClean="0">
              <a:latin typeface="Arial" panose="020B0604020202020204" pitchFamily="34" charset="0"/>
            </a:endParaRPr>
          </a:p>
        </p:txBody>
      </p:sp>
      <p:sp>
        <p:nvSpPr>
          <p:cNvPr id="14340"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16517E22-AE57-4E83-AB22-B787905BAF42}" type="slidenum">
              <a:rPr lang="es-ES_tradnl" altLang="es-ES_tradnl" sz="1200" b="0" smtClean="0">
                <a:latin typeface="Arial" panose="020B0604020202020204" pitchFamily="34" charset="0"/>
              </a:rPr>
              <a:pPr/>
              <a:t>4</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821801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a:ln/>
        </p:spPr>
      </p:sp>
      <p:sp>
        <p:nvSpPr>
          <p:cNvPr id="16387"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s-ES" smtClean="0">
                <a:latin typeface="Arial" panose="020B0604020202020204" pitchFamily="34" charset="0"/>
              </a:rPr>
              <a:t>In particular, the latter article shows that a countercyclical tool based on dynamic provisions, which behaves very similarly to the current countercyclical capital requirement in Basel 3, had an impact on reducing the speed of lending growth in Spain during the last lending boom and, more importantly, reduced the credit contraction when the economy turned sour. Those banks with a higher dynamic provision buffer just before the crisis reduced lending significantly less than the weakest banks in terms of capital levels. This is a crucial finding to support macroprudential policies.</a:t>
            </a:r>
          </a:p>
          <a:p>
            <a:endParaRPr lang="en-US" altLang="es-ES" smtClean="0">
              <a:latin typeface="Arial" panose="020B0604020202020204" pitchFamily="34" charset="0"/>
            </a:endParaRPr>
          </a:p>
          <a:p>
            <a:r>
              <a:rPr lang="en-US" altLang="es-ES" smtClean="0">
                <a:latin typeface="Arial" panose="020B0604020202020204" pitchFamily="34" charset="0"/>
              </a:rPr>
              <a:t>We could have used Spanish banks’ balance sheet information back until 1856. However, given that the Banco de España obtained the monopoly of currency issuance in 1874, we focus our study from 1880 till 2016.</a:t>
            </a:r>
          </a:p>
        </p:txBody>
      </p:sp>
      <p:sp>
        <p:nvSpPr>
          <p:cNvPr id="16388"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774ED571-2194-4186-86C4-89B3FE9F8348}" type="slidenum">
              <a:rPr lang="es-ES_tradnl" altLang="es-ES_tradnl" sz="1200" b="0" smtClean="0">
                <a:latin typeface="Arial" panose="020B0604020202020204" pitchFamily="34" charset="0"/>
              </a:rPr>
              <a:pPr/>
              <a:t>5</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518021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imagen de diapositiva 1"/>
          <p:cNvSpPr>
            <a:spLocks noGrp="1" noRot="1" noChangeAspect="1" noTextEdit="1"/>
          </p:cNvSpPr>
          <p:nvPr>
            <p:ph type="sldImg"/>
          </p:nvPr>
        </p:nvSpPr>
        <p:spPr>
          <a:ln/>
        </p:spPr>
      </p:sp>
      <p:sp>
        <p:nvSpPr>
          <p:cNvPr id="18435"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95263" lvl="1" indent="285750" algn="just">
              <a:spcBef>
                <a:spcPts val="600"/>
              </a:spcBef>
              <a:spcAft>
                <a:spcPts val="600"/>
              </a:spcAft>
              <a:buFont typeface="Courier New" panose="02070309020205020404" pitchFamily="49" charset="0"/>
              <a:buChar char="o"/>
            </a:pPr>
            <a:r>
              <a:rPr lang="en-US" altLang="es-ES" sz="1600" smtClean="0">
                <a:latin typeface="Arial" panose="020B0604020202020204" pitchFamily="34" charset="0"/>
              </a:rPr>
              <a:t>Banks need to deleverage less (i.e. to cut lending to the private sector) if they have accumulated a larger amount of capital during expansions. Conversely, a depletion of capital during the expansionary phases, leaves not only banks but also the economy to their own fate, as the recession hits borrowers and lenders and the latter do not have room of manoeuver to react, buffering the impact of credit on the real economy</a:t>
            </a:r>
          </a:p>
        </p:txBody>
      </p:sp>
      <p:sp>
        <p:nvSpPr>
          <p:cNvPr id="18436"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3FA1D833-7C97-4479-83C4-B35D11013F20}" type="slidenum">
              <a:rPr lang="es-ES_tradnl" altLang="es-ES_tradnl" sz="1200" b="0" smtClean="0">
                <a:latin typeface="Arial" panose="020B0604020202020204" pitchFamily="34" charset="0"/>
              </a:rPr>
              <a:pPr/>
              <a:t>6</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3353316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arcador de imagen de diapositiva 1"/>
          <p:cNvSpPr>
            <a:spLocks noGrp="1" noRot="1" noChangeAspect="1" noTextEdit="1"/>
          </p:cNvSpPr>
          <p:nvPr>
            <p:ph type="sldImg"/>
          </p:nvPr>
        </p:nvSpPr>
        <p:spPr>
          <a:ln/>
        </p:spPr>
      </p:sp>
      <p:sp>
        <p:nvSpPr>
          <p:cNvPr id="2048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ES_tradnl" altLang="es-ES_tradnl" smtClean="0">
              <a:latin typeface="Arial" panose="020B0604020202020204" pitchFamily="34" charset="0"/>
            </a:endParaRPr>
          </a:p>
        </p:txBody>
      </p:sp>
      <p:sp>
        <p:nvSpPr>
          <p:cNvPr id="20484"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DB749C1E-51AE-4991-9332-02BF6991660E}" type="slidenum">
              <a:rPr lang="es-ES_tradnl" altLang="es-ES_tradnl" sz="1200" b="0" smtClean="0">
                <a:latin typeface="Arial" panose="020B0604020202020204" pitchFamily="34" charset="0"/>
              </a:rPr>
              <a:pPr/>
              <a:t>7</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2768494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Marcador de imagen de diapositiva 1"/>
          <p:cNvSpPr>
            <a:spLocks noGrp="1" noRot="1" noChangeAspect="1" noTextEdit="1"/>
          </p:cNvSpPr>
          <p:nvPr>
            <p:ph type="sldImg"/>
          </p:nvPr>
        </p:nvSpPr>
        <p:spPr>
          <a:ln/>
        </p:spPr>
      </p:sp>
      <p:sp>
        <p:nvSpPr>
          <p:cNvPr id="2253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buFont typeface="Courier New" panose="02070309020205020404" pitchFamily="49" charset="0"/>
              <a:buNone/>
            </a:pPr>
            <a:r>
              <a:rPr lang="es-ES_tradnl" altLang="es-ES_tradnl" smtClean="0">
                <a:latin typeface="Arial" panose="020B0604020202020204" pitchFamily="34" charset="0"/>
              </a:rPr>
              <a:t>The 3 items we end up in Assets after we aggregate, are: credits, securities and other assets, and on the liabilities side, they are: equity (capital plus reserves), deposits and other liabilities.</a:t>
            </a:r>
          </a:p>
        </p:txBody>
      </p:sp>
      <p:sp>
        <p:nvSpPr>
          <p:cNvPr id="22532"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D1FD852E-10C8-4E33-B2C7-13AE324803AD}" type="slidenum">
              <a:rPr lang="es-ES_tradnl" altLang="es-ES_tradnl" sz="1200" b="0" smtClean="0">
                <a:latin typeface="Arial" panose="020B0604020202020204" pitchFamily="34" charset="0"/>
              </a:rPr>
              <a:pPr/>
              <a:t>8</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781041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Marcador de imagen de diapositiva 1"/>
          <p:cNvSpPr>
            <a:spLocks noGrp="1" noRot="1" noChangeAspect="1" noTextEdit="1"/>
          </p:cNvSpPr>
          <p:nvPr>
            <p:ph type="sldImg"/>
          </p:nvPr>
        </p:nvSpPr>
        <p:spPr>
          <a:ln/>
        </p:spPr>
      </p:sp>
      <p:sp>
        <p:nvSpPr>
          <p:cNvPr id="24579"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buFont typeface="Courier New" panose="02070309020205020404" pitchFamily="49" charset="0"/>
              <a:buNone/>
            </a:pPr>
            <a:r>
              <a:rPr lang="en-US" altLang="es-ES_tradnl" sz="1600" smtClean="0">
                <a:latin typeface="Arial" panose="020B0604020202020204" pitchFamily="34" charset="0"/>
              </a:rPr>
              <a:t>According to the figure, it seems that capital is being depleted during banking crisis as credit losses need to be absorbed. If those credit losses are large enough, given the low bank capital ratios already mentioned in the introductory section, it may end up causing the bankruptcy of the bank and, thus, forcing its exit of the market</a:t>
            </a:r>
          </a:p>
          <a:p>
            <a:pPr algn="just">
              <a:spcAft>
                <a:spcPts val="1200"/>
              </a:spcAft>
              <a:buFont typeface="Courier New" panose="02070309020205020404" pitchFamily="49" charset="0"/>
              <a:buNone/>
            </a:pPr>
            <a:endParaRPr lang="en-US" altLang="es-ES_tradnl" sz="1600" smtClean="0">
              <a:latin typeface="Arial" panose="020B0604020202020204" pitchFamily="34" charset="0"/>
            </a:endParaRPr>
          </a:p>
          <a:p>
            <a:pPr algn="just">
              <a:spcAft>
                <a:spcPts val="1200"/>
              </a:spcAft>
              <a:buFont typeface="Courier New" panose="02070309020205020404" pitchFamily="49" charset="0"/>
              <a:buNone/>
            </a:pPr>
            <a:r>
              <a:rPr lang="en-US" altLang="es-ES_tradnl" sz="1600" smtClean="0">
                <a:latin typeface="Arial" panose="020B0604020202020204" pitchFamily="34" charset="0"/>
              </a:rPr>
              <a:t>After the GFC and contrary to other systemic crisis, an important increase in the bank capital ratio has been recorded, reaching levels not observed since the 1920s. This increase has been the result of different factors: </a:t>
            </a:r>
          </a:p>
          <a:p>
            <a:pPr marL="742950" lvl="1" indent="-285750" algn="just">
              <a:spcAft>
                <a:spcPts val="1200"/>
              </a:spcAft>
              <a:buFont typeface="Courier New" panose="02070309020205020404" pitchFamily="49" charset="0"/>
              <a:buChar char="o"/>
            </a:pPr>
            <a:r>
              <a:rPr lang="en-US" altLang="es-ES_tradnl" sz="1600" smtClean="0">
                <a:latin typeface="Arial" panose="020B0604020202020204" pitchFamily="34" charset="0"/>
              </a:rPr>
              <a:t>First of all, the increase in capital brought about by more stringent new regulation (i.e. enforcement of Basel 3)</a:t>
            </a:r>
          </a:p>
          <a:p>
            <a:pPr marL="742950" lvl="1" indent="-285750" algn="just">
              <a:spcAft>
                <a:spcPts val="600"/>
              </a:spcAft>
              <a:buFont typeface="Courier New" panose="02070309020205020404" pitchFamily="49" charset="0"/>
              <a:buChar char="o"/>
            </a:pPr>
            <a:r>
              <a:rPr lang="en-US" altLang="es-ES_tradnl" sz="1600" smtClean="0">
                <a:latin typeface="Arial" panose="020B0604020202020204" pitchFamily="34" charset="0"/>
              </a:rPr>
              <a:t>Secondly, it reflects the recapitalization with public funds of failed savings banks</a:t>
            </a:r>
          </a:p>
          <a:p>
            <a:pPr marL="742950" lvl="1" indent="-285750" algn="just">
              <a:spcAft>
                <a:spcPts val="600"/>
              </a:spcAft>
              <a:buFont typeface="Courier New" panose="02070309020205020404" pitchFamily="49" charset="0"/>
              <a:buChar char="o"/>
            </a:pPr>
            <a:r>
              <a:rPr lang="en-US" altLang="es-ES_tradnl" sz="1600" smtClean="0">
                <a:latin typeface="Arial" panose="020B0604020202020204" pitchFamily="34" charset="0"/>
              </a:rPr>
              <a:t>Last but not least, it may also reflect the significant deleverage process (e.g. reduction of private indebtedness) that came after the banking and economic crisis, the worse in magnitude since the SCW</a:t>
            </a:r>
          </a:p>
          <a:p>
            <a:pPr algn="just">
              <a:spcAft>
                <a:spcPts val="600"/>
              </a:spcAft>
              <a:buFont typeface="Courier New" panose="02070309020205020404" pitchFamily="49" charset="0"/>
              <a:buNone/>
            </a:pPr>
            <a:endParaRPr lang="en-US" altLang="es-ES_tradnl" sz="1600" smtClean="0">
              <a:latin typeface="Arial" panose="020B0604020202020204" pitchFamily="34" charset="0"/>
            </a:endParaRPr>
          </a:p>
        </p:txBody>
      </p:sp>
      <p:sp>
        <p:nvSpPr>
          <p:cNvPr id="24580" name="Marcador de número de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defRPr sz="2000" b="1">
                <a:solidFill>
                  <a:schemeClr val="tx1"/>
                </a:solidFill>
                <a:latin typeface="BdE Neue Helvetica 55 Roman" panose="020B0604020202020204" pitchFamily="34" charset="0"/>
              </a:defRPr>
            </a:lvl1pPr>
            <a:lvl2pPr marL="742950" indent="-285750" defTabSz="915988">
              <a:defRPr sz="2000" b="1">
                <a:solidFill>
                  <a:schemeClr val="tx1"/>
                </a:solidFill>
                <a:latin typeface="BdE Neue Helvetica 55 Roman" panose="020B0604020202020204" pitchFamily="34" charset="0"/>
              </a:defRPr>
            </a:lvl2pPr>
            <a:lvl3pPr marL="1143000" indent="-228600" defTabSz="915988">
              <a:defRPr sz="2000" b="1">
                <a:solidFill>
                  <a:schemeClr val="tx1"/>
                </a:solidFill>
                <a:latin typeface="BdE Neue Helvetica 55 Roman" panose="020B0604020202020204" pitchFamily="34" charset="0"/>
              </a:defRPr>
            </a:lvl3pPr>
            <a:lvl4pPr marL="1600200" indent="-228600" defTabSz="915988">
              <a:defRPr sz="2000" b="1">
                <a:solidFill>
                  <a:schemeClr val="tx1"/>
                </a:solidFill>
                <a:latin typeface="BdE Neue Helvetica 55 Roman" panose="020B0604020202020204" pitchFamily="34" charset="0"/>
              </a:defRPr>
            </a:lvl4pPr>
            <a:lvl5pPr marL="2057400" indent="-228600" defTabSz="915988">
              <a:defRPr sz="2000" b="1">
                <a:solidFill>
                  <a:schemeClr val="tx1"/>
                </a:solidFill>
                <a:latin typeface="BdE Neue Helvetica 55 Roman" panose="020B0604020202020204" pitchFamily="34" charset="0"/>
              </a:defRPr>
            </a:lvl5pPr>
            <a:lvl6pPr marL="25146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defTabSz="915988"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E16E2A2D-30A0-461B-9240-766D1E3D93E2}" type="slidenum">
              <a:rPr lang="es-ES_tradnl" altLang="es-ES_tradnl" sz="1200" b="0" smtClean="0">
                <a:latin typeface="Arial" panose="020B0604020202020204" pitchFamily="34" charset="0"/>
              </a:rPr>
              <a:pPr/>
              <a:t>9</a:t>
            </a:fld>
            <a:endParaRPr lang="es-ES_tradnl" altLang="es-ES_tradnl" sz="1200" b="0" smtClean="0">
              <a:latin typeface="Arial" panose="020B0604020202020204" pitchFamily="34" charset="0"/>
            </a:endParaRPr>
          </a:p>
        </p:txBody>
      </p:sp>
    </p:spTree>
    <p:extLst>
      <p:ext uri="{BB962C8B-B14F-4D97-AF65-F5344CB8AC3E}">
        <p14:creationId xmlns:p14="http://schemas.microsoft.com/office/powerpoint/2010/main" val="1444308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ítulo de presentación">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5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_tradnl" dirty="0"/>
          </a:p>
        </p:txBody>
      </p:sp>
      <p:sp>
        <p:nvSpPr>
          <p:cNvPr id="3" name="2 Marcador de contenido"/>
          <p:cNvSpPr>
            <a:spLocks noGrp="1"/>
          </p:cNvSpPr>
          <p:nvPr>
            <p:ph idx="1"/>
          </p:nvPr>
        </p:nvSpPr>
        <p:spPr/>
        <p:txBody>
          <a:bodyPr/>
          <a:lstStyle>
            <a:lvl2pPr>
              <a:defRPr lang="es-ES" dirty="0" smtClean="0">
                <a:solidFill>
                  <a:srgbClr val="B35C48"/>
                </a:solidFill>
                <a:latin typeface="+mn-lt"/>
              </a:defRPr>
            </a:lvl2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_tradnl" dirty="0"/>
          </a:p>
        </p:txBody>
      </p:sp>
      <p:sp>
        <p:nvSpPr>
          <p:cNvPr id="4" name="Rectangle 6"/>
          <p:cNvSpPr>
            <a:spLocks noGrp="1" noChangeArrowheads="1"/>
          </p:cNvSpPr>
          <p:nvPr>
            <p:ph type="sldNum" sz="quarter" idx="10"/>
          </p:nvPr>
        </p:nvSpPr>
        <p:spPr>
          <a:ln/>
        </p:spPr>
        <p:txBody>
          <a:bodyPr/>
          <a:lstStyle>
            <a:lvl1pPr>
              <a:defRPr/>
            </a:lvl1pPr>
          </a:lstStyle>
          <a:p>
            <a:pPr>
              <a:defRPr/>
            </a:pPr>
            <a:fld id="{FEE26222-D01E-4EC8-BB91-18151C48BE4D}" type="slidenum">
              <a:rPr lang="es-ES_tradnl" altLang="es-ES_tradnl"/>
              <a:pPr>
                <a:defRPr/>
              </a:pPr>
              <a:t>‹Nº›</a:t>
            </a:fld>
            <a:endParaRPr lang="es-ES_tradnl" altLang="es-ES_tradnl"/>
          </a:p>
        </p:txBody>
      </p:sp>
    </p:spTree>
    <p:extLst>
      <p:ext uri="{BB962C8B-B14F-4D97-AF65-F5344CB8AC3E}">
        <p14:creationId xmlns:p14="http://schemas.microsoft.com/office/powerpoint/2010/main" val="3879201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e cier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5908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231775" y="111125"/>
            <a:ext cx="5927725" cy="871538"/>
          </a:xfrm>
          <a:prstGeom prst="rect">
            <a:avLst/>
          </a:prstGeom>
        </p:spPr>
        <p:txBody>
          <a:bodyPr/>
          <a:lstStyle/>
          <a:p>
            <a:r>
              <a:rPr lang="es-ES" dirty="0" smtClean="0"/>
              <a:t>Haga clic para modificar el estilo de título del patrón</a:t>
            </a:r>
            <a:endParaRPr lang="es-ES_tradnl" dirty="0"/>
          </a:p>
        </p:txBody>
      </p:sp>
      <p:sp>
        <p:nvSpPr>
          <p:cNvPr id="3" name="2 Marcador de contenido"/>
          <p:cNvSpPr>
            <a:spLocks noGrp="1"/>
          </p:cNvSpPr>
          <p:nvPr>
            <p:ph idx="1"/>
          </p:nvPr>
        </p:nvSpPr>
        <p:spPr>
          <a:xfrm>
            <a:off x="227013" y="1484313"/>
            <a:ext cx="8575675" cy="4567237"/>
          </a:xfrm>
          <a:prstGeom prst="rect">
            <a:avLst/>
          </a:prstGeom>
        </p:spPr>
        <p:txBody>
          <a:bodyPr/>
          <a:lstStyle>
            <a:lvl2pPr>
              <a:defRPr lang="es-ES" dirty="0" smtClean="0">
                <a:solidFill>
                  <a:srgbClr val="B35C48"/>
                </a:solidFill>
                <a:latin typeface="+mn-lt"/>
              </a:defRPr>
            </a:lvl2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_tradnl" dirty="0"/>
          </a:p>
        </p:txBody>
      </p:sp>
      <p:sp>
        <p:nvSpPr>
          <p:cNvPr id="4" name="Rectangle 6"/>
          <p:cNvSpPr>
            <a:spLocks noGrp="1" noChangeArrowheads="1"/>
          </p:cNvSpPr>
          <p:nvPr>
            <p:ph type="sldNum" sz="quarter" idx="10"/>
          </p:nvPr>
        </p:nvSpPr>
        <p:spPr>
          <a:xfrm>
            <a:off x="8475663" y="6402388"/>
            <a:ext cx="522287" cy="323850"/>
          </a:xfrm>
          <a:prstGeom prst="rect">
            <a:avLst/>
          </a:prstGeom>
        </p:spPr>
        <p:txBody>
          <a:bodyPr/>
          <a:lstStyle>
            <a:lvl1pPr>
              <a:defRPr/>
            </a:lvl1pPr>
          </a:lstStyle>
          <a:p>
            <a:pPr>
              <a:defRPr/>
            </a:pPr>
            <a:fld id="{DB0656A5-05A2-4C33-A5AF-E7585501C1B1}" type="slidenum">
              <a:rPr lang="es-ES_tradnl" altLang="es-ES_tradnl"/>
              <a:pPr>
                <a:defRPr/>
              </a:pPr>
              <a:t>‹Nº›</a:t>
            </a:fld>
            <a:endParaRPr lang="es-ES_tradnl" altLang="es-ES_tradnl"/>
          </a:p>
        </p:txBody>
      </p:sp>
    </p:spTree>
    <p:extLst>
      <p:ext uri="{BB962C8B-B14F-4D97-AF65-F5344CB8AC3E}">
        <p14:creationId xmlns:p14="http://schemas.microsoft.com/office/powerpoint/2010/main" val="5534807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3.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4.jpeg"/><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Text Box 14"/>
          <p:cNvSpPr txBox="1">
            <a:spLocks noChangeArrowheads="1"/>
          </p:cNvSpPr>
          <p:nvPr/>
        </p:nvSpPr>
        <p:spPr bwMode="auto">
          <a:xfrm>
            <a:off x="314325" y="1851025"/>
            <a:ext cx="7135813" cy="3862388"/>
          </a:xfrm>
          <a:prstGeom prst="rect">
            <a:avLst/>
          </a:prstGeom>
          <a:noFill/>
          <a:ln w="9525">
            <a:noFill/>
            <a:miter lim="800000"/>
            <a:headEnd/>
            <a:tailEnd/>
          </a:ln>
          <a:effectLst/>
        </p:spPr>
        <p:txBody>
          <a:bodyPr>
            <a:spAutoFit/>
          </a:bodyPr>
          <a:lstStyle/>
          <a:p>
            <a:pPr>
              <a:lnSpc>
                <a:spcPts val="2500"/>
              </a:lnSpc>
              <a:spcBef>
                <a:spcPts val="0"/>
              </a:spcBef>
              <a:defRPr/>
            </a:pPr>
            <a:r>
              <a:rPr lang="en-US" cap="all" dirty="0">
                <a:solidFill>
                  <a:srgbClr val="B35C48"/>
                </a:solidFill>
              </a:rPr>
              <a:t>Bank capital, lending booms, and busts. Evidence from Spain in the last 150 years</a:t>
            </a:r>
            <a:endParaRPr lang="en-US" sz="1400" dirty="0">
              <a:solidFill>
                <a:srgbClr val="B94105"/>
              </a:solidFill>
            </a:endParaRPr>
          </a:p>
          <a:p>
            <a:pPr>
              <a:lnSpc>
                <a:spcPts val="2500"/>
              </a:lnSpc>
              <a:spcBef>
                <a:spcPct val="50000"/>
              </a:spcBef>
              <a:defRPr/>
            </a:pPr>
            <a:r>
              <a:rPr lang="en-US" sz="1400" dirty="0"/>
              <a:t>Mikel </a:t>
            </a:r>
            <a:r>
              <a:rPr lang="en-US" sz="1400" dirty="0" err="1"/>
              <a:t>Bedayo</a:t>
            </a:r>
            <a:r>
              <a:rPr lang="en-US" sz="1400" dirty="0"/>
              <a:t>, Ángel Estrada and Jesús </a:t>
            </a:r>
            <a:r>
              <a:rPr lang="en-US" sz="1400" dirty="0" err="1"/>
              <a:t>Saurina</a:t>
            </a:r>
            <a:r>
              <a:rPr lang="en-US" sz="1400" dirty="0"/>
              <a:t> (*)</a:t>
            </a:r>
          </a:p>
          <a:p>
            <a:pPr>
              <a:lnSpc>
                <a:spcPts val="600"/>
              </a:lnSpc>
              <a:spcBef>
                <a:spcPct val="50000"/>
              </a:spcBef>
              <a:defRPr/>
            </a:pPr>
            <a:endParaRPr lang="en-US" sz="1400" b="0" dirty="0"/>
          </a:p>
          <a:p>
            <a:pPr>
              <a:lnSpc>
                <a:spcPts val="600"/>
              </a:lnSpc>
              <a:spcBef>
                <a:spcPct val="50000"/>
              </a:spcBef>
              <a:defRPr/>
            </a:pPr>
            <a:endParaRPr lang="en-US" sz="1400" b="0" dirty="0"/>
          </a:p>
          <a:p>
            <a:pPr>
              <a:lnSpc>
                <a:spcPts val="600"/>
              </a:lnSpc>
              <a:spcBef>
                <a:spcPct val="50000"/>
              </a:spcBef>
              <a:defRPr/>
            </a:pPr>
            <a:endParaRPr lang="en-US" sz="1400" b="0" dirty="0"/>
          </a:p>
          <a:p>
            <a:pPr>
              <a:lnSpc>
                <a:spcPts val="600"/>
              </a:lnSpc>
              <a:spcBef>
                <a:spcPct val="50000"/>
              </a:spcBef>
              <a:defRPr/>
            </a:pPr>
            <a:endParaRPr lang="en-US" sz="1400" b="0" dirty="0"/>
          </a:p>
          <a:p>
            <a:pPr>
              <a:lnSpc>
                <a:spcPts val="600"/>
              </a:lnSpc>
              <a:spcBef>
                <a:spcPct val="50000"/>
              </a:spcBef>
              <a:defRPr/>
            </a:pPr>
            <a:endParaRPr lang="en-US" sz="1400" b="0" dirty="0"/>
          </a:p>
          <a:p>
            <a:pPr>
              <a:lnSpc>
                <a:spcPts val="600"/>
              </a:lnSpc>
              <a:spcBef>
                <a:spcPct val="50000"/>
              </a:spcBef>
              <a:defRPr/>
            </a:pPr>
            <a:endParaRPr lang="en-US" sz="1400" b="0" dirty="0"/>
          </a:p>
          <a:p>
            <a:pPr>
              <a:lnSpc>
                <a:spcPts val="1440"/>
              </a:lnSpc>
              <a:spcBef>
                <a:spcPct val="50000"/>
              </a:spcBef>
              <a:spcAft>
                <a:spcPct val="40000"/>
              </a:spcAft>
              <a:defRPr/>
            </a:pPr>
            <a:endParaRPr lang="en-US" sz="1200" b="0" cap="all" dirty="0"/>
          </a:p>
          <a:p>
            <a:pPr>
              <a:lnSpc>
                <a:spcPct val="70000"/>
              </a:lnSpc>
              <a:spcBef>
                <a:spcPct val="50000"/>
              </a:spcBef>
              <a:defRPr/>
            </a:pPr>
            <a:endParaRPr lang="en-US" sz="1200" b="0" cap="all" dirty="0"/>
          </a:p>
          <a:p>
            <a:pPr>
              <a:lnSpc>
                <a:spcPct val="70000"/>
              </a:lnSpc>
              <a:spcBef>
                <a:spcPct val="50000"/>
              </a:spcBef>
              <a:defRPr/>
            </a:pPr>
            <a:endParaRPr lang="en-US" sz="1000" b="0" dirty="0"/>
          </a:p>
          <a:p>
            <a:pPr>
              <a:lnSpc>
                <a:spcPct val="70000"/>
              </a:lnSpc>
              <a:spcBef>
                <a:spcPct val="50000"/>
              </a:spcBef>
              <a:defRPr/>
            </a:pPr>
            <a:endParaRPr lang="en-US" sz="1000" b="0" dirty="0"/>
          </a:p>
          <a:p>
            <a:pPr>
              <a:lnSpc>
                <a:spcPct val="70000"/>
              </a:lnSpc>
              <a:spcBef>
                <a:spcPct val="50000"/>
              </a:spcBef>
              <a:defRPr/>
            </a:pPr>
            <a:endParaRPr lang="en-US" sz="1000" b="0" dirty="0"/>
          </a:p>
          <a:p>
            <a:pPr>
              <a:lnSpc>
                <a:spcPct val="70000"/>
              </a:lnSpc>
              <a:spcBef>
                <a:spcPct val="50000"/>
              </a:spcBef>
              <a:defRPr/>
            </a:pPr>
            <a:r>
              <a:rPr lang="en-US" sz="1000" b="0" dirty="0"/>
              <a:t>(*) The views expressed here do not necessarily coincide with those of </a:t>
            </a:r>
            <a:r>
              <a:rPr lang="en-US" sz="1000" b="0" dirty="0" err="1"/>
              <a:t>Banco</a:t>
            </a:r>
            <a:r>
              <a:rPr lang="en-US" sz="1000" b="0" dirty="0"/>
              <a:t> de </a:t>
            </a:r>
            <a:r>
              <a:rPr lang="en-US" sz="1000" b="0" dirty="0" err="1"/>
              <a:t>España</a:t>
            </a:r>
            <a:r>
              <a:rPr lang="en-US" sz="1000" b="0" dirty="0"/>
              <a:t> or the </a:t>
            </a:r>
            <a:r>
              <a:rPr lang="en-US" sz="1000" b="0" dirty="0" err="1"/>
              <a:t>Eurosystem</a:t>
            </a:r>
            <a:endParaRPr lang="en-US" sz="1000" b="0" dirty="0"/>
          </a:p>
          <a:p>
            <a:pPr>
              <a:lnSpc>
                <a:spcPts val="600"/>
              </a:lnSpc>
              <a:spcBef>
                <a:spcPct val="50000"/>
              </a:spcBef>
              <a:defRPr/>
            </a:pPr>
            <a:endParaRPr lang="en-US" sz="1400" b="0" dirty="0"/>
          </a:p>
        </p:txBody>
      </p:sp>
      <p:pic>
        <p:nvPicPr>
          <p:cNvPr id="1027"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5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6" r:id="rId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0"/>
          <p:cNvSpPr>
            <a:spLocks noChangeArrowheads="1"/>
          </p:cNvSpPr>
          <p:nvPr/>
        </p:nvSpPr>
        <p:spPr bwMode="auto">
          <a:xfrm>
            <a:off x="0" y="0"/>
            <a:ext cx="9144000" cy="623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defRPr/>
            </a:pPr>
            <a:endParaRPr lang="es-ES_tradnl" altLang="es-ES_tradnl" smtClean="0"/>
          </a:p>
        </p:txBody>
      </p:sp>
      <p:sp>
        <p:nvSpPr>
          <p:cNvPr id="1026" name="Rectangle 2"/>
          <p:cNvSpPr>
            <a:spLocks noGrp="1" noChangeArrowheads="1"/>
          </p:cNvSpPr>
          <p:nvPr>
            <p:ph type="title"/>
          </p:nvPr>
        </p:nvSpPr>
        <p:spPr bwMode="auto">
          <a:xfrm>
            <a:off x="231775" y="111125"/>
            <a:ext cx="5927725" cy="871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_tradnl" dirty="0" smtClean="0"/>
              <a:t>TÍTULO DE LA DIAPOSITIVA</a:t>
            </a:r>
          </a:p>
        </p:txBody>
      </p:sp>
      <p:sp>
        <p:nvSpPr>
          <p:cNvPr id="2052" name="Rectangle 3"/>
          <p:cNvSpPr>
            <a:spLocks noGrp="1" noChangeArrowheads="1"/>
          </p:cNvSpPr>
          <p:nvPr>
            <p:ph type="body" idx="1"/>
          </p:nvPr>
        </p:nvSpPr>
        <p:spPr bwMode="auto">
          <a:xfrm>
            <a:off x="227013" y="1484313"/>
            <a:ext cx="8575675" cy="456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altLang="es-ES_tradnl" smtClean="0"/>
              <a:t>Haga clic para modificar el estilo de texto del patrón</a:t>
            </a:r>
          </a:p>
          <a:p>
            <a:pPr lvl="1"/>
            <a:r>
              <a:rPr lang="es-ES_tradnl" altLang="es-ES_tradnl" smtClean="0"/>
              <a:t>Segundo nivel</a:t>
            </a:r>
          </a:p>
          <a:p>
            <a:pPr lvl="2"/>
            <a:r>
              <a:rPr lang="es-ES_tradnl" altLang="es-ES_tradnl" smtClean="0"/>
              <a:t>Tercer nivel</a:t>
            </a:r>
          </a:p>
          <a:p>
            <a:pPr lvl="3"/>
            <a:r>
              <a:rPr lang="es-ES_tradnl" altLang="es-ES_tradnl" smtClean="0"/>
              <a:t>Cuarto nivel</a:t>
            </a:r>
          </a:p>
          <a:p>
            <a:pPr lvl="4"/>
            <a:r>
              <a:rPr lang="es-ES_tradnl" altLang="es-ES_tradnl" smtClean="0"/>
              <a:t>Quinto nivel</a:t>
            </a:r>
          </a:p>
        </p:txBody>
      </p:sp>
      <p:sp>
        <p:nvSpPr>
          <p:cNvPr id="1030" name="Rectangle 6"/>
          <p:cNvSpPr>
            <a:spLocks noGrp="1" noChangeArrowheads="1"/>
          </p:cNvSpPr>
          <p:nvPr>
            <p:ph type="sldNum" sz="quarter" idx="4"/>
          </p:nvPr>
        </p:nvSpPr>
        <p:spPr bwMode="auto">
          <a:xfrm>
            <a:off x="8475663" y="6402388"/>
            <a:ext cx="522287"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858585"/>
                </a:solidFill>
              </a:defRPr>
            </a:lvl1pPr>
          </a:lstStyle>
          <a:p>
            <a:pPr>
              <a:defRPr/>
            </a:pPr>
            <a:fld id="{61C667C5-1A91-4C33-B9D9-522E405B20FF}" type="slidenum">
              <a:rPr lang="es-ES_tradnl" altLang="es-ES_tradnl"/>
              <a:pPr>
                <a:defRPr/>
              </a:pPr>
              <a:t>‹Nº›</a:t>
            </a:fld>
            <a:endParaRPr lang="es-ES_tradnl" altLang="es-ES_tradnl"/>
          </a:p>
        </p:txBody>
      </p:sp>
      <p:pic>
        <p:nvPicPr>
          <p:cNvPr id="2054"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0"/>
            <a:ext cx="2895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31" descr="LOGO_1_Gris_300"/>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27025" y="6394450"/>
            <a:ext cx="152241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7" r:id="rId1"/>
  </p:sldLayoutIdLst>
  <p:timing>
    <p:tnLst>
      <p:par>
        <p:cTn id="1" dur="indefinite" restart="never" nodeType="tmRoot"/>
      </p:par>
    </p:tnLst>
  </p:timing>
  <p:hf hdr="0" ftr="0" dt="0"/>
  <p:txStyles>
    <p:titleStyle>
      <a:lvl1pPr algn="l" rtl="0" eaLnBrk="0" fontAlgn="base" hangingPunct="0">
        <a:spcBef>
          <a:spcPct val="0"/>
        </a:spcBef>
        <a:spcAft>
          <a:spcPct val="0"/>
        </a:spcAft>
        <a:buFont typeface="Arial" panose="020B0604020202020204" pitchFamily="34" charset="0"/>
        <a:defRPr b="1" cap="all">
          <a:solidFill>
            <a:srgbClr val="B35C48"/>
          </a:solidFill>
          <a:latin typeface="+mj-lt"/>
          <a:ea typeface="+mj-ea"/>
          <a:cs typeface="+mj-cs"/>
        </a:defRPr>
      </a:lvl1pPr>
      <a:lvl2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2pPr>
      <a:lvl3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3pPr>
      <a:lvl4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4pPr>
      <a:lvl5pPr algn="l" rtl="0" eaLnBrk="0" fontAlgn="base" hangingPunct="0">
        <a:spcBef>
          <a:spcPct val="0"/>
        </a:spcBef>
        <a:spcAft>
          <a:spcPct val="0"/>
        </a:spcAft>
        <a:buFont typeface="Arial" panose="020B0604020202020204" pitchFamily="34" charset="0"/>
        <a:defRPr b="1">
          <a:solidFill>
            <a:srgbClr val="B35C48"/>
          </a:solidFill>
          <a:latin typeface="BdE Neue Helvetica 55 Roman" pitchFamily="34" charset="0"/>
        </a:defRPr>
      </a:lvl5pPr>
      <a:lvl6pPr marL="457200" algn="l" rtl="0" eaLnBrk="1" fontAlgn="base" hangingPunct="1">
        <a:spcBef>
          <a:spcPct val="0"/>
        </a:spcBef>
        <a:spcAft>
          <a:spcPct val="0"/>
        </a:spcAft>
        <a:defRPr b="1">
          <a:solidFill>
            <a:srgbClr val="B35C48"/>
          </a:solidFill>
          <a:latin typeface="BdE Neue Helvetica 55 Roman" pitchFamily="34" charset="0"/>
        </a:defRPr>
      </a:lvl6pPr>
      <a:lvl7pPr marL="914400" algn="l" rtl="0" eaLnBrk="1" fontAlgn="base" hangingPunct="1">
        <a:spcBef>
          <a:spcPct val="0"/>
        </a:spcBef>
        <a:spcAft>
          <a:spcPct val="0"/>
        </a:spcAft>
        <a:defRPr b="1">
          <a:solidFill>
            <a:srgbClr val="B35C48"/>
          </a:solidFill>
          <a:latin typeface="BdE Neue Helvetica 55 Roman" pitchFamily="34" charset="0"/>
        </a:defRPr>
      </a:lvl7pPr>
      <a:lvl8pPr marL="1371600" algn="l" rtl="0" eaLnBrk="1" fontAlgn="base" hangingPunct="1">
        <a:spcBef>
          <a:spcPct val="0"/>
        </a:spcBef>
        <a:spcAft>
          <a:spcPct val="0"/>
        </a:spcAft>
        <a:defRPr b="1">
          <a:solidFill>
            <a:srgbClr val="B35C48"/>
          </a:solidFill>
          <a:latin typeface="BdE Neue Helvetica 55 Roman" pitchFamily="34" charset="0"/>
        </a:defRPr>
      </a:lvl8pPr>
      <a:lvl9pPr marL="1828800" algn="l" rtl="0" eaLnBrk="1" fontAlgn="base" hangingPunct="1">
        <a:spcBef>
          <a:spcPct val="0"/>
        </a:spcBef>
        <a:spcAft>
          <a:spcPct val="0"/>
        </a:spcAft>
        <a:defRPr b="1">
          <a:solidFill>
            <a:srgbClr val="B35C48"/>
          </a:solidFill>
          <a:latin typeface="BdE Neue Helvetica 55 Roman" pitchFamily="34" charset="0"/>
        </a:defRPr>
      </a:lvl9pPr>
    </p:titleStyle>
    <p:bodyStyle>
      <a:lvl1pPr marL="342900" indent="-342900" algn="l" rtl="0" eaLnBrk="0" fontAlgn="base" hangingPunct="0">
        <a:lnSpc>
          <a:spcPts val="2163"/>
        </a:lnSpc>
        <a:spcBef>
          <a:spcPct val="0"/>
        </a:spcBef>
        <a:spcAft>
          <a:spcPts val="438"/>
        </a:spcAft>
        <a:buClr>
          <a:srgbClr val="993300"/>
        </a:buClr>
        <a:buFont typeface="Wingdings" panose="05000000000000000000" pitchFamily="2" charset="2"/>
        <a:defRPr b="1">
          <a:solidFill>
            <a:schemeClr val="tx1"/>
          </a:solidFill>
          <a:latin typeface="+mn-lt"/>
          <a:ea typeface="+mn-ea"/>
          <a:cs typeface="+mn-cs"/>
        </a:defRPr>
      </a:lvl1pPr>
      <a:lvl2pPr marL="538163" indent="-3175" algn="l" rtl="0" eaLnBrk="0" fontAlgn="base" hangingPunct="0">
        <a:lnSpc>
          <a:spcPts val="2163"/>
        </a:lnSpc>
        <a:spcBef>
          <a:spcPct val="0"/>
        </a:spcBef>
        <a:spcAft>
          <a:spcPts val="438"/>
        </a:spcAft>
        <a:buClr>
          <a:srgbClr val="666666"/>
        </a:buClr>
        <a:buFont typeface="Arial" panose="020B0604020202020204" pitchFamily="34" charset="0"/>
        <a:defRPr>
          <a:solidFill>
            <a:srgbClr val="B35C48"/>
          </a:solidFill>
          <a:latin typeface="+mn-lt"/>
        </a:defRPr>
      </a:lvl2pPr>
      <a:lvl3pPr marL="989013" indent="11113" algn="l" rtl="0" eaLnBrk="0" fontAlgn="base" hangingPunct="0">
        <a:lnSpc>
          <a:spcPts val="2163"/>
        </a:lnSpc>
        <a:spcBef>
          <a:spcPct val="0"/>
        </a:spcBef>
        <a:spcAft>
          <a:spcPts val="438"/>
        </a:spcAft>
        <a:defRPr i="1">
          <a:solidFill>
            <a:schemeClr val="tx1"/>
          </a:solidFill>
          <a:latin typeface="+mn-lt"/>
        </a:defRPr>
      </a:lvl3pPr>
      <a:lvl4pPr marL="1430338" indent="7938" algn="l" rtl="0" eaLnBrk="0" fontAlgn="base" hangingPunct="0">
        <a:lnSpc>
          <a:spcPts val="2163"/>
        </a:lnSpc>
        <a:spcBef>
          <a:spcPct val="0"/>
        </a:spcBef>
        <a:spcAft>
          <a:spcPts val="438"/>
        </a:spcAft>
        <a:defRPr sz="1600">
          <a:solidFill>
            <a:schemeClr val="tx1"/>
          </a:solidFill>
          <a:latin typeface="+mn-lt"/>
        </a:defRPr>
      </a:lvl4pPr>
      <a:lvl5pPr marL="1882775" indent="-3175" algn="l" rtl="0" eaLnBrk="0" fontAlgn="base" hangingPunct="0">
        <a:lnSpc>
          <a:spcPts val="2163"/>
        </a:lnSpc>
        <a:spcBef>
          <a:spcPct val="0"/>
        </a:spcBef>
        <a:spcAft>
          <a:spcPts val="438"/>
        </a:spcAft>
        <a:defRPr sz="1600" i="1">
          <a:solidFill>
            <a:schemeClr val="tx1"/>
          </a:solidFill>
          <a:latin typeface="+mn-lt"/>
        </a:defRPr>
      </a:lvl5pPr>
      <a:lvl6pPr marL="2339975" indent="-3175" algn="l" rtl="0" eaLnBrk="1" fontAlgn="base" hangingPunct="1">
        <a:spcBef>
          <a:spcPct val="20000"/>
        </a:spcBef>
        <a:spcAft>
          <a:spcPct val="0"/>
        </a:spcAft>
        <a:defRPr sz="1600" i="1">
          <a:solidFill>
            <a:schemeClr val="tx1"/>
          </a:solidFill>
          <a:latin typeface="+mn-lt"/>
        </a:defRPr>
      </a:lvl6pPr>
      <a:lvl7pPr marL="2797175" indent="-3175" algn="l" rtl="0" eaLnBrk="1" fontAlgn="base" hangingPunct="1">
        <a:spcBef>
          <a:spcPct val="20000"/>
        </a:spcBef>
        <a:spcAft>
          <a:spcPct val="0"/>
        </a:spcAft>
        <a:defRPr sz="1600" i="1">
          <a:solidFill>
            <a:schemeClr val="tx1"/>
          </a:solidFill>
          <a:latin typeface="+mn-lt"/>
        </a:defRPr>
      </a:lvl7pPr>
      <a:lvl8pPr marL="3254375" indent="-3175" algn="l" rtl="0" eaLnBrk="1" fontAlgn="base" hangingPunct="1">
        <a:spcBef>
          <a:spcPct val="20000"/>
        </a:spcBef>
        <a:spcAft>
          <a:spcPct val="0"/>
        </a:spcAft>
        <a:defRPr sz="1600" i="1">
          <a:solidFill>
            <a:schemeClr val="tx1"/>
          </a:solidFill>
          <a:latin typeface="+mn-lt"/>
        </a:defRPr>
      </a:lvl8pPr>
      <a:lvl9pPr marL="3711575" indent="-3175" algn="l" rtl="0" eaLnBrk="1" fontAlgn="base" hangingPunct="1">
        <a:spcBef>
          <a:spcPct val="20000"/>
        </a:spcBef>
        <a:spcAft>
          <a:spcPct val="0"/>
        </a:spcAft>
        <a:defRPr sz="1600" i="1">
          <a:solidFill>
            <a:schemeClr val="tx1"/>
          </a:solidFill>
          <a:latin typeface="+mn-lt"/>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10" name="Text Box 10"/>
          <p:cNvSpPr txBox="1">
            <a:spLocks noChangeArrowheads="1"/>
          </p:cNvSpPr>
          <p:nvPr userDrawn="1"/>
        </p:nvSpPr>
        <p:spPr bwMode="auto">
          <a:xfrm>
            <a:off x="357188" y="6278563"/>
            <a:ext cx="4876800" cy="276225"/>
          </a:xfrm>
          <a:prstGeom prst="rect">
            <a:avLst/>
          </a:prstGeom>
          <a:noFill/>
          <a:ln w="9525">
            <a:noFill/>
            <a:miter lim="800000"/>
            <a:headEnd/>
            <a:tailEnd/>
          </a:ln>
          <a:effectLst/>
        </p:spPr>
        <p:txBody>
          <a:bodyPr>
            <a:spAutoFit/>
          </a:bodyPr>
          <a:lstStyle/>
          <a:p>
            <a:pPr>
              <a:spcBef>
                <a:spcPct val="50000"/>
              </a:spcBef>
              <a:defRPr/>
            </a:pPr>
            <a:r>
              <a:rPr lang="es-ES_tradnl" sz="1200" b="0" cap="all" dirty="0" err="1">
                <a:solidFill>
                  <a:srgbClr val="858585"/>
                </a:solidFill>
              </a:rPr>
              <a:t>Dga</a:t>
            </a:r>
            <a:r>
              <a:rPr lang="es-ES_tradnl" sz="1200" b="0" cap="all" dirty="0">
                <a:solidFill>
                  <a:srgbClr val="858585"/>
                </a:solidFill>
              </a:rPr>
              <a:t> International </a:t>
            </a:r>
            <a:r>
              <a:rPr lang="es-ES_tradnl" sz="1200" b="0" cap="all" dirty="0" err="1">
                <a:solidFill>
                  <a:srgbClr val="858585"/>
                </a:solidFill>
              </a:rPr>
              <a:t>affairs</a:t>
            </a:r>
            <a:endParaRPr lang="es-ES_tradnl" sz="1200" b="0" cap="all" dirty="0"/>
          </a:p>
        </p:txBody>
      </p:sp>
      <p:pic>
        <p:nvPicPr>
          <p:cNvPr id="3075"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0"/>
            <a:ext cx="2895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32" descr="LOGO_1_Gris_3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5613" y="5487988"/>
            <a:ext cx="1997075"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35" name="Text Box 35"/>
          <p:cNvSpPr txBox="1">
            <a:spLocks noChangeArrowheads="1"/>
          </p:cNvSpPr>
          <p:nvPr/>
        </p:nvSpPr>
        <p:spPr bwMode="auto">
          <a:xfrm>
            <a:off x="358775" y="2286000"/>
            <a:ext cx="6553200" cy="523875"/>
          </a:xfrm>
          <a:prstGeom prst="rect">
            <a:avLst/>
          </a:prstGeom>
          <a:noFill/>
          <a:ln w="9525">
            <a:noFill/>
            <a:miter lim="800000"/>
            <a:headEnd/>
            <a:tailEnd/>
          </a:ln>
          <a:effectLst/>
        </p:spPr>
        <p:txBody>
          <a:bodyPr>
            <a:spAutoFit/>
          </a:bodyPr>
          <a:lstStyle/>
          <a:p>
            <a:pPr>
              <a:defRPr/>
            </a:pPr>
            <a:r>
              <a:rPr lang="es-ES_tradnl" sz="2800" b="0" cap="all" dirty="0" err="1"/>
              <a:t>Thanks</a:t>
            </a:r>
            <a:r>
              <a:rPr lang="es-ES_tradnl" sz="2800" b="0" cap="all" dirty="0"/>
              <a:t> </a:t>
            </a:r>
            <a:r>
              <a:rPr lang="es-ES_tradnl" sz="2800" b="0" cap="all" dirty="0" err="1"/>
              <a:t>for</a:t>
            </a:r>
            <a:r>
              <a:rPr lang="es-ES_tradnl" sz="2800" b="0" cap="all" dirty="0"/>
              <a:t> </a:t>
            </a:r>
            <a:r>
              <a:rPr lang="es-ES_tradnl" sz="2800" b="0" cap="all" dirty="0" err="1"/>
              <a:t>your</a:t>
            </a:r>
            <a:r>
              <a:rPr lang="es-ES_tradnl" sz="2800" b="0" cap="all" dirty="0"/>
              <a:t> </a:t>
            </a:r>
            <a:r>
              <a:rPr lang="es-ES_tradnl" sz="2800" b="0" cap="all" dirty="0" err="1"/>
              <a:t>attention</a:t>
            </a:r>
            <a:endParaRPr lang="es-ES_tradnl" sz="2800" b="0" cap="all" dirty="0"/>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35">
                                            <p:txEl>
                                              <p:pRg st="0" end="0"/>
                                            </p:txEl>
                                          </p:spTgt>
                                        </p:tgtEl>
                                        <p:attrNameLst>
                                          <p:attrName>style.visibility</p:attrName>
                                        </p:attrNameLst>
                                      </p:cBhvr>
                                      <p:to>
                                        <p:strVal val="visible"/>
                                      </p:to>
                                    </p:set>
                                    <p:animEffect transition="in" filter="wipe(left)">
                                      <p:cBhvr>
                                        <p:cTn id="7" dur="500"/>
                                        <p:tgtEl>
                                          <p:spTgt spid="256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35" grpId="0" build="p" autoUpdateAnimBg="0"/>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2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2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4"/>
          <p:cNvSpPr txBox="1">
            <a:spLocks noChangeArrowheads="1"/>
          </p:cNvSpPr>
          <p:nvPr/>
        </p:nvSpPr>
        <p:spPr bwMode="auto">
          <a:xfrm>
            <a:off x="3082925" y="45466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_tradnl" sz="1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11125"/>
            <a:ext cx="5927725" cy="503238"/>
          </a:xfrm>
        </p:spPr>
        <p:txBody>
          <a:bodyPr/>
          <a:lstStyle/>
          <a:p>
            <a:pPr eaLnBrk="1" hangingPunct="1">
              <a:defRPr/>
            </a:pPr>
            <a:r>
              <a:rPr lang="en-US" dirty="0" smtClean="0"/>
              <a:t>Outline</a:t>
            </a:r>
            <a:endParaRPr lang="en-US" dirty="0"/>
          </a:p>
        </p:txBody>
      </p:sp>
      <p:sp>
        <p:nvSpPr>
          <p:cNvPr id="8195" name="18 Marcador de contenido"/>
          <p:cNvSpPr>
            <a:spLocks noGrp="1"/>
          </p:cNvSpPr>
          <p:nvPr>
            <p:ph idx="1"/>
          </p:nvPr>
        </p:nvSpPr>
        <p:spPr>
          <a:xfrm>
            <a:off x="231775" y="1606550"/>
            <a:ext cx="8575675" cy="3714750"/>
          </a:xfrm>
        </p:spPr>
        <p:txBody>
          <a:bodyPr/>
          <a:lstStyle/>
          <a:p>
            <a:pPr marL="0" indent="342000" algn="just">
              <a:spcAft>
                <a:spcPts val="1200"/>
              </a:spcAft>
              <a:buFont typeface="Courier New" panose="02070309020205020404" pitchFamily="49" charset="0"/>
              <a:buChar char="o"/>
              <a:defRPr/>
            </a:pPr>
            <a:r>
              <a:rPr lang="en-US" sz="1600" dirty="0"/>
              <a:t>MOTIVATION</a:t>
            </a:r>
          </a:p>
          <a:p>
            <a:pPr marL="0" indent="342000" algn="just">
              <a:spcAft>
                <a:spcPts val="1200"/>
              </a:spcAft>
              <a:buFont typeface="Courier New" panose="02070309020205020404" pitchFamily="49" charset="0"/>
              <a:buChar char="o"/>
              <a:defRPr/>
            </a:pPr>
            <a:endParaRPr lang="en-US" sz="1600" dirty="0" smtClean="0"/>
          </a:p>
          <a:p>
            <a:pPr marL="0" indent="342000" algn="just">
              <a:spcAft>
                <a:spcPts val="1200"/>
              </a:spcAft>
              <a:buFont typeface="Courier New" panose="02070309020205020404" pitchFamily="49" charset="0"/>
              <a:buChar char="o"/>
              <a:defRPr/>
            </a:pPr>
            <a:r>
              <a:rPr lang="en-US" sz="1600" dirty="0"/>
              <a:t>A HISTORICAL TIME-SERIES FOR THE SPANISH </a:t>
            </a:r>
            <a:r>
              <a:rPr lang="en-US" sz="1600" dirty="0" smtClean="0"/>
              <a:t>BANK-CAPITAL </a:t>
            </a:r>
            <a:r>
              <a:rPr lang="en-US" sz="1600" dirty="0"/>
              <a:t>RATIO</a:t>
            </a:r>
          </a:p>
          <a:p>
            <a:pPr marL="0" indent="342000" algn="just">
              <a:spcAft>
                <a:spcPts val="1200"/>
              </a:spcAft>
              <a:buFont typeface="Courier New" panose="02070309020205020404" pitchFamily="49" charset="0"/>
              <a:buChar char="o"/>
              <a:defRPr/>
            </a:pPr>
            <a:endParaRPr lang="en-US" sz="1600" b="0" dirty="0" smtClean="0"/>
          </a:p>
          <a:p>
            <a:pPr marL="0" indent="342000" algn="just">
              <a:spcAft>
                <a:spcPts val="600"/>
              </a:spcAft>
              <a:buFont typeface="Courier New" panose="02070309020205020404" pitchFamily="49" charset="0"/>
              <a:buChar char="o"/>
              <a:defRPr/>
            </a:pPr>
            <a:r>
              <a:rPr lang="en-US" sz="1600" dirty="0">
                <a:solidFill>
                  <a:srgbClr val="B35C48"/>
                </a:solidFill>
              </a:rPr>
              <a:t>EMPIRICAL APPROACH</a:t>
            </a:r>
          </a:p>
          <a:p>
            <a:pPr marL="0" indent="342000" algn="just">
              <a:spcAft>
                <a:spcPts val="600"/>
              </a:spcAft>
              <a:buFont typeface="Courier New" panose="02070309020205020404" pitchFamily="49" charset="0"/>
              <a:buChar char="o"/>
              <a:defRPr/>
            </a:pPr>
            <a:endParaRPr lang="es-ES_tradnl" sz="1400" dirty="0"/>
          </a:p>
          <a:p>
            <a:pPr marL="0" indent="342000" algn="just">
              <a:spcAft>
                <a:spcPts val="600"/>
              </a:spcAft>
              <a:buFont typeface="Courier New" panose="02070309020205020404" pitchFamily="49" charset="0"/>
              <a:buChar char="o"/>
              <a:defRPr/>
            </a:pPr>
            <a:r>
              <a:rPr lang="es-ES_tradnl" sz="1600" dirty="0"/>
              <a:t>THE DETERMINANTS OF CREDIT GROWTH IN </a:t>
            </a:r>
            <a:r>
              <a:rPr lang="es-ES_tradnl" sz="1600" dirty="0" smtClean="0"/>
              <a:t>SPAIN</a:t>
            </a:r>
          </a:p>
          <a:p>
            <a:pPr marL="0" indent="342000" algn="just">
              <a:spcAft>
                <a:spcPts val="600"/>
              </a:spcAft>
              <a:buFont typeface="Courier New" panose="02070309020205020404" pitchFamily="49" charset="0"/>
              <a:buChar char="o"/>
              <a:defRPr/>
            </a:pPr>
            <a:endParaRPr lang="es-ES_tradnl" sz="1600" dirty="0"/>
          </a:p>
          <a:p>
            <a:pPr marL="0" indent="342000" algn="just">
              <a:spcAft>
                <a:spcPts val="600"/>
              </a:spcAft>
              <a:buFont typeface="Courier New" panose="02070309020205020404" pitchFamily="49" charset="0"/>
              <a:buChar char="o"/>
              <a:defRPr/>
            </a:pPr>
            <a:r>
              <a:rPr lang="es-ES_tradnl" sz="1600" dirty="0"/>
              <a:t>CONCLUSIONS AND FURTHER WORK                      </a:t>
            </a:r>
          </a:p>
          <a:p>
            <a:pPr marL="0" indent="0" algn="just">
              <a:defRPr/>
            </a:pPr>
            <a:r>
              <a:rPr lang="es-ES_tradnl" sz="1600" dirty="0"/>
              <a:t>             </a:t>
            </a:r>
          </a:p>
        </p:txBody>
      </p:sp>
      <p:sp>
        <p:nvSpPr>
          <p:cNvPr id="25604"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EC1DDE1E-1BF2-474F-9F4B-128DF043DD6A}" type="slidenum">
              <a:rPr lang="es-ES_tradnl" altLang="es-ES_tradnl" smtClean="0">
                <a:solidFill>
                  <a:srgbClr val="858585"/>
                </a:solidFill>
              </a:rPr>
              <a:pPr>
                <a:lnSpc>
                  <a:spcPct val="100000"/>
                </a:lnSpc>
                <a:spcAft>
                  <a:spcPct val="0"/>
                </a:spcAft>
                <a:buClrTx/>
                <a:buFontTx/>
                <a:buNone/>
              </a:pPr>
              <a:t>10</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0"/>
            <a:ext cx="6218238" cy="647700"/>
          </a:xfrm>
        </p:spPr>
        <p:txBody>
          <a:bodyPr/>
          <a:lstStyle/>
          <a:p>
            <a:pPr eaLnBrk="1" hangingPunct="1">
              <a:lnSpc>
                <a:spcPts val="2500"/>
              </a:lnSpc>
              <a:defRPr/>
            </a:pPr>
            <a:r>
              <a:rPr lang="en-US" dirty="0" smtClean="0"/>
              <a:t>Markov-switching REGIME models (MSRM)</a:t>
            </a:r>
            <a:endParaRPr lang="en-US" sz="1600" dirty="0"/>
          </a:p>
        </p:txBody>
      </p:sp>
      <p:sp>
        <p:nvSpPr>
          <p:cNvPr id="27651" name="18 Marcador de contenido"/>
          <p:cNvSpPr>
            <a:spLocks noGrp="1"/>
          </p:cNvSpPr>
          <p:nvPr>
            <p:ph idx="1"/>
          </p:nvPr>
        </p:nvSpPr>
        <p:spPr>
          <a:xfrm>
            <a:off x="160338" y="1069975"/>
            <a:ext cx="8837612" cy="4567238"/>
          </a:xfrm>
        </p:spPr>
        <p:txBody>
          <a:bodyPr/>
          <a:lstStyle/>
          <a:p>
            <a:pPr marL="0" indent="342900" algn="just">
              <a:spcAft>
                <a:spcPts val="600"/>
              </a:spcAft>
              <a:buFont typeface="Courier New" panose="02070309020205020404" pitchFamily="49" charset="0"/>
              <a:buChar char="o"/>
            </a:pPr>
            <a:r>
              <a:rPr lang="en-US" altLang="es-ES_tradnl" sz="1600" smtClean="0"/>
              <a:t>In order to disentangle the role played by a given macrofinancial variable in systemic banking crisis, a frequently used approach is that of Logit/Probit models. However:</a:t>
            </a:r>
          </a:p>
          <a:p>
            <a:pPr marL="195263" lvl="1" indent="342900" algn="just">
              <a:spcAft>
                <a:spcPts val="600"/>
              </a:spcAft>
              <a:buFont typeface="Courier New" panose="02070309020205020404" pitchFamily="49" charset="0"/>
              <a:buChar char="o"/>
            </a:pPr>
            <a:r>
              <a:rPr lang="en-US" altLang="es-ES_tradnl" sz="1600"/>
              <a:t>It requires a previous identification of the stress episodes</a:t>
            </a:r>
          </a:p>
          <a:p>
            <a:pPr marL="195263" lvl="1" indent="342900" algn="just">
              <a:spcAft>
                <a:spcPts val="600"/>
              </a:spcAft>
              <a:buFont typeface="Courier New" panose="02070309020205020404" pitchFamily="49" charset="0"/>
              <a:buChar char="o"/>
            </a:pPr>
            <a:r>
              <a:rPr lang="en-US" altLang="es-ES_tradnl" sz="1600"/>
              <a:t>Usually the number of stress episodes is reduced (luckily)</a:t>
            </a:r>
          </a:p>
          <a:p>
            <a:pPr marL="195263" lvl="1" indent="342900" algn="just">
              <a:spcAft>
                <a:spcPts val="600"/>
              </a:spcAft>
              <a:buFont typeface="Courier New" panose="02070309020205020404" pitchFamily="49" charset="0"/>
              <a:buChar char="o"/>
            </a:pPr>
            <a:r>
              <a:rPr lang="en-US" altLang="es-ES_tradnl" sz="1600"/>
              <a:t>It does not allow to analyze the depth and the duration of the crisis</a:t>
            </a:r>
          </a:p>
          <a:p>
            <a:pPr marL="195263" lvl="1" indent="342900" algn="just">
              <a:spcAft>
                <a:spcPts val="600"/>
              </a:spcAft>
              <a:buFont typeface="Courier New" panose="02070309020205020404" pitchFamily="49" charset="0"/>
              <a:buChar char="o"/>
            </a:pPr>
            <a:r>
              <a:rPr lang="en-US" altLang="es-ES_tradnl" sz="1600"/>
              <a:t>Assumes as given the identified systemic crisis</a:t>
            </a:r>
          </a:p>
          <a:p>
            <a:pPr marL="0" indent="342900" algn="just">
              <a:spcAft>
                <a:spcPts val="600"/>
              </a:spcAft>
              <a:buFont typeface="Courier New" panose="02070309020205020404" pitchFamily="49" charset="0"/>
              <a:buChar char="o"/>
            </a:pPr>
            <a:endParaRPr lang="en-US" altLang="es-ES_tradnl" sz="1600" smtClean="0"/>
          </a:p>
          <a:p>
            <a:pPr marL="0" indent="342900" algn="just">
              <a:spcAft>
                <a:spcPts val="600"/>
              </a:spcAft>
              <a:buFont typeface="Courier New" panose="02070309020205020404" pitchFamily="49" charset="0"/>
              <a:buChar char="o"/>
            </a:pPr>
            <a:r>
              <a:rPr lang="en-US" altLang="es-ES_tradnl" sz="1600" smtClean="0"/>
              <a:t>Other (non-linear) methodology is that of MSRM</a:t>
            </a:r>
          </a:p>
          <a:p>
            <a:pPr marL="195263" lvl="1" indent="342900" algn="just">
              <a:spcAft>
                <a:spcPts val="600"/>
              </a:spcAft>
              <a:buFont typeface="Courier New" panose="02070309020205020404" pitchFamily="49" charset="0"/>
              <a:buChar char="o"/>
            </a:pPr>
            <a:r>
              <a:rPr lang="en-US" altLang="es-ES_tradnl" sz="1600"/>
              <a:t>The left-hand side variable is continuous</a:t>
            </a:r>
          </a:p>
          <a:p>
            <a:pPr marL="195263" lvl="1" indent="342900" algn="just">
              <a:spcAft>
                <a:spcPts val="600"/>
              </a:spcAft>
              <a:buFont typeface="Courier New" panose="02070309020205020404" pitchFamily="49" charset="0"/>
              <a:buChar char="o"/>
            </a:pPr>
            <a:r>
              <a:rPr lang="en-US" altLang="es-ES_tradnl" sz="1600"/>
              <a:t>It allows the existence of different states of the nature…</a:t>
            </a:r>
          </a:p>
          <a:p>
            <a:pPr marL="195263" lvl="1" indent="342900" algn="just">
              <a:spcAft>
                <a:spcPts val="600"/>
              </a:spcAft>
              <a:buFont typeface="Courier New" panose="02070309020205020404" pitchFamily="49" charset="0"/>
              <a:buChar char="o"/>
            </a:pPr>
            <a:r>
              <a:rPr lang="en-US" altLang="es-ES_tradnl" sz="1600"/>
              <a:t>…where the relation among the variables analyzed can be different</a:t>
            </a:r>
          </a:p>
          <a:p>
            <a:pPr marL="195263" lvl="1" indent="342900" algn="just">
              <a:spcAft>
                <a:spcPts val="600"/>
              </a:spcAft>
              <a:buFont typeface="Courier New" panose="02070309020205020404" pitchFamily="49" charset="0"/>
              <a:buChar char="o"/>
            </a:pPr>
            <a:r>
              <a:rPr lang="en-US" altLang="es-ES_tradnl" sz="1600"/>
              <a:t>The states of the nature are endogenously determined and the probabilities of transition from one state to another are assumed to be constant </a:t>
            </a:r>
          </a:p>
        </p:txBody>
      </p:sp>
      <p:sp>
        <p:nvSpPr>
          <p:cNvPr id="27652"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EC6361A0-532C-44DD-B58F-E98DD194C727}" type="slidenum">
              <a:rPr lang="es-ES_tradnl" altLang="es-ES_tradnl" smtClean="0">
                <a:solidFill>
                  <a:srgbClr val="858585"/>
                </a:solidFill>
              </a:rPr>
              <a:pPr>
                <a:lnSpc>
                  <a:spcPct val="100000"/>
                </a:lnSpc>
                <a:spcAft>
                  <a:spcPct val="0"/>
                </a:spcAft>
                <a:buClrTx/>
                <a:buFontTx/>
                <a:buNone/>
              </a:pPr>
              <a:t>11</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0"/>
            <a:ext cx="6218238" cy="647700"/>
          </a:xfrm>
        </p:spPr>
        <p:txBody>
          <a:bodyPr/>
          <a:lstStyle/>
          <a:p>
            <a:pPr eaLnBrk="1" hangingPunct="1">
              <a:lnSpc>
                <a:spcPts val="2500"/>
              </a:lnSpc>
              <a:defRPr/>
            </a:pPr>
            <a:r>
              <a:rPr lang="en-US" dirty="0" smtClean="0"/>
              <a:t>The left-hand side variable</a:t>
            </a:r>
            <a:endParaRPr lang="en-US" sz="1600" dirty="0"/>
          </a:p>
        </p:txBody>
      </p:sp>
      <p:sp>
        <p:nvSpPr>
          <p:cNvPr id="29699" name="18 Marcador de contenido"/>
          <p:cNvSpPr>
            <a:spLocks noGrp="1"/>
          </p:cNvSpPr>
          <p:nvPr>
            <p:ph idx="1"/>
          </p:nvPr>
        </p:nvSpPr>
        <p:spPr>
          <a:xfrm>
            <a:off x="160338" y="688975"/>
            <a:ext cx="8837612" cy="2187575"/>
          </a:xfrm>
        </p:spPr>
        <p:txBody>
          <a:bodyPr/>
          <a:lstStyle/>
          <a:p>
            <a:pPr marL="0" indent="342900" algn="just">
              <a:spcAft>
                <a:spcPts val="600"/>
              </a:spcAft>
              <a:buFont typeface="Courier New" panose="02070309020205020404" pitchFamily="49" charset="0"/>
              <a:buChar char="o"/>
            </a:pPr>
            <a:r>
              <a:rPr lang="en-US" altLang="es-ES_tradnl" sz="1600" smtClean="0"/>
              <a:t>According to European regulation:</a:t>
            </a:r>
          </a:p>
          <a:p>
            <a:pPr marL="195263" lvl="1" indent="342900" algn="just">
              <a:spcAft>
                <a:spcPts val="600"/>
              </a:spcAft>
              <a:buFont typeface="Courier New" panose="02070309020205020404" pitchFamily="49" charset="0"/>
              <a:buChar char="o"/>
            </a:pPr>
            <a:r>
              <a:rPr lang="en-US" altLang="es-ES_tradnl" sz="1600"/>
              <a:t>Systemic risks to financial stability are risks of disruption to the financial system with the potential to have serious consequences for the real economy</a:t>
            </a:r>
          </a:p>
          <a:p>
            <a:pPr marL="0" indent="342900" algn="just">
              <a:spcAft>
                <a:spcPts val="600"/>
              </a:spcAft>
              <a:buFont typeface="Courier New" panose="02070309020205020404" pitchFamily="49" charset="0"/>
              <a:buChar char="o"/>
            </a:pPr>
            <a:r>
              <a:rPr lang="en-US" altLang="es-ES_tradnl" sz="1600" smtClean="0"/>
              <a:t>As the flow of credit is one of the most important variable through which the financial sector influences the real sector: </a:t>
            </a:r>
          </a:p>
          <a:p>
            <a:pPr marL="195263" lvl="1" indent="342900" algn="just">
              <a:spcAft>
                <a:spcPts val="600"/>
              </a:spcAft>
              <a:buFont typeface="Courier New" panose="02070309020205020404" pitchFamily="49" charset="0"/>
              <a:buChar char="o"/>
            </a:pPr>
            <a:r>
              <a:rPr lang="en-US" altLang="es-ES_tradnl" sz="1600"/>
              <a:t>We consider both total and bank credit to the non-financial private sector as the relevant variable</a:t>
            </a:r>
          </a:p>
        </p:txBody>
      </p:sp>
      <p:sp>
        <p:nvSpPr>
          <p:cNvPr id="29700"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6210C818-C235-457E-9B1D-A338EDEF1B9D}" type="slidenum">
              <a:rPr lang="es-ES_tradnl" altLang="es-ES_tradnl" smtClean="0">
                <a:solidFill>
                  <a:srgbClr val="858585"/>
                </a:solidFill>
              </a:rPr>
              <a:pPr>
                <a:lnSpc>
                  <a:spcPct val="100000"/>
                </a:lnSpc>
                <a:spcAft>
                  <a:spcPct val="0"/>
                </a:spcAft>
                <a:buClrTx/>
                <a:buFontTx/>
                <a:buNone/>
              </a:pPr>
              <a:t>12</a:t>
            </a:fld>
            <a:endParaRPr lang="es-ES_tradnl" altLang="es-ES_tradnl" smtClean="0">
              <a:solidFill>
                <a:srgbClr val="858585"/>
              </a:solidFill>
            </a:endParaRPr>
          </a:p>
        </p:txBody>
      </p:sp>
      <p:pic>
        <p:nvPicPr>
          <p:cNvPr id="29701" name="Imagen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1863" y="2782888"/>
            <a:ext cx="5541962" cy="361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2" name="CuadroTexto 3"/>
          <p:cNvSpPr txBox="1">
            <a:spLocks noChangeArrowheads="1"/>
          </p:cNvSpPr>
          <p:nvPr/>
        </p:nvSpPr>
        <p:spPr bwMode="auto">
          <a:xfrm>
            <a:off x="2147888" y="6402388"/>
            <a:ext cx="63277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Credit to the non-financial private sector. Annual growth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0"/>
            <a:ext cx="6218238" cy="647700"/>
          </a:xfrm>
        </p:spPr>
        <p:txBody>
          <a:bodyPr/>
          <a:lstStyle/>
          <a:p>
            <a:pPr eaLnBrk="1" hangingPunct="1">
              <a:lnSpc>
                <a:spcPts val="2500"/>
              </a:lnSpc>
              <a:defRPr/>
            </a:pPr>
            <a:r>
              <a:rPr lang="en-US" dirty="0" smtClean="0"/>
              <a:t>Is the proposed Methodology adequate?</a:t>
            </a:r>
            <a:endParaRPr lang="en-US" sz="1600" dirty="0"/>
          </a:p>
        </p:txBody>
      </p:sp>
      <p:sp>
        <p:nvSpPr>
          <p:cNvPr id="31747" name="18 Marcador de contenido"/>
          <p:cNvSpPr>
            <a:spLocks noGrp="1"/>
          </p:cNvSpPr>
          <p:nvPr>
            <p:ph idx="1"/>
          </p:nvPr>
        </p:nvSpPr>
        <p:spPr>
          <a:xfrm>
            <a:off x="160338" y="630238"/>
            <a:ext cx="8837612" cy="1682750"/>
          </a:xfrm>
        </p:spPr>
        <p:txBody>
          <a:bodyPr/>
          <a:lstStyle/>
          <a:p>
            <a:pPr marL="0" indent="342900" algn="just">
              <a:spcAft>
                <a:spcPts val="600"/>
              </a:spcAft>
              <a:buFont typeface="Courier New" panose="02070309020205020404" pitchFamily="49" charset="0"/>
              <a:buChar char="o"/>
            </a:pPr>
            <a:r>
              <a:rPr lang="en-US" altLang="es-ES_tradnl" sz="1600" smtClean="0"/>
              <a:t>A very simple MSRM for credit growth: </a:t>
            </a:r>
          </a:p>
          <a:p>
            <a:pPr marL="195263" lvl="1" indent="342900" algn="just">
              <a:spcAft>
                <a:spcPts val="600"/>
              </a:spcAft>
              <a:buFont typeface="Courier New" panose="02070309020205020404" pitchFamily="49" charset="0"/>
              <a:buChar char="o"/>
            </a:pPr>
            <a:r>
              <a:rPr lang="en-US" altLang="es-ES_tradnl" sz="1600"/>
              <a:t>No explanatory variable</a:t>
            </a:r>
          </a:p>
          <a:p>
            <a:pPr marL="195263" lvl="1" indent="342900" algn="just">
              <a:spcAft>
                <a:spcPts val="600"/>
              </a:spcAft>
              <a:buFont typeface="Courier New" panose="02070309020205020404" pitchFamily="49" charset="0"/>
              <a:buChar char="o"/>
            </a:pPr>
            <a:r>
              <a:rPr lang="en-US" altLang="es-ES_tradnl" sz="1600"/>
              <a:t>Two regimes with different means</a:t>
            </a:r>
          </a:p>
          <a:p>
            <a:pPr marL="0" indent="342900" algn="just">
              <a:spcAft>
                <a:spcPts val="600"/>
              </a:spcAft>
              <a:buFont typeface="Courier New" panose="02070309020205020404" pitchFamily="49" charset="0"/>
              <a:buChar char="o"/>
            </a:pPr>
            <a:r>
              <a:rPr lang="en-US" altLang="es-ES_tradnl" sz="1600" smtClean="0"/>
              <a:t>It is remarkable how the model captures the financial stress periods identified with narrative techniques</a:t>
            </a:r>
          </a:p>
        </p:txBody>
      </p:sp>
      <p:sp>
        <p:nvSpPr>
          <p:cNvPr id="31748"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A034C5F1-AE92-4C82-9D22-357B93FEA8B7}" type="slidenum">
              <a:rPr lang="es-ES_tradnl" altLang="es-ES_tradnl" smtClean="0">
                <a:solidFill>
                  <a:srgbClr val="858585"/>
                </a:solidFill>
              </a:rPr>
              <a:pPr>
                <a:lnSpc>
                  <a:spcPct val="100000"/>
                </a:lnSpc>
                <a:spcAft>
                  <a:spcPct val="0"/>
                </a:spcAft>
                <a:buClrTx/>
                <a:buFontTx/>
                <a:buNone/>
              </a:pPr>
              <a:t>13</a:t>
            </a:fld>
            <a:endParaRPr lang="es-ES_tradnl" altLang="es-ES_tradnl" smtClean="0">
              <a:solidFill>
                <a:srgbClr val="858585"/>
              </a:solidFill>
            </a:endParaRPr>
          </a:p>
        </p:txBody>
      </p:sp>
      <p:sp>
        <p:nvSpPr>
          <p:cNvPr id="31749" name="CuadroTexto 3"/>
          <p:cNvSpPr txBox="1">
            <a:spLocks noChangeArrowheads="1"/>
          </p:cNvSpPr>
          <p:nvPr/>
        </p:nvSpPr>
        <p:spPr bwMode="auto">
          <a:xfrm>
            <a:off x="1468438" y="6148388"/>
            <a:ext cx="71405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Narrative and MSRM identification of financial stress periods in Spain </a:t>
            </a:r>
          </a:p>
        </p:txBody>
      </p:sp>
      <p:pic>
        <p:nvPicPr>
          <p:cNvPr id="31750" name="Imagen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2000" y="2312988"/>
            <a:ext cx="6013450" cy="392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11125"/>
            <a:ext cx="5927725" cy="503238"/>
          </a:xfrm>
        </p:spPr>
        <p:txBody>
          <a:bodyPr/>
          <a:lstStyle/>
          <a:p>
            <a:pPr eaLnBrk="1" hangingPunct="1">
              <a:defRPr/>
            </a:pPr>
            <a:r>
              <a:rPr lang="en-US" dirty="0" smtClean="0"/>
              <a:t>Outline</a:t>
            </a:r>
            <a:endParaRPr lang="en-US" dirty="0"/>
          </a:p>
        </p:txBody>
      </p:sp>
      <p:sp>
        <p:nvSpPr>
          <p:cNvPr id="8195" name="18 Marcador de contenido"/>
          <p:cNvSpPr>
            <a:spLocks noGrp="1"/>
          </p:cNvSpPr>
          <p:nvPr>
            <p:ph idx="1"/>
          </p:nvPr>
        </p:nvSpPr>
        <p:spPr>
          <a:xfrm>
            <a:off x="231775" y="1606550"/>
            <a:ext cx="8575675" cy="3714750"/>
          </a:xfrm>
        </p:spPr>
        <p:txBody>
          <a:bodyPr/>
          <a:lstStyle/>
          <a:p>
            <a:pPr marL="0" indent="342000" algn="just">
              <a:spcAft>
                <a:spcPts val="1200"/>
              </a:spcAft>
              <a:buFont typeface="Courier New" panose="02070309020205020404" pitchFamily="49" charset="0"/>
              <a:buChar char="o"/>
              <a:defRPr/>
            </a:pPr>
            <a:r>
              <a:rPr lang="en-US" sz="1600" dirty="0"/>
              <a:t>MOTIVATION</a:t>
            </a:r>
          </a:p>
          <a:p>
            <a:pPr marL="0" indent="342000" algn="just">
              <a:spcAft>
                <a:spcPts val="1200"/>
              </a:spcAft>
              <a:buFont typeface="Courier New" panose="02070309020205020404" pitchFamily="49" charset="0"/>
              <a:buChar char="o"/>
              <a:defRPr/>
            </a:pPr>
            <a:endParaRPr lang="en-US" sz="1600" dirty="0" smtClean="0"/>
          </a:p>
          <a:p>
            <a:pPr marL="0" indent="342000" algn="just">
              <a:spcAft>
                <a:spcPts val="1200"/>
              </a:spcAft>
              <a:buFont typeface="Courier New" panose="02070309020205020404" pitchFamily="49" charset="0"/>
              <a:buChar char="o"/>
              <a:defRPr/>
            </a:pPr>
            <a:r>
              <a:rPr lang="en-US" sz="1600" dirty="0"/>
              <a:t>A HISTORICAL TIME-SERIES FOR THE SPANISH </a:t>
            </a:r>
            <a:r>
              <a:rPr lang="en-US" sz="1600" dirty="0" smtClean="0"/>
              <a:t>BANK-CAPITAL </a:t>
            </a:r>
            <a:r>
              <a:rPr lang="en-US" sz="1600" dirty="0"/>
              <a:t>RATIO</a:t>
            </a:r>
          </a:p>
          <a:p>
            <a:pPr marL="0" indent="342000" algn="just">
              <a:spcAft>
                <a:spcPts val="1200"/>
              </a:spcAft>
              <a:buFont typeface="Courier New" panose="02070309020205020404" pitchFamily="49" charset="0"/>
              <a:buChar char="o"/>
              <a:defRPr/>
            </a:pPr>
            <a:endParaRPr lang="en-US" sz="1600" b="0" dirty="0" smtClean="0"/>
          </a:p>
          <a:p>
            <a:pPr marL="0" indent="342000" algn="just">
              <a:spcAft>
                <a:spcPts val="600"/>
              </a:spcAft>
              <a:buFont typeface="Courier New" panose="02070309020205020404" pitchFamily="49" charset="0"/>
              <a:buChar char="o"/>
              <a:defRPr/>
            </a:pPr>
            <a:r>
              <a:rPr lang="en-US" sz="1600" dirty="0"/>
              <a:t>EMPIRICAL APPROACH</a:t>
            </a:r>
          </a:p>
          <a:p>
            <a:pPr marL="0" indent="342000" algn="just">
              <a:spcAft>
                <a:spcPts val="600"/>
              </a:spcAft>
              <a:buFont typeface="Courier New" panose="02070309020205020404" pitchFamily="49" charset="0"/>
              <a:buChar char="o"/>
              <a:defRPr/>
            </a:pPr>
            <a:endParaRPr lang="es-ES_tradnl" sz="1400" dirty="0"/>
          </a:p>
          <a:p>
            <a:pPr marL="0" indent="342000" algn="just">
              <a:spcAft>
                <a:spcPts val="600"/>
              </a:spcAft>
              <a:buFont typeface="Courier New" panose="02070309020205020404" pitchFamily="49" charset="0"/>
              <a:buChar char="o"/>
              <a:defRPr/>
            </a:pPr>
            <a:r>
              <a:rPr lang="es-ES_tradnl" sz="1600" dirty="0">
                <a:solidFill>
                  <a:srgbClr val="B35C48"/>
                </a:solidFill>
              </a:rPr>
              <a:t>THE DETERMINANTS OF CREDIT GROWTH IN SPAIN</a:t>
            </a:r>
          </a:p>
          <a:p>
            <a:pPr marL="0" indent="342000" algn="just">
              <a:spcAft>
                <a:spcPts val="600"/>
              </a:spcAft>
              <a:buFont typeface="Courier New" panose="02070309020205020404" pitchFamily="49" charset="0"/>
              <a:buChar char="o"/>
              <a:defRPr/>
            </a:pPr>
            <a:endParaRPr lang="es-ES_tradnl" sz="1600" dirty="0"/>
          </a:p>
          <a:p>
            <a:pPr marL="0" indent="342000" algn="just">
              <a:spcAft>
                <a:spcPts val="600"/>
              </a:spcAft>
              <a:buFont typeface="Courier New" panose="02070309020205020404" pitchFamily="49" charset="0"/>
              <a:buChar char="o"/>
              <a:defRPr/>
            </a:pPr>
            <a:r>
              <a:rPr lang="es-ES_tradnl" sz="1600" dirty="0"/>
              <a:t>CONCLUSIONS AND FURTHER WORK                      </a:t>
            </a:r>
          </a:p>
          <a:p>
            <a:pPr marL="0" indent="0" algn="just">
              <a:defRPr/>
            </a:pPr>
            <a:r>
              <a:rPr lang="es-ES_tradnl" sz="1600" dirty="0"/>
              <a:t>             </a:t>
            </a:r>
          </a:p>
        </p:txBody>
      </p:sp>
      <p:sp>
        <p:nvSpPr>
          <p:cNvPr id="33796"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6A6F5784-3D15-4088-91FB-614618BCC2E8}" type="slidenum">
              <a:rPr lang="es-ES_tradnl" altLang="es-ES_tradnl" smtClean="0">
                <a:solidFill>
                  <a:srgbClr val="858585"/>
                </a:solidFill>
              </a:rPr>
              <a:pPr>
                <a:lnSpc>
                  <a:spcPct val="100000"/>
                </a:lnSpc>
                <a:spcAft>
                  <a:spcPct val="0"/>
                </a:spcAft>
                <a:buClrTx/>
                <a:buFontTx/>
                <a:buNone/>
              </a:pPr>
              <a:t>14</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111125" y="0"/>
            <a:ext cx="6100763" cy="614363"/>
          </a:xfrm>
        </p:spPr>
        <p:txBody>
          <a:bodyPr/>
          <a:lstStyle/>
          <a:p>
            <a:pPr eaLnBrk="1" hangingPunct="1">
              <a:lnSpc>
                <a:spcPts val="2500"/>
              </a:lnSpc>
              <a:defRPr/>
            </a:pPr>
            <a:r>
              <a:rPr lang="en-US" dirty="0" smtClean="0"/>
              <a:t>Stochastic properties of the relevant variables</a:t>
            </a:r>
            <a:endParaRPr lang="en-US" sz="1600" dirty="0"/>
          </a:p>
        </p:txBody>
      </p:sp>
      <p:sp>
        <p:nvSpPr>
          <p:cNvPr id="35843" name="18 Marcador de contenido"/>
          <p:cNvSpPr>
            <a:spLocks noGrp="1"/>
          </p:cNvSpPr>
          <p:nvPr>
            <p:ph idx="1"/>
          </p:nvPr>
        </p:nvSpPr>
        <p:spPr>
          <a:xfrm>
            <a:off x="160338" y="1084263"/>
            <a:ext cx="8837612" cy="4503737"/>
          </a:xfrm>
        </p:spPr>
        <p:txBody>
          <a:bodyPr/>
          <a:lstStyle/>
          <a:p>
            <a:pPr marL="0" indent="342900" algn="just">
              <a:spcAft>
                <a:spcPts val="300"/>
              </a:spcAft>
              <a:buFont typeface="Courier New" panose="02070309020205020404" pitchFamily="49" charset="0"/>
              <a:buChar char="o"/>
            </a:pPr>
            <a:r>
              <a:rPr lang="en-US" altLang="es-ES_tradnl" sz="1600" smtClean="0"/>
              <a:t>Given the time span we cover, we have serious limitations to construct the most suitable explanatory variables. In particular, we consider the following:</a:t>
            </a:r>
          </a:p>
          <a:p>
            <a:pPr marL="195263" lvl="1" indent="342900" algn="just">
              <a:spcAft>
                <a:spcPts val="300"/>
              </a:spcAft>
              <a:buFont typeface="Courier New" panose="02070309020205020404" pitchFamily="49" charset="0"/>
              <a:buChar char="o"/>
            </a:pPr>
            <a:r>
              <a:rPr lang="en-US" altLang="es-ES_tradnl" sz="1600" b="1"/>
              <a:t>Real GDP</a:t>
            </a:r>
            <a:r>
              <a:rPr lang="en-US" altLang="es-ES_tradnl" sz="1600"/>
              <a:t> (CPI deflated), to capture both income and wealth effects</a:t>
            </a:r>
          </a:p>
          <a:p>
            <a:pPr marL="195263" lvl="1" indent="342900" algn="just">
              <a:spcAft>
                <a:spcPts val="300"/>
              </a:spcAft>
              <a:buFont typeface="Courier New" panose="02070309020205020404" pitchFamily="49" charset="0"/>
              <a:buChar char="o"/>
            </a:pPr>
            <a:r>
              <a:rPr lang="en-US" altLang="es-ES_tradnl" sz="1600"/>
              <a:t>Relative cost of lending is measured with the </a:t>
            </a:r>
            <a:r>
              <a:rPr lang="en-US" altLang="es-ES_tradnl" sz="1600" b="1"/>
              <a:t>real interest rate</a:t>
            </a:r>
            <a:r>
              <a:rPr lang="en-US" altLang="es-ES_tradnl" sz="1600"/>
              <a:t> </a:t>
            </a:r>
          </a:p>
          <a:p>
            <a:pPr marL="195263" lvl="1" indent="342900" algn="just">
              <a:spcAft>
                <a:spcPts val="300"/>
              </a:spcAft>
              <a:buFont typeface="Courier New" panose="02070309020205020404" pitchFamily="49" charset="0"/>
              <a:buChar char="o"/>
            </a:pPr>
            <a:r>
              <a:rPr lang="en-US" altLang="es-ES_tradnl" sz="1600" b="1"/>
              <a:t>Relative housing price</a:t>
            </a:r>
            <a:r>
              <a:rPr lang="en-US" altLang="es-ES_tradnl" sz="1600"/>
              <a:t>, which is our proxy for the collateral behavior</a:t>
            </a:r>
          </a:p>
          <a:p>
            <a:pPr marL="195263" lvl="1" indent="342900" algn="just">
              <a:spcAft>
                <a:spcPts val="300"/>
              </a:spcAft>
              <a:buFont typeface="Courier New" panose="02070309020205020404" pitchFamily="49" charset="0"/>
              <a:buChar char="o"/>
            </a:pPr>
            <a:r>
              <a:rPr lang="en-US" altLang="es-ES_tradnl" sz="1600"/>
              <a:t>Credit supply side effects are captured by including our key variable, the </a:t>
            </a:r>
            <a:r>
              <a:rPr lang="en-US" altLang="es-ES_tradnl" sz="1600" b="1"/>
              <a:t>capital ratio</a:t>
            </a:r>
            <a:r>
              <a:rPr lang="en-US" altLang="es-ES_tradnl" sz="1600"/>
              <a:t> </a:t>
            </a:r>
          </a:p>
          <a:p>
            <a:pPr marL="195263" lvl="1" indent="342900" algn="just">
              <a:spcAft>
                <a:spcPts val="300"/>
              </a:spcAft>
              <a:buFont typeface="Courier New" panose="02070309020205020404" pitchFamily="49" charset="0"/>
              <a:buChar char="o"/>
            </a:pPr>
            <a:endParaRPr lang="en-US" altLang="es-ES_tradnl" sz="1600"/>
          </a:p>
          <a:p>
            <a:pPr marL="0" indent="342900" algn="just">
              <a:spcAft>
                <a:spcPts val="300"/>
              </a:spcAft>
              <a:buFont typeface="Courier New" panose="02070309020205020404" pitchFamily="49" charset="0"/>
              <a:buChar char="o"/>
            </a:pPr>
            <a:r>
              <a:rPr lang="en-US" altLang="es-ES_tradnl" sz="1600" smtClean="0"/>
              <a:t>All these variables, apart from the real interest rate, are integrated of first order</a:t>
            </a:r>
          </a:p>
          <a:p>
            <a:pPr marL="0" indent="342900" algn="just">
              <a:spcAft>
                <a:spcPts val="300"/>
              </a:spcAft>
              <a:buFont typeface="Courier New" panose="02070309020205020404" pitchFamily="49" charset="0"/>
              <a:buChar char="o"/>
            </a:pPr>
            <a:endParaRPr lang="en-US" altLang="es-ES_tradnl" sz="1600" smtClean="0"/>
          </a:p>
          <a:p>
            <a:pPr marL="0" indent="342900" algn="just">
              <a:spcAft>
                <a:spcPts val="300"/>
              </a:spcAft>
              <a:buFont typeface="Courier New" panose="02070309020205020404" pitchFamily="49" charset="0"/>
              <a:buChar char="o"/>
            </a:pPr>
            <a:r>
              <a:rPr lang="en-US" altLang="es-ES_tradnl" sz="1600" smtClean="0"/>
              <a:t>Real credit, real GDP (both in logs) and the capital ratio conform a cointegrating relation</a:t>
            </a:r>
          </a:p>
          <a:p>
            <a:pPr marL="195263" lvl="1" indent="342900" algn="just">
              <a:spcAft>
                <a:spcPts val="300"/>
              </a:spcAft>
              <a:buFont typeface="Courier New" panose="02070309020205020404" pitchFamily="49" charset="0"/>
              <a:buChar char="o"/>
            </a:pPr>
            <a:r>
              <a:rPr lang="en-US" altLang="es-ES_tradnl" sz="1600"/>
              <a:t>The GDP presents a positive and higher than one elasticity, as it corresponds to an economy where progressively all the population has access to the financial sector</a:t>
            </a:r>
          </a:p>
          <a:p>
            <a:pPr marL="195263" lvl="1" indent="342900" algn="just">
              <a:spcAft>
                <a:spcPts val="300"/>
              </a:spcAft>
              <a:buFont typeface="Courier New" panose="02070309020205020404" pitchFamily="49" charset="0"/>
              <a:buChar char="o"/>
            </a:pPr>
            <a:r>
              <a:rPr lang="en-US" altLang="es-ES_tradnl" sz="1600"/>
              <a:t>The capital ratio shows a negative semi-elasticity, capturing supply/costs effects</a:t>
            </a:r>
          </a:p>
        </p:txBody>
      </p:sp>
      <p:sp>
        <p:nvSpPr>
          <p:cNvPr id="35844"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117672A1-955E-4AE6-ACD9-E2436BAD5E36}" type="slidenum">
              <a:rPr lang="es-ES_tradnl" altLang="es-ES_tradnl" smtClean="0">
                <a:solidFill>
                  <a:srgbClr val="858585"/>
                </a:solidFill>
              </a:rPr>
              <a:pPr>
                <a:lnSpc>
                  <a:spcPct val="100000"/>
                </a:lnSpc>
                <a:spcAft>
                  <a:spcPct val="0"/>
                </a:spcAft>
                <a:buClrTx/>
                <a:buFontTx/>
                <a:buNone/>
              </a:pPr>
              <a:t>15</a:t>
            </a:fld>
            <a:endParaRPr lang="es-ES_tradnl" altLang="es-ES_tradnl" smtClean="0">
              <a:solidFill>
                <a:srgbClr val="858585"/>
              </a:solidFill>
            </a:endParaRPr>
          </a:p>
        </p:txBody>
      </p:sp>
      <p:sp>
        <p:nvSpPr>
          <p:cNvPr id="35845" name="Flecha derecha 2">
            <a:hlinkClick r:id="rId3" action="ppaction://hlinksldjump"/>
          </p:cNvPr>
          <p:cNvSpPr>
            <a:spLocks noChangeArrowheads="1"/>
          </p:cNvSpPr>
          <p:nvPr/>
        </p:nvSpPr>
        <p:spPr bwMode="auto">
          <a:xfrm>
            <a:off x="7142163" y="6148388"/>
            <a:ext cx="1119187" cy="415925"/>
          </a:xfrm>
          <a:prstGeom prst="rightArrow">
            <a:avLst>
              <a:gd name="adj1" fmla="val 50000"/>
              <a:gd name="adj2" fmla="val 49967"/>
            </a:avLst>
          </a:prstGeom>
          <a:solidFill>
            <a:schemeClr val="accent1"/>
          </a:solidFill>
          <a:ln w="9525" algn="ctr">
            <a:solidFill>
              <a:schemeClr val="tx1"/>
            </a:solidFill>
            <a:round/>
            <a:headEnd/>
            <a:tailEnd/>
          </a:ln>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111125"/>
            <a:ext cx="6159500" cy="677863"/>
          </a:xfrm>
        </p:spPr>
        <p:txBody>
          <a:bodyPr/>
          <a:lstStyle/>
          <a:p>
            <a:pPr eaLnBrk="1" hangingPunct="1">
              <a:lnSpc>
                <a:spcPts val="2500"/>
              </a:lnSpc>
              <a:defRPr/>
            </a:pPr>
            <a:r>
              <a:rPr lang="en-US" dirty="0" smtClean="0"/>
              <a:t>The traditional linear equation for credit growth</a:t>
            </a:r>
            <a:endParaRPr lang="en-US" dirty="0"/>
          </a:p>
        </p:txBody>
      </p:sp>
      <p:sp>
        <p:nvSpPr>
          <p:cNvPr id="37891"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E36B5701-6112-4576-A82B-EC31744257FD}" type="slidenum">
              <a:rPr lang="es-ES_tradnl" altLang="es-ES_tradnl" smtClean="0">
                <a:solidFill>
                  <a:srgbClr val="858585"/>
                </a:solidFill>
              </a:rPr>
              <a:pPr>
                <a:lnSpc>
                  <a:spcPct val="100000"/>
                </a:lnSpc>
                <a:spcAft>
                  <a:spcPct val="0"/>
                </a:spcAft>
                <a:buClrTx/>
                <a:buFontTx/>
                <a:buNone/>
              </a:pPr>
              <a:t>16</a:t>
            </a:fld>
            <a:endParaRPr lang="es-ES_tradnl" altLang="es-ES_tradnl" smtClean="0">
              <a:solidFill>
                <a:srgbClr val="858585"/>
              </a:solidFill>
            </a:endParaRPr>
          </a:p>
        </p:txBody>
      </p:sp>
      <p:pic>
        <p:nvPicPr>
          <p:cNvPr id="37892" name="Imagen 1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1325" y="900113"/>
            <a:ext cx="8261350" cy="540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Elipse 13"/>
          <p:cNvSpPr>
            <a:spLocks noChangeArrowheads="1"/>
          </p:cNvSpPr>
          <p:nvPr/>
        </p:nvSpPr>
        <p:spPr bwMode="auto">
          <a:xfrm>
            <a:off x="5102225" y="1946275"/>
            <a:ext cx="830263" cy="803275"/>
          </a:xfrm>
          <a:prstGeom prst="ellipse">
            <a:avLst/>
          </a:prstGeom>
          <a:solidFill>
            <a:srgbClr val="92D05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19" name="Elipse 18"/>
          <p:cNvSpPr>
            <a:spLocks noChangeArrowheads="1"/>
          </p:cNvSpPr>
          <p:nvPr/>
        </p:nvSpPr>
        <p:spPr bwMode="auto">
          <a:xfrm>
            <a:off x="7942263" y="1898650"/>
            <a:ext cx="830262" cy="866775"/>
          </a:xfrm>
          <a:prstGeom prst="ellipse">
            <a:avLst/>
          </a:prstGeom>
          <a:solidFill>
            <a:srgbClr val="92D05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20" name="Elipse 19"/>
          <p:cNvSpPr>
            <a:spLocks noChangeArrowheads="1"/>
          </p:cNvSpPr>
          <p:nvPr/>
        </p:nvSpPr>
        <p:spPr bwMode="auto">
          <a:xfrm>
            <a:off x="5114925" y="3744913"/>
            <a:ext cx="830263" cy="803275"/>
          </a:xfrm>
          <a:prstGeom prst="ellipse">
            <a:avLst/>
          </a:prstGeom>
          <a:solidFill>
            <a:srgbClr val="00B0F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21" name="Elipse 20"/>
          <p:cNvSpPr>
            <a:spLocks noChangeArrowheads="1"/>
          </p:cNvSpPr>
          <p:nvPr/>
        </p:nvSpPr>
        <p:spPr bwMode="auto">
          <a:xfrm>
            <a:off x="7943850" y="3744913"/>
            <a:ext cx="830263" cy="803275"/>
          </a:xfrm>
          <a:prstGeom prst="ellipse">
            <a:avLst/>
          </a:prstGeom>
          <a:solidFill>
            <a:srgbClr val="00B0F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9" grpId="0" animBg="1"/>
      <p:bldP spid="20" grpId="0" animBg="1"/>
      <p:bldP spid="2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111125"/>
            <a:ext cx="6159500" cy="534988"/>
          </a:xfrm>
        </p:spPr>
        <p:txBody>
          <a:bodyPr/>
          <a:lstStyle/>
          <a:p>
            <a:pPr eaLnBrk="1" hangingPunct="1">
              <a:lnSpc>
                <a:spcPts val="2500"/>
              </a:lnSpc>
              <a:defRPr/>
            </a:pPr>
            <a:r>
              <a:rPr lang="en-US" dirty="0" smtClean="0"/>
              <a:t>A MSRM for credit growth in Spain</a:t>
            </a:r>
            <a:endParaRPr lang="en-US" dirty="0"/>
          </a:p>
        </p:txBody>
      </p:sp>
      <p:sp>
        <p:nvSpPr>
          <p:cNvPr id="39939"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A9AF7B10-4486-40B0-BD94-9B12E92096F4}" type="slidenum">
              <a:rPr lang="es-ES_tradnl" altLang="es-ES_tradnl" smtClean="0">
                <a:solidFill>
                  <a:srgbClr val="858585"/>
                </a:solidFill>
              </a:rPr>
              <a:pPr>
                <a:lnSpc>
                  <a:spcPct val="100000"/>
                </a:lnSpc>
                <a:spcAft>
                  <a:spcPct val="0"/>
                </a:spcAft>
                <a:buClrTx/>
                <a:buFontTx/>
                <a:buNone/>
              </a:pPr>
              <a:t>17</a:t>
            </a:fld>
            <a:endParaRPr lang="es-ES_tradnl" altLang="es-ES_tradnl" smtClean="0">
              <a:solidFill>
                <a:srgbClr val="858585"/>
              </a:solidFill>
            </a:endParaRPr>
          </a:p>
        </p:txBody>
      </p:sp>
      <p:pic>
        <p:nvPicPr>
          <p:cNvPr id="39940" name="Imagen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3350" y="823913"/>
            <a:ext cx="8645525"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lipse 7"/>
          <p:cNvSpPr>
            <a:spLocks noChangeArrowheads="1"/>
          </p:cNvSpPr>
          <p:nvPr/>
        </p:nvSpPr>
        <p:spPr bwMode="auto">
          <a:xfrm>
            <a:off x="2778125" y="1741488"/>
            <a:ext cx="830263" cy="803275"/>
          </a:xfrm>
          <a:prstGeom prst="ellipse">
            <a:avLst/>
          </a:prstGeom>
          <a:solidFill>
            <a:srgbClr val="92D05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9" name="Elipse 8"/>
          <p:cNvSpPr>
            <a:spLocks noChangeArrowheads="1"/>
          </p:cNvSpPr>
          <p:nvPr/>
        </p:nvSpPr>
        <p:spPr bwMode="auto">
          <a:xfrm>
            <a:off x="5743575" y="1703388"/>
            <a:ext cx="831850" cy="803275"/>
          </a:xfrm>
          <a:prstGeom prst="ellipse">
            <a:avLst/>
          </a:prstGeom>
          <a:solidFill>
            <a:srgbClr val="92D05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10" name="Elipse 9"/>
          <p:cNvSpPr>
            <a:spLocks noChangeArrowheads="1"/>
          </p:cNvSpPr>
          <p:nvPr/>
        </p:nvSpPr>
        <p:spPr bwMode="auto">
          <a:xfrm>
            <a:off x="3838575" y="2405063"/>
            <a:ext cx="831850" cy="803275"/>
          </a:xfrm>
          <a:prstGeom prst="ellipse">
            <a:avLst/>
          </a:prstGeom>
          <a:solidFill>
            <a:srgbClr val="7030A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11" name="Elipse 10"/>
          <p:cNvSpPr>
            <a:spLocks noChangeArrowheads="1"/>
          </p:cNvSpPr>
          <p:nvPr/>
        </p:nvSpPr>
        <p:spPr bwMode="auto">
          <a:xfrm>
            <a:off x="6784975" y="2392363"/>
            <a:ext cx="830263" cy="803275"/>
          </a:xfrm>
          <a:prstGeom prst="ellipse">
            <a:avLst/>
          </a:prstGeom>
          <a:solidFill>
            <a:srgbClr val="7030A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12" name="Elipse 11"/>
          <p:cNvSpPr>
            <a:spLocks noChangeArrowheads="1"/>
          </p:cNvSpPr>
          <p:nvPr/>
        </p:nvSpPr>
        <p:spPr bwMode="auto">
          <a:xfrm>
            <a:off x="4824413" y="2973388"/>
            <a:ext cx="830262" cy="715962"/>
          </a:xfrm>
          <a:prstGeom prst="ellipse">
            <a:avLst/>
          </a:prstGeom>
          <a:solidFill>
            <a:srgbClr val="00B0F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14" name="Elipse 13"/>
          <p:cNvSpPr>
            <a:spLocks noChangeArrowheads="1"/>
          </p:cNvSpPr>
          <p:nvPr/>
        </p:nvSpPr>
        <p:spPr bwMode="auto">
          <a:xfrm>
            <a:off x="7959725" y="2973388"/>
            <a:ext cx="830263" cy="715962"/>
          </a:xfrm>
          <a:prstGeom prst="ellipse">
            <a:avLst/>
          </a:prstGeom>
          <a:solidFill>
            <a:srgbClr val="00B0F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111125"/>
            <a:ext cx="6159500" cy="534988"/>
          </a:xfrm>
        </p:spPr>
        <p:txBody>
          <a:bodyPr/>
          <a:lstStyle/>
          <a:p>
            <a:pPr eaLnBrk="1" hangingPunct="1">
              <a:lnSpc>
                <a:spcPts val="2500"/>
              </a:lnSpc>
              <a:defRPr/>
            </a:pPr>
            <a:r>
              <a:rPr lang="en-US" dirty="0" smtClean="0"/>
              <a:t>Robustness analysis</a:t>
            </a:r>
            <a:endParaRPr lang="en-US" dirty="0"/>
          </a:p>
        </p:txBody>
      </p:sp>
      <p:sp>
        <p:nvSpPr>
          <p:cNvPr id="41987"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C4E57C48-0F76-4981-844B-70EAB963E629}" type="slidenum">
              <a:rPr lang="es-ES_tradnl" altLang="es-ES_tradnl" smtClean="0">
                <a:solidFill>
                  <a:srgbClr val="858585"/>
                </a:solidFill>
              </a:rPr>
              <a:pPr>
                <a:lnSpc>
                  <a:spcPct val="100000"/>
                </a:lnSpc>
                <a:spcAft>
                  <a:spcPct val="0"/>
                </a:spcAft>
                <a:buClrTx/>
                <a:buFontTx/>
                <a:buNone/>
              </a:pPr>
              <a:t>18</a:t>
            </a:fld>
            <a:endParaRPr lang="es-ES_tradnl" altLang="es-ES_tradnl" smtClean="0">
              <a:solidFill>
                <a:srgbClr val="858585"/>
              </a:solidFill>
            </a:endParaRPr>
          </a:p>
        </p:txBody>
      </p:sp>
      <p:pic>
        <p:nvPicPr>
          <p:cNvPr id="41988" name="Imagen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250" y="704850"/>
            <a:ext cx="8259763" cy="569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ángulo 4"/>
          <p:cNvSpPr>
            <a:spLocks noChangeArrowheads="1"/>
          </p:cNvSpPr>
          <p:nvPr/>
        </p:nvSpPr>
        <p:spPr bwMode="auto">
          <a:xfrm>
            <a:off x="2997200" y="3405188"/>
            <a:ext cx="5740400" cy="661987"/>
          </a:xfrm>
          <a:prstGeom prst="rect">
            <a:avLst/>
          </a:prstGeom>
          <a:solidFill>
            <a:srgbClr val="00B0F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11125"/>
            <a:ext cx="5927725" cy="503238"/>
          </a:xfrm>
        </p:spPr>
        <p:txBody>
          <a:bodyPr/>
          <a:lstStyle/>
          <a:p>
            <a:pPr eaLnBrk="1" hangingPunct="1">
              <a:defRPr/>
            </a:pPr>
            <a:r>
              <a:rPr lang="en-US" dirty="0" smtClean="0"/>
              <a:t>Outline</a:t>
            </a:r>
            <a:endParaRPr lang="en-US" dirty="0"/>
          </a:p>
        </p:txBody>
      </p:sp>
      <p:sp>
        <p:nvSpPr>
          <p:cNvPr id="8195" name="18 Marcador de contenido"/>
          <p:cNvSpPr>
            <a:spLocks noGrp="1"/>
          </p:cNvSpPr>
          <p:nvPr>
            <p:ph idx="1"/>
          </p:nvPr>
        </p:nvSpPr>
        <p:spPr>
          <a:xfrm>
            <a:off x="231775" y="1606550"/>
            <a:ext cx="8575675" cy="3714750"/>
          </a:xfrm>
        </p:spPr>
        <p:txBody>
          <a:bodyPr/>
          <a:lstStyle/>
          <a:p>
            <a:pPr marL="0" indent="342000" algn="just">
              <a:spcAft>
                <a:spcPts val="1200"/>
              </a:spcAft>
              <a:buFont typeface="Courier New" panose="02070309020205020404" pitchFamily="49" charset="0"/>
              <a:buChar char="o"/>
              <a:defRPr/>
            </a:pPr>
            <a:r>
              <a:rPr lang="en-US" sz="1600" dirty="0"/>
              <a:t>MOTIVATION</a:t>
            </a:r>
          </a:p>
          <a:p>
            <a:pPr marL="0" indent="342000" algn="just">
              <a:spcAft>
                <a:spcPts val="1200"/>
              </a:spcAft>
              <a:buFont typeface="Courier New" panose="02070309020205020404" pitchFamily="49" charset="0"/>
              <a:buChar char="o"/>
              <a:defRPr/>
            </a:pPr>
            <a:endParaRPr lang="en-US" sz="1600" dirty="0" smtClean="0"/>
          </a:p>
          <a:p>
            <a:pPr marL="0" indent="342000" algn="just">
              <a:spcAft>
                <a:spcPts val="1200"/>
              </a:spcAft>
              <a:buFont typeface="Courier New" panose="02070309020205020404" pitchFamily="49" charset="0"/>
              <a:buChar char="o"/>
              <a:defRPr/>
            </a:pPr>
            <a:r>
              <a:rPr lang="en-US" sz="1600" dirty="0"/>
              <a:t>A HISTORICAL TIME-SERIES FOR THE SPANISH </a:t>
            </a:r>
            <a:r>
              <a:rPr lang="en-US" sz="1600" dirty="0" smtClean="0"/>
              <a:t>BANK-CAPITAL </a:t>
            </a:r>
            <a:r>
              <a:rPr lang="en-US" sz="1600" dirty="0"/>
              <a:t>RATIO</a:t>
            </a:r>
          </a:p>
          <a:p>
            <a:pPr marL="0" indent="342000" algn="just">
              <a:spcAft>
                <a:spcPts val="1200"/>
              </a:spcAft>
              <a:buFont typeface="Courier New" panose="02070309020205020404" pitchFamily="49" charset="0"/>
              <a:buChar char="o"/>
              <a:defRPr/>
            </a:pPr>
            <a:endParaRPr lang="en-US" sz="1600" b="0" dirty="0" smtClean="0"/>
          </a:p>
          <a:p>
            <a:pPr marL="0" indent="342000" algn="just">
              <a:spcAft>
                <a:spcPts val="600"/>
              </a:spcAft>
              <a:buFont typeface="Courier New" panose="02070309020205020404" pitchFamily="49" charset="0"/>
              <a:buChar char="o"/>
              <a:defRPr/>
            </a:pPr>
            <a:r>
              <a:rPr lang="en-US" sz="1600" dirty="0"/>
              <a:t>EMPIRICAL APPROACH</a:t>
            </a:r>
          </a:p>
          <a:p>
            <a:pPr marL="0" indent="342000" algn="just">
              <a:spcAft>
                <a:spcPts val="600"/>
              </a:spcAft>
              <a:buFont typeface="Courier New" panose="02070309020205020404" pitchFamily="49" charset="0"/>
              <a:buChar char="o"/>
              <a:defRPr/>
            </a:pPr>
            <a:endParaRPr lang="es-ES_tradnl" sz="1400" dirty="0"/>
          </a:p>
          <a:p>
            <a:pPr marL="0" indent="342000" algn="just">
              <a:spcAft>
                <a:spcPts val="600"/>
              </a:spcAft>
              <a:buFont typeface="Courier New" panose="02070309020205020404" pitchFamily="49" charset="0"/>
              <a:buChar char="o"/>
              <a:defRPr/>
            </a:pPr>
            <a:r>
              <a:rPr lang="es-ES_tradnl" sz="1600" dirty="0"/>
              <a:t>THE DETERMINANTS OF CREDIT GROWTH IN SPAIN</a:t>
            </a:r>
          </a:p>
          <a:p>
            <a:pPr marL="0" indent="342000" algn="just">
              <a:spcAft>
                <a:spcPts val="600"/>
              </a:spcAft>
              <a:buFont typeface="Courier New" panose="02070309020205020404" pitchFamily="49" charset="0"/>
              <a:buChar char="o"/>
              <a:defRPr/>
            </a:pPr>
            <a:endParaRPr lang="es-ES_tradnl" sz="1600" dirty="0"/>
          </a:p>
          <a:p>
            <a:pPr marL="0" indent="342000" algn="just">
              <a:spcAft>
                <a:spcPts val="600"/>
              </a:spcAft>
              <a:buFont typeface="Courier New" panose="02070309020205020404" pitchFamily="49" charset="0"/>
              <a:buChar char="o"/>
              <a:defRPr/>
            </a:pPr>
            <a:r>
              <a:rPr lang="es-ES_tradnl" sz="1600" dirty="0">
                <a:solidFill>
                  <a:srgbClr val="B35C48"/>
                </a:solidFill>
              </a:rPr>
              <a:t>CONCLUSIONS AND FURTHER WORK                      </a:t>
            </a:r>
          </a:p>
          <a:p>
            <a:pPr marL="0" indent="0" algn="just">
              <a:defRPr/>
            </a:pPr>
            <a:r>
              <a:rPr lang="es-ES_tradnl" sz="1600" dirty="0"/>
              <a:t>             </a:t>
            </a:r>
          </a:p>
        </p:txBody>
      </p:sp>
      <p:sp>
        <p:nvSpPr>
          <p:cNvPr id="44036"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3B09BA58-68C1-4035-B027-13F63ED52642}" type="slidenum">
              <a:rPr lang="es-ES_tradnl" altLang="es-ES_tradnl" smtClean="0">
                <a:solidFill>
                  <a:srgbClr val="858585"/>
                </a:solidFill>
              </a:rPr>
              <a:pPr>
                <a:lnSpc>
                  <a:spcPct val="100000"/>
                </a:lnSpc>
                <a:spcAft>
                  <a:spcPct val="0"/>
                </a:spcAft>
                <a:buClrTx/>
                <a:buFontTx/>
                <a:buNone/>
              </a:pPr>
              <a:t>19</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11125"/>
            <a:ext cx="5927725" cy="503238"/>
          </a:xfrm>
        </p:spPr>
        <p:txBody>
          <a:bodyPr/>
          <a:lstStyle/>
          <a:p>
            <a:pPr eaLnBrk="1" hangingPunct="1">
              <a:defRPr/>
            </a:pPr>
            <a:r>
              <a:rPr lang="en-US" dirty="0" smtClean="0"/>
              <a:t>Outline</a:t>
            </a:r>
            <a:endParaRPr lang="en-US" dirty="0"/>
          </a:p>
        </p:txBody>
      </p:sp>
      <p:sp>
        <p:nvSpPr>
          <p:cNvPr id="8195" name="18 Marcador de contenido"/>
          <p:cNvSpPr>
            <a:spLocks noGrp="1"/>
          </p:cNvSpPr>
          <p:nvPr>
            <p:ph idx="1"/>
          </p:nvPr>
        </p:nvSpPr>
        <p:spPr>
          <a:xfrm>
            <a:off x="231775" y="1450975"/>
            <a:ext cx="8575675" cy="3421063"/>
          </a:xfrm>
        </p:spPr>
        <p:txBody>
          <a:bodyPr/>
          <a:lstStyle/>
          <a:p>
            <a:pPr marL="0" indent="342000" algn="just">
              <a:spcAft>
                <a:spcPts val="1200"/>
              </a:spcAft>
              <a:buFont typeface="Courier New" panose="02070309020205020404" pitchFamily="49" charset="0"/>
              <a:buChar char="o"/>
              <a:defRPr/>
            </a:pPr>
            <a:r>
              <a:rPr lang="en-US" sz="1600" dirty="0" smtClean="0">
                <a:solidFill>
                  <a:srgbClr val="B35C48"/>
                </a:solidFill>
              </a:rPr>
              <a:t>MOTIVATION</a:t>
            </a:r>
          </a:p>
          <a:p>
            <a:pPr marL="0" indent="342000" algn="just">
              <a:spcAft>
                <a:spcPts val="1200"/>
              </a:spcAft>
              <a:buFont typeface="Courier New" panose="02070309020205020404" pitchFamily="49" charset="0"/>
              <a:buChar char="o"/>
              <a:defRPr/>
            </a:pPr>
            <a:endParaRPr lang="en-US" sz="1600" dirty="0" smtClean="0">
              <a:solidFill>
                <a:srgbClr val="B35C48"/>
              </a:solidFill>
            </a:endParaRPr>
          </a:p>
          <a:p>
            <a:pPr marL="0" indent="342000" algn="just">
              <a:spcAft>
                <a:spcPts val="1200"/>
              </a:spcAft>
              <a:buFont typeface="Courier New" panose="02070309020205020404" pitchFamily="49" charset="0"/>
              <a:buChar char="o"/>
              <a:defRPr/>
            </a:pPr>
            <a:r>
              <a:rPr lang="en-US" sz="1600" dirty="0" smtClean="0"/>
              <a:t>A HISTORICAL TIME-SERIES FOR THE SPANISH BANK-CAPITAL RATIO</a:t>
            </a:r>
          </a:p>
          <a:p>
            <a:pPr marL="0" indent="342000" algn="just">
              <a:spcAft>
                <a:spcPts val="600"/>
              </a:spcAft>
              <a:buFont typeface="Courier New" panose="02070309020205020404" pitchFamily="49" charset="0"/>
              <a:buChar char="o"/>
              <a:defRPr/>
            </a:pPr>
            <a:endParaRPr lang="en-US" sz="1600" dirty="0" smtClean="0"/>
          </a:p>
          <a:p>
            <a:pPr marL="0" indent="342000" algn="just">
              <a:spcAft>
                <a:spcPts val="600"/>
              </a:spcAft>
              <a:buFont typeface="Courier New" panose="02070309020205020404" pitchFamily="49" charset="0"/>
              <a:buChar char="o"/>
              <a:defRPr/>
            </a:pPr>
            <a:r>
              <a:rPr lang="en-US" sz="1600" dirty="0" smtClean="0"/>
              <a:t>EMPIRICAL APPROACH</a:t>
            </a:r>
          </a:p>
          <a:p>
            <a:pPr marL="0" indent="342000" algn="just">
              <a:spcAft>
                <a:spcPts val="600"/>
              </a:spcAft>
              <a:buFont typeface="Courier New" panose="02070309020205020404" pitchFamily="49" charset="0"/>
              <a:buChar char="o"/>
              <a:defRPr/>
            </a:pPr>
            <a:endParaRPr lang="es-ES_tradnl" sz="1400" dirty="0"/>
          </a:p>
          <a:p>
            <a:pPr marL="0" indent="342000" algn="just">
              <a:spcAft>
                <a:spcPts val="600"/>
              </a:spcAft>
              <a:buFont typeface="Courier New" panose="02070309020205020404" pitchFamily="49" charset="0"/>
              <a:buChar char="o"/>
              <a:defRPr/>
            </a:pPr>
            <a:r>
              <a:rPr lang="es-ES_tradnl" sz="1600" dirty="0"/>
              <a:t>THE DETERMINANTS OF CREDIT GROWTH IN </a:t>
            </a:r>
            <a:r>
              <a:rPr lang="es-ES_tradnl" sz="1600" dirty="0" smtClean="0"/>
              <a:t>SPAIN</a:t>
            </a:r>
          </a:p>
          <a:p>
            <a:pPr marL="0" indent="342000" algn="just">
              <a:spcAft>
                <a:spcPts val="600"/>
              </a:spcAft>
              <a:buFont typeface="Courier New" panose="02070309020205020404" pitchFamily="49" charset="0"/>
              <a:buChar char="o"/>
              <a:defRPr/>
            </a:pPr>
            <a:endParaRPr lang="es-ES_tradnl" sz="1600" dirty="0"/>
          </a:p>
          <a:p>
            <a:pPr marL="0" indent="342000" algn="just">
              <a:spcAft>
                <a:spcPts val="600"/>
              </a:spcAft>
              <a:buFont typeface="Courier New" panose="02070309020205020404" pitchFamily="49" charset="0"/>
              <a:buChar char="o"/>
              <a:defRPr/>
            </a:pPr>
            <a:r>
              <a:rPr lang="es-ES_tradnl" sz="1600" dirty="0"/>
              <a:t>CONCLUSIONS AND FURTHER WORK                      </a:t>
            </a:r>
          </a:p>
          <a:p>
            <a:pPr marL="0" indent="0" algn="just">
              <a:defRPr/>
            </a:pPr>
            <a:r>
              <a:rPr lang="es-ES_tradnl" sz="1600" dirty="0"/>
              <a:t>             </a:t>
            </a:r>
          </a:p>
        </p:txBody>
      </p:sp>
      <p:sp>
        <p:nvSpPr>
          <p:cNvPr id="9220"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1941AB37-771C-4E1D-852F-9526FB9DE9D0}" type="slidenum">
              <a:rPr lang="es-ES_tradnl" altLang="es-ES_tradnl" smtClean="0">
                <a:solidFill>
                  <a:srgbClr val="858585"/>
                </a:solidFill>
              </a:rPr>
              <a:pPr>
                <a:lnSpc>
                  <a:spcPct val="100000"/>
                </a:lnSpc>
                <a:spcAft>
                  <a:spcPct val="0"/>
                </a:spcAft>
                <a:buClrTx/>
                <a:buFontTx/>
                <a:buNone/>
              </a:pPr>
              <a:t>2</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11125"/>
            <a:ext cx="5927725" cy="519113"/>
          </a:xfrm>
        </p:spPr>
        <p:txBody>
          <a:bodyPr/>
          <a:lstStyle/>
          <a:p>
            <a:pPr eaLnBrk="1" hangingPunct="1">
              <a:defRPr/>
            </a:pPr>
            <a:r>
              <a:rPr lang="en-US" dirty="0" smtClean="0"/>
              <a:t>Conclusions and further work</a:t>
            </a:r>
            <a:endParaRPr lang="en-US" dirty="0"/>
          </a:p>
        </p:txBody>
      </p:sp>
      <p:sp>
        <p:nvSpPr>
          <p:cNvPr id="14339" name="18 Marcador de contenido"/>
          <p:cNvSpPr>
            <a:spLocks noGrp="1"/>
          </p:cNvSpPr>
          <p:nvPr>
            <p:ph idx="1"/>
          </p:nvPr>
        </p:nvSpPr>
        <p:spPr>
          <a:xfrm>
            <a:off x="231775" y="1363663"/>
            <a:ext cx="8575675" cy="4364037"/>
          </a:xfrm>
        </p:spPr>
        <p:txBody>
          <a:bodyPr/>
          <a:lstStyle/>
          <a:p>
            <a:pPr marL="0" algn="just">
              <a:spcAft>
                <a:spcPts val="600"/>
              </a:spcAft>
              <a:buFont typeface="Courier New" panose="02070309020205020404" pitchFamily="49" charset="0"/>
              <a:buChar char="o"/>
              <a:defRPr/>
            </a:pPr>
            <a:r>
              <a:rPr lang="en-US" sz="1600" dirty="0"/>
              <a:t>In this paper we try to assess whether bank capital may play also a </a:t>
            </a:r>
            <a:r>
              <a:rPr lang="en-US" sz="1600" dirty="0" err="1"/>
              <a:t>macroprudential</a:t>
            </a:r>
            <a:r>
              <a:rPr lang="en-US" sz="1600" dirty="0"/>
              <a:t> </a:t>
            </a:r>
            <a:r>
              <a:rPr lang="en-US" sz="1600" dirty="0" smtClean="0"/>
              <a:t>role</a:t>
            </a:r>
            <a:endParaRPr lang="en-US" sz="1600" b="0" dirty="0" smtClean="0"/>
          </a:p>
          <a:p>
            <a:pPr marL="396000" lvl="1" indent="285750" algn="just">
              <a:spcAft>
                <a:spcPts val="600"/>
              </a:spcAft>
              <a:buFont typeface="Wingdings" panose="05000000000000000000" pitchFamily="2" charset="2"/>
              <a:buChar char="Ø"/>
              <a:defRPr/>
            </a:pPr>
            <a:r>
              <a:rPr lang="en-US" sz="1600"/>
              <a:t>The first conclusion from this exercise is that </a:t>
            </a:r>
            <a:r>
              <a:rPr lang="en-US" sz="1600" b="1"/>
              <a:t>the equity ratio has declined substantially</a:t>
            </a:r>
            <a:r>
              <a:rPr lang="en-US" sz="1600"/>
              <a:t>, from figures around 20% at the end of the XIX century to below 5% by 1950 and around 8% in 2016</a:t>
            </a:r>
          </a:p>
          <a:p>
            <a:pPr marL="396000" lvl="1" indent="285750" algn="just">
              <a:spcAft>
                <a:spcPts val="600"/>
              </a:spcAft>
              <a:buFont typeface="Wingdings" panose="05000000000000000000" pitchFamily="2" charset="2"/>
              <a:buChar char="Ø"/>
              <a:defRPr/>
            </a:pPr>
            <a:r>
              <a:rPr lang="en-US" sz="1600"/>
              <a:t>Besides</a:t>
            </a:r>
            <a:r>
              <a:rPr lang="en-US" sz="1600" b="1"/>
              <a:t>, the changes in the equity ratio have an asymmetric effect on credit growth</a:t>
            </a:r>
            <a:r>
              <a:rPr lang="en-US" sz="1600"/>
              <a:t> </a:t>
            </a:r>
            <a:endParaRPr lang="en-US" sz="1600" b="1"/>
          </a:p>
          <a:p>
            <a:pPr marL="396000" lvl="1" indent="0" algn="just">
              <a:spcAft>
                <a:spcPts val="600"/>
              </a:spcAft>
              <a:defRPr/>
            </a:pPr>
            <a:endParaRPr lang="en-US" sz="1600" b="1"/>
          </a:p>
          <a:p>
            <a:pPr marL="0" indent="-285750" algn="just">
              <a:spcAft>
                <a:spcPts val="600"/>
              </a:spcAft>
              <a:buFont typeface="Courier New" panose="02070309020205020404" pitchFamily="49" charset="0"/>
              <a:buChar char="o"/>
              <a:defRPr/>
            </a:pPr>
            <a:r>
              <a:rPr lang="en-US" sz="1600" dirty="0" smtClean="0"/>
              <a:t>In our view, a </a:t>
            </a:r>
            <a:r>
              <a:rPr lang="en-US" sz="1600" dirty="0"/>
              <a:t>serious effort should be devoted to improve historical banking sector databases, so that we can ask crucial </a:t>
            </a:r>
            <a:r>
              <a:rPr lang="en-US" sz="1600" dirty="0" smtClean="0"/>
              <a:t>questions such as:</a:t>
            </a:r>
          </a:p>
          <a:p>
            <a:pPr marL="396000" lvl="1" indent="285750" algn="just">
              <a:spcAft>
                <a:spcPts val="600"/>
              </a:spcAft>
              <a:buFont typeface="Wingdings" panose="05000000000000000000" pitchFamily="2" charset="2"/>
              <a:buChar char="Ø"/>
              <a:defRPr/>
            </a:pPr>
            <a:r>
              <a:rPr lang="en-US" sz="1600"/>
              <a:t> How the implementation of a deposit guarantee scheme may have changed the leverage and the behavior of banks and depositors? </a:t>
            </a:r>
          </a:p>
          <a:p>
            <a:pPr marL="396000" lvl="1" indent="285750" algn="just">
              <a:spcAft>
                <a:spcPts val="600"/>
              </a:spcAft>
              <a:buFont typeface="Wingdings" panose="05000000000000000000" pitchFamily="2" charset="2"/>
              <a:buChar char="Ø"/>
              <a:defRPr/>
            </a:pPr>
            <a:r>
              <a:rPr lang="en-US" sz="1600"/>
              <a:t>What is the role that banking competition plays in financial stability?</a:t>
            </a:r>
            <a:endParaRPr lang="es-ES_tradnl" altLang="es-ES_tradnl" sz="1600"/>
          </a:p>
        </p:txBody>
      </p:sp>
      <p:sp>
        <p:nvSpPr>
          <p:cNvPr id="46084"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4DF4CE78-C2AC-40C5-A675-DCC53854FA9F}" type="slidenum">
              <a:rPr lang="es-ES_tradnl" altLang="es-ES_tradnl" smtClean="0">
                <a:solidFill>
                  <a:srgbClr val="858585"/>
                </a:solidFill>
              </a:rPr>
              <a:pPr>
                <a:lnSpc>
                  <a:spcPct val="100000"/>
                </a:lnSpc>
                <a:spcAft>
                  <a:spcPct val="0"/>
                </a:spcAft>
                <a:buClrTx/>
                <a:buFontTx/>
                <a:buNone/>
              </a:pPr>
              <a:t>20</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p:txBody>
          <a:bodyPr/>
          <a:lstStyle/>
          <a:p>
            <a:pPr>
              <a:defRPr/>
            </a:pPr>
            <a:r>
              <a:rPr lang="en-US" dirty="0" err="1" smtClean="0"/>
              <a:t>Cointegration</a:t>
            </a:r>
            <a:r>
              <a:rPr lang="en-US" dirty="0" smtClean="0"/>
              <a:t> relationships</a:t>
            </a:r>
            <a:endParaRPr lang="en-US" dirty="0"/>
          </a:p>
        </p:txBody>
      </p:sp>
      <p:sp>
        <p:nvSpPr>
          <p:cNvPr id="48131"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fld id="{A8692BDA-D6D0-44B1-A16D-C14EB7BE744B}" type="slidenum">
              <a:rPr lang="es-ES_tradnl" altLang="es-ES_tradnl" smtClean="0"/>
              <a:pPr/>
              <a:t>22</a:t>
            </a:fld>
            <a:endParaRPr lang="es-ES_tradnl" altLang="es-ES_tradnl" smtClean="0"/>
          </a:p>
        </p:txBody>
      </p:sp>
      <p:pic>
        <p:nvPicPr>
          <p:cNvPr id="48132" name="Imagen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7700" y="741363"/>
            <a:ext cx="6557963" cy="598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3" name="Rectángulo 7"/>
          <p:cNvSpPr>
            <a:spLocks noChangeArrowheads="1"/>
          </p:cNvSpPr>
          <p:nvPr/>
        </p:nvSpPr>
        <p:spPr bwMode="auto">
          <a:xfrm>
            <a:off x="5029200" y="1970088"/>
            <a:ext cx="803275" cy="4162425"/>
          </a:xfrm>
          <a:prstGeom prst="rect">
            <a:avLst/>
          </a:prstGeom>
          <a:solidFill>
            <a:srgbClr val="7030A0">
              <a:alpha val="34117"/>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
        <p:nvSpPr>
          <p:cNvPr id="48134" name="Rectángulo 14"/>
          <p:cNvSpPr>
            <a:spLocks noChangeArrowheads="1"/>
          </p:cNvSpPr>
          <p:nvPr/>
        </p:nvSpPr>
        <p:spPr bwMode="auto">
          <a:xfrm>
            <a:off x="7756525" y="1985963"/>
            <a:ext cx="804863" cy="4162425"/>
          </a:xfrm>
          <a:prstGeom prst="rect">
            <a:avLst/>
          </a:prstGeom>
          <a:solidFill>
            <a:srgbClr val="7030A0">
              <a:alpha val="34117"/>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p:txBody>
          <a:bodyPr/>
          <a:lstStyle/>
          <a:p>
            <a:pPr eaLnBrk="1" hangingPunct="1">
              <a:defRPr/>
            </a:pPr>
            <a:r>
              <a:rPr lang="en-US" dirty="0" smtClean="0"/>
              <a:t>Constructing long time series for Bank capital and total assets (</a:t>
            </a:r>
            <a:r>
              <a:rPr lang="en-US" cap="none" dirty="0" err="1" smtClean="0"/>
              <a:t>cnt’d</a:t>
            </a:r>
            <a:r>
              <a:rPr lang="en-US" dirty="0" smtClean="0"/>
              <a:t>)</a:t>
            </a:r>
            <a:endParaRPr lang="en-US" dirty="0"/>
          </a:p>
        </p:txBody>
      </p:sp>
      <p:sp>
        <p:nvSpPr>
          <p:cNvPr id="50179" name="18 Marcador de contenido"/>
          <p:cNvSpPr>
            <a:spLocks noGrp="1"/>
          </p:cNvSpPr>
          <p:nvPr>
            <p:ph idx="1"/>
          </p:nvPr>
        </p:nvSpPr>
        <p:spPr>
          <a:xfrm>
            <a:off x="231775" y="982663"/>
            <a:ext cx="8766175" cy="722312"/>
          </a:xfrm>
        </p:spPr>
        <p:txBody>
          <a:bodyPr/>
          <a:lstStyle/>
          <a:p>
            <a:pPr marL="0" indent="342900" algn="just">
              <a:spcAft>
                <a:spcPts val="600"/>
              </a:spcAft>
              <a:buFont typeface="Courier New" panose="02070309020205020404" pitchFamily="49" charset="0"/>
              <a:buChar char="o"/>
            </a:pPr>
            <a:r>
              <a:rPr lang="en-US" altLang="es-ES_tradnl" sz="1600" smtClean="0"/>
              <a:t>Just to show a pair of examples, the growth rates of both total assets and credit in the different sources of information are quite similar in the common period</a:t>
            </a:r>
          </a:p>
        </p:txBody>
      </p:sp>
      <p:sp>
        <p:nvSpPr>
          <p:cNvPr id="50180"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692FD478-9536-4FD4-A217-2E20CB828995}" type="slidenum">
              <a:rPr lang="es-ES_tradnl" altLang="es-ES_tradnl" smtClean="0">
                <a:solidFill>
                  <a:srgbClr val="858585"/>
                </a:solidFill>
              </a:rPr>
              <a:pPr>
                <a:lnSpc>
                  <a:spcPct val="100000"/>
                </a:lnSpc>
                <a:spcAft>
                  <a:spcPct val="0"/>
                </a:spcAft>
                <a:buClrTx/>
                <a:buFontTx/>
                <a:buNone/>
              </a:pPr>
              <a:t>23</a:t>
            </a:fld>
            <a:endParaRPr lang="es-ES_tradnl" altLang="es-ES_tradnl" smtClean="0">
              <a:solidFill>
                <a:srgbClr val="858585"/>
              </a:solidFill>
            </a:endParaRPr>
          </a:p>
        </p:txBody>
      </p:sp>
      <p:pic>
        <p:nvPicPr>
          <p:cNvPr id="50181" name="Imagen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6525" y="2362200"/>
            <a:ext cx="4506913" cy="294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2" name="Imagen 3"/>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1038" y="2362200"/>
            <a:ext cx="4506912" cy="294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3" name="CuadroTexto 3"/>
          <p:cNvSpPr txBox="1">
            <a:spLocks noChangeArrowheads="1"/>
          </p:cNvSpPr>
          <p:nvPr/>
        </p:nvSpPr>
        <p:spPr bwMode="auto">
          <a:xfrm>
            <a:off x="2143125" y="5849938"/>
            <a:ext cx="46005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Annual growth rates in the common period</a:t>
            </a:r>
          </a:p>
        </p:txBody>
      </p:sp>
      <p:sp>
        <p:nvSpPr>
          <p:cNvPr id="50184" name="CuadroTexto 3"/>
          <p:cNvSpPr txBox="1">
            <a:spLocks noChangeArrowheads="1"/>
          </p:cNvSpPr>
          <p:nvPr/>
        </p:nvSpPr>
        <p:spPr bwMode="auto">
          <a:xfrm>
            <a:off x="1474788" y="5465763"/>
            <a:ext cx="20288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Total assets</a:t>
            </a:r>
          </a:p>
        </p:txBody>
      </p:sp>
      <p:sp>
        <p:nvSpPr>
          <p:cNvPr id="50185" name="CuadroTexto 3"/>
          <p:cNvSpPr txBox="1">
            <a:spLocks noChangeArrowheads="1"/>
          </p:cNvSpPr>
          <p:nvPr/>
        </p:nvSpPr>
        <p:spPr bwMode="auto">
          <a:xfrm>
            <a:off x="5730875" y="5351463"/>
            <a:ext cx="20272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Total credit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4288"/>
            <a:ext cx="5927725" cy="871538"/>
          </a:xfrm>
        </p:spPr>
        <p:txBody>
          <a:bodyPr/>
          <a:lstStyle/>
          <a:p>
            <a:pPr>
              <a:defRPr/>
            </a:pPr>
            <a:r>
              <a:rPr lang="en-US" dirty="0" smtClean="0"/>
              <a:t>Robustness analysis</a:t>
            </a:r>
            <a:endParaRPr lang="en-US" dirty="0"/>
          </a:p>
        </p:txBody>
      </p:sp>
      <p:sp>
        <p:nvSpPr>
          <p:cNvPr id="52227" name="Marcador de número de diapositiva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fld id="{2A556E57-374A-48F4-A281-9065933282BC}" type="slidenum">
              <a:rPr lang="es-ES_tradnl" altLang="es-ES_tradnl" sz="1400" smtClean="0">
                <a:solidFill>
                  <a:srgbClr val="858585"/>
                </a:solidFill>
              </a:rPr>
              <a:pPr/>
              <a:t>24</a:t>
            </a:fld>
            <a:endParaRPr lang="es-ES_tradnl" altLang="es-ES_tradnl" sz="1400" smtClean="0">
              <a:solidFill>
                <a:srgbClr val="858585"/>
              </a:solidFill>
            </a:endParaRPr>
          </a:p>
        </p:txBody>
      </p:sp>
      <p:pic>
        <p:nvPicPr>
          <p:cNvPr id="52228" name="Marcador de contenido 11"/>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446088" y="817563"/>
            <a:ext cx="8388350" cy="5746750"/>
          </a:xfrm>
        </p:spPr>
      </p:pic>
      <p:sp>
        <p:nvSpPr>
          <p:cNvPr id="9" name="Rectángulo 8"/>
          <p:cNvSpPr>
            <a:spLocks noChangeArrowheads="1"/>
          </p:cNvSpPr>
          <p:nvPr/>
        </p:nvSpPr>
        <p:spPr bwMode="auto">
          <a:xfrm>
            <a:off x="3008313" y="3543300"/>
            <a:ext cx="5789612" cy="661988"/>
          </a:xfrm>
          <a:prstGeom prst="rect">
            <a:avLst/>
          </a:prstGeom>
          <a:solidFill>
            <a:srgbClr val="00B0F0">
              <a:alpha val="50195"/>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 altLang="es-E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0"/>
            <a:ext cx="5927725" cy="696913"/>
          </a:xfrm>
        </p:spPr>
        <p:txBody>
          <a:bodyPr/>
          <a:lstStyle/>
          <a:p>
            <a:pPr eaLnBrk="1" hangingPunct="1">
              <a:defRPr/>
            </a:pPr>
            <a:r>
              <a:rPr lang="en-US" dirty="0" smtClean="0"/>
              <a:t>A historical series of the Spanish bank capital ratio</a:t>
            </a:r>
            <a:endParaRPr lang="en-US" dirty="0"/>
          </a:p>
        </p:txBody>
      </p:sp>
      <p:sp>
        <p:nvSpPr>
          <p:cNvPr id="53251" name="18 Marcador de contenido"/>
          <p:cNvSpPr>
            <a:spLocks noGrp="1"/>
          </p:cNvSpPr>
          <p:nvPr>
            <p:ph idx="1"/>
          </p:nvPr>
        </p:nvSpPr>
        <p:spPr>
          <a:xfrm>
            <a:off x="231775" y="650875"/>
            <a:ext cx="8766175" cy="2627313"/>
          </a:xfrm>
        </p:spPr>
        <p:txBody>
          <a:bodyPr/>
          <a:lstStyle/>
          <a:p>
            <a:pPr marL="0" indent="342900" algn="just">
              <a:spcAft>
                <a:spcPts val="300"/>
              </a:spcAft>
              <a:buFont typeface="Courier New" panose="02070309020205020404" pitchFamily="49" charset="0"/>
              <a:buChar char="o"/>
            </a:pPr>
            <a:r>
              <a:rPr lang="en-US" altLang="es-ES_tradnl" sz="1600" smtClean="0"/>
              <a:t>Total assets over GDP remained relatively stable since 1880 until 1915 </a:t>
            </a:r>
          </a:p>
          <a:p>
            <a:pPr marL="195263" lvl="1" indent="342900" algn="just">
              <a:spcAft>
                <a:spcPts val="300"/>
              </a:spcAft>
              <a:buFont typeface="Courier New" panose="02070309020205020404" pitchFamily="49" charset="0"/>
              <a:buChar char="o"/>
            </a:pPr>
            <a:r>
              <a:rPr lang="en-US" altLang="es-ES_tradnl" sz="1600"/>
              <a:t>Afterwards, an upward trend was observed, only interrupted by the SCW and the GFC</a:t>
            </a:r>
          </a:p>
          <a:p>
            <a:pPr marL="0" indent="342900" algn="just">
              <a:spcAft>
                <a:spcPts val="300"/>
              </a:spcAft>
              <a:buFont typeface="Courier New" panose="02070309020205020404" pitchFamily="49" charset="0"/>
              <a:buChar char="o"/>
            </a:pPr>
            <a:r>
              <a:rPr lang="en-US" altLang="es-ES_tradnl" sz="1600" smtClean="0"/>
              <a:t>The equity over GDP ratio has remained more stable</a:t>
            </a:r>
          </a:p>
          <a:p>
            <a:pPr marL="195263" lvl="1" indent="342900" algn="just">
              <a:spcAft>
                <a:spcPts val="300"/>
              </a:spcAft>
              <a:buFont typeface="Courier New" panose="02070309020205020404" pitchFamily="49" charset="0"/>
              <a:buChar char="o"/>
            </a:pPr>
            <a:r>
              <a:rPr lang="en-US" altLang="es-ES_tradnl" sz="1600"/>
              <a:t>After the SCW a sustained increase has been observed </a:t>
            </a:r>
          </a:p>
          <a:p>
            <a:pPr marL="0" indent="342900" algn="just">
              <a:spcAft>
                <a:spcPts val="300"/>
              </a:spcAft>
              <a:buFont typeface="Courier New" panose="02070309020205020404" pitchFamily="49" charset="0"/>
              <a:buChar char="o"/>
            </a:pPr>
            <a:r>
              <a:rPr lang="en-US" altLang="es-ES_tradnl" sz="1600" smtClean="0"/>
              <a:t>Thus the capital ratio after reaching values close to 20% at the end of the XIX century, it showed a noticeable decline, registering a floor of 3.5% by 1956 </a:t>
            </a:r>
          </a:p>
          <a:p>
            <a:pPr marL="195263" lvl="1" indent="342900" algn="just">
              <a:spcAft>
                <a:spcPts val="300"/>
              </a:spcAft>
              <a:buFont typeface="Courier New" panose="02070309020205020404" pitchFamily="49" charset="0"/>
              <a:buChar char="o"/>
            </a:pPr>
            <a:r>
              <a:rPr lang="en-US" altLang="es-ES_tradnl" sz="1600"/>
              <a:t>The trend changed and became positive until 1990; then, it recorded a significant decline until the GFC</a:t>
            </a:r>
          </a:p>
        </p:txBody>
      </p:sp>
      <p:sp>
        <p:nvSpPr>
          <p:cNvPr id="53252"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FB147402-0A7A-4F46-954C-174C393DA93A}" type="slidenum">
              <a:rPr lang="es-ES_tradnl" altLang="es-ES_tradnl" smtClean="0">
                <a:solidFill>
                  <a:srgbClr val="858585"/>
                </a:solidFill>
              </a:rPr>
              <a:pPr>
                <a:lnSpc>
                  <a:spcPct val="100000"/>
                </a:lnSpc>
                <a:spcAft>
                  <a:spcPct val="0"/>
                </a:spcAft>
                <a:buClrTx/>
                <a:buFontTx/>
                <a:buNone/>
              </a:pPr>
              <a:t>25</a:t>
            </a:fld>
            <a:endParaRPr lang="es-ES_tradnl" altLang="es-ES_tradnl" smtClean="0">
              <a:solidFill>
                <a:srgbClr val="858585"/>
              </a:solidFill>
            </a:endParaRPr>
          </a:p>
        </p:txBody>
      </p:sp>
      <p:sp>
        <p:nvSpPr>
          <p:cNvPr id="53253" name="CuadroTexto 3"/>
          <p:cNvSpPr txBox="1">
            <a:spLocks noChangeArrowheads="1"/>
          </p:cNvSpPr>
          <p:nvPr/>
        </p:nvSpPr>
        <p:spPr bwMode="auto">
          <a:xfrm>
            <a:off x="493713" y="6064250"/>
            <a:ext cx="43354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Total assets and capital over GDP</a:t>
            </a:r>
          </a:p>
        </p:txBody>
      </p:sp>
      <p:sp>
        <p:nvSpPr>
          <p:cNvPr id="53254" name="CuadroTexto 3"/>
          <p:cNvSpPr txBox="1">
            <a:spLocks noChangeArrowheads="1"/>
          </p:cNvSpPr>
          <p:nvPr/>
        </p:nvSpPr>
        <p:spPr bwMode="auto">
          <a:xfrm>
            <a:off x="5997575" y="6064250"/>
            <a:ext cx="20288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Bank-capital ratio</a:t>
            </a:r>
          </a:p>
        </p:txBody>
      </p:sp>
      <p:pic>
        <p:nvPicPr>
          <p:cNvPr id="53255" name="Imagen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0200" y="3252788"/>
            <a:ext cx="4446588" cy="290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6" name="Imagen 4"/>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49800" y="3252788"/>
            <a:ext cx="4448175" cy="290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0"/>
            <a:ext cx="5927725" cy="503238"/>
          </a:xfrm>
        </p:spPr>
        <p:txBody>
          <a:bodyPr/>
          <a:lstStyle/>
          <a:p>
            <a:pPr eaLnBrk="1" hangingPunct="1">
              <a:defRPr/>
            </a:pPr>
            <a:r>
              <a:rPr lang="en-US" dirty="0" smtClean="0"/>
              <a:t>An international comparison</a:t>
            </a:r>
            <a:endParaRPr lang="en-US" dirty="0"/>
          </a:p>
        </p:txBody>
      </p:sp>
      <p:sp>
        <p:nvSpPr>
          <p:cNvPr id="55299" name="18 Marcador de contenido"/>
          <p:cNvSpPr>
            <a:spLocks noGrp="1"/>
          </p:cNvSpPr>
          <p:nvPr>
            <p:ph idx="1"/>
          </p:nvPr>
        </p:nvSpPr>
        <p:spPr>
          <a:xfrm>
            <a:off x="231775" y="650875"/>
            <a:ext cx="8766175" cy="1997075"/>
          </a:xfrm>
        </p:spPr>
        <p:txBody>
          <a:bodyPr/>
          <a:lstStyle/>
          <a:p>
            <a:pPr marL="0" indent="342900" algn="just">
              <a:spcAft>
                <a:spcPts val="300"/>
              </a:spcAft>
              <a:buFont typeface="Courier New" panose="02070309020205020404" pitchFamily="49" charset="0"/>
              <a:buChar char="o"/>
            </a:pPr>
            <a:r>
              <a:rPr lang="en-US" altLang="es-ES_tradnl" sz="1600" smtClean="0"/>
              <a:t>The behavior of the capital ratio in Spain, US and UK has been very similar</a:t>
            </a:r>
          </a:p>
          <a:p>
            <a:pPr marL="195263" lvl="1" indent="342900" algn="just">
              <a:spcAft>
                <a:spcPts val="300"/>
              </a:spcAft>
              <a:buFont typeface="Courier New" panose="02070309020205020404" pitchFamily="49" charset="0"/>
              <a:buChar char="o"/>
            </a:pPr>
            <a:r>
              <a:rPr lang="en-US" altLang="es-ES_tradnl" sz="1600"/>
              <a:t>They share a common diminishing trend until the 1950s</a:t>
            </a:r>
          </a:p>
          <a:p>
            <a:pPr marL="195263" lvl="1" indent="342900" algn="just">
              <a:spcAft>
                <a:spcPts val="300"/>
              </a:spcAft>
              <a:buFont typeface="Courier New" panose="02070309020205020404" pitchFamily="49" charset="0"/>
              <a:buChar char="o"/>
            </a:pPr>
            <a:r>
              <a:rPr lang="en-US" altLang="es-ES_tradnl" sz="1600"/>
              <a:t>Afterwards, a period of stabilization or slight increase is observed…</a:t>
            </a:r>
          </a:p>
          <a:p>
            <a:pPr marL="195263" lvl="1" indent="342900" algn="just">
              <a:spcAft>
                <a:spcPts val="300"/>
              </a:spcAft>
              <a:buFont typeface="Courier New" panose="02070309020205020404" pitchFamily="49" charset="0"/>
              <a:buChar char="o"/>
            </a:pPr>
            <a:r>
              <a:rPr lang="en-US" altLang="es-ES_tradnl" sz="1600"/>
              <a:t>…being followed by a reduction since mid-nineties, and an increase after GFC</a:t>
            </a:r>
          </a:p>
          <a:p>
            <a:pPr marL="195263" lvl="1" indent="342900" algn="just">
              <a:spcAft>
                <a:spcPts val="300"/>
              </a:spcAft>
              <a:buFont typeface="Courier New" panose="02070309020205020404" pitchFamily="49" charset="0"/>
              <a:buChar char="o"/>
            </a:pPr>
            <a:r>
              <a:rPr lang="en-US" altLang="es-ES_tradnl" sz="1600"/>
              <a:t>The US capital ratio used to be higher at least until the eighties </a:t>
            </a:r>
          </a:p>
          <a:p>
            <a:pPr marL="195263" lvl="1" indent="342900" algn="just">
              <a:spcAft>
                <a:spcPts val="300"/>
              </a:spcAft>
              <a:buFont typeface="Courier New" panose="02070309020205020404" pitchFamily="49" charset="0"/>
              <a:buChar char="o"/>
            </a:pPr>
            <a:r>
              <a:rPr lang="en-US" altLang="es-ES_tradnl" sz="1600"/>
              <a:t>From a quantitative perspective, the Spanish equity ratio is more similar to that of UK</a:t>
            </a:r>
          </a:p>
        </p:txBody>
      </p:sp>
      <p:sp>
        <p:nvSpPr>
          <p:cNvPr id="55300"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DAF321AA-68EC-406E-9DBA-D04A899F337A}" type="slidenum">
              <a:rPr lang="es-ES_tradnl" altLang="es-ES_tradnl" smtClean="0">
                <a:solidFill>
                  <a:srgbClr val="858585"/>
                </a:solidFill>
              </a:rPr>
              <a:pPr>
                <a:lnSpc>
                  <a:spcPct val="100000"/>
                </a:lnSpc>
                <a:spcAft>
                  <a:spcPct val="0"/>
                </a:spcAft>
                <a:buClrTx/>
                <a:buFontTx/>
                <a:buNone/>
              </a:pPr>
              <a:t>26</a:t>
            </a:fld>
            <a:endParaRPr lang="es-ES_tradnl" altLang="es-ES_tradnl" smtClean="0">
              <a:solidFill>
                <a:srgbClr val="858585"/>
              </a:solidFill>
            </a:endParaRPr>
          </a:p>
        </p:txBody>
      </p:sp>
      <p:sp>
        <p:nvSpPr>
          <p:cNvPr id="55301" name="CuadroTexto 3"/>
          <p:cNvSpPr txBox="1">
            <a:spLocks noChangeArrowheads="1"/>
          </p:cNvSpPr>
          <p:nvPr/>
        </p:nvSpPr>
        <p:spPr bwMode="auto">
          <a:xfrm>
            <a:off x="2633663" y="6308725"/>
            <a:ext cx="43354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The bank-capital ratio in US, UK and Spain</a:t>
            </a:r>
          </a:p>
        </p:txBody>
      </p:sp>
      <p:pic>
        <p:nvPicPr>
          <p:cNvPr id="55302" name="Imagen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49463" y="2730500"/>
            <a:ext cx="5502275" cy="358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0" y="80963"/>
            <a:ext cx="5927725" cy="566737"/>
          </a:xfrm>
        </p:spPr>
        <p:txBody>
          <a:bodyPr/>
          <a:lstStyle/>
          <a:p>
            <a:pPr eaLnBrk="1" hangingPunct="1">
              <a:defRPr/>
            </a:pPr>
            <a:r>
              <a:rPr lang="en-US" dirty="0" smtClean="0"/>
              <a:t>lessons from the global financial crisis</a:t>
            </a:r>
            <a:endParaRPr lang="en-US" dirty="0"/>
          </a:p>
        </p:txBody>
      </p:sp>
      <p:sp>
        <p:nvSpPr>
          <p:cNvPr id="11267" name="18 Marcador de contenido"/>
          <p:cNvSpPr>
            <a:spLocks noGrp="1"/>
          </p:cNvSpPr>
          <p:nvPr>
            <p:ph idx="1"/>
          </p:nvPr>
        </p:nvSpPr>
        <p:spPr>
          <a:xfrm>
            <a:off x="231775" y="1025525"/>
            <a:ext cx="8575675" cy="1458913"/>
          </a:xfrm>
        </p:spPr>
        <p:txBody>
          <a:bodyPr/>
          <a:lstStyle/>
          <a:p>
            <a:pPr marL="0" indent="341313" algn="just">
              <a:spcAft>
                <a:spcPts val="600"/>
              </a:spcAft>
              <a:buFont typeface="Courier New" panose="02070309020205020404" pitchFamily="49" charset="0"/>
              <a:buChar char="o"/>
            </a:pPr>
            <a:r>
              <a:rPr lang="en-US" altLang="es-ES" sz="1600" smtClean="0"/>
              <a:t>The Global Financial Crisis (GFC) show us very clearly how damaging a financial crisis can be:</a:t>
            </a:r>
          </a:p>
          <a:p>
            <a:pPr marL="195263" lvl="1" indent="341313" algn="just">
              <a:spcAft>
                <a:spcPts val="600"/>
              </a:spcAft>
              <a:buFont typeface="Courier New" panose="02070309020205020404" pitchFamily="49" charset="0"/>
              <a:buChar char="o"/>
            </a:pPr>
            <a:r>
              <a:rPr lang="en-US" altLang="es-ES" sz="1600"/>
              <a:t>Both in terms of foregone output and…</a:t>
            </a:r>
          </a:p>
          <a:p>
            <a:pPr marL="195263" lvl="1" indent="341313" algn="just">
              <a:spcAft>
                <a:spcPts val="600"/>
              </a:spcAft>
              <a:buFont typeface="Courier New" panose="02070309020205020404" pitchFamily="49" charset="0"/>
              <a:buChar char="o"/>
            </a:pPr>
            <a:r>
              <a:rPr lang="en-US" altLang="es-ES" sz="1600"/>
              <a:t>…costs for the tax payers </a:t>
            </a:r>
          </a:p>
        </p:txBody>
      </p:sp>
      <p:sp>
        <p:nvSpPr>
          <p:cNvPr id="11268"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EA0166EE-A1F5-4187-A111-CE3918628064}" type="slidenum">
              <a:rPr lang="es-ES_tradnl" altLang="es-ES_tradnl" smtClean="0">
                <a:solidFill>
                  <a:srgbClr val="858585"/>
                </a:solidFill>
              </a:rPr>
              <a:pPr>
                <a:lnSpc>
                  <a:spcPct val="100000"/>
                </a:lnSpc>
                <a:spcAft>
                  <a:spcPct val="0"/>
                </a:spcAft>
                <a:buClrTx/>
                <a:buFontTx/>
                <a:buNone/>
              </a:pPr>
              <a:t>3</a:t>
            </a:fld>
            <a:endParaRPr lang="es-ES_tradnl" altLang="es-ES_tradnl" smtClean="0">
              <a:solidFill>
                <a:srgbClr val="858585"/>
              </a:solidFill>
            </a:endParaRPr>
          </a:p>
        </p:txBody>
      </p:sp>
      <p:pic>
        <p:nvPicPr>
          <p:cNvPr id="11269" name="Imagen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8338" y="2341563"/>
            <a:ext cx="5999162" cy="391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CuadroTexto 3"/>
          <p:cNvSpPr txBox="1">
            <a:spLocks noChangeArrowheads="1"/>
          </p:cNvSpPr>
          <p:nvPr/>
        </p:nvSpPr>
        <p:spPr bwMode="auto">
          <a:xfrm>
            <a:off x="3101975" y="6234113"/>
            <a:ext cx="36703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GDP behavior in different countries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60325"/>
            <a:ext cx="5927725" cy="514350"/>
          </a:xfrm>
        </p:spPr>
        <p:txBody>
          <a:bodyPr/>
          <a:lstStyle/>
          <a:p>
            <a:pPr eaLnBrk="1" hangingPunct="1">
              <a:defRPr/>
            </a:pPr>
            <a:r>
              <a:rPr lang="en-US" dirty="0" smtClean="0"/>
              <a:t>new </a:t>
            </a:r>
            <a:r>
              <a:rPr lang="en-US" dirty="0" err="1" smtClean="0"/>
              <a:t>macropolicy</a:t>
            </a:r>
            <a:r>
              <a:rPr lang="en-US" dirty="0" smtClean="0"/>
              <a:t> instruments</a:t>
            </a:r>
            <a:endParaRPr lang="en-US" dirty="0"/>
          </a:p>
        </p:txBody>
      </p:sp>
      <p:sp>
        <p:nvSpPr>
          <p:cNvPr id="8195" name="18 Marcador de contenido"/>
          <p:cNvSpPr>
            <a:spLocks noGrp="1"/>
          </p:cNvSpPr>
          <p:nvPr>
            <p:ph idx="1"/>
          </p:nvPr>
        </p:nvSpPr>
        <p:spPr>
          <a:xfrm>
            <a:off x="231775" y="1514475"/>
            <a:ext cx="8575675" cy="3908425"/>
          </a:xfrm>
        </p:spPr>
        <p:txBody>
          <a:bodyPr/>
          <a:lstStyle/>
          <a:p>
            <a:pPr marL="0" indent="342000" algn="just">
              <a:spcAft>
                <a:spcPts val="600"/>
              </a:spcAft>
              <a:buFont typeface="Courier New" panose="02070309020205020404" pitchFamily="49" charset="0"/>
              <a:buChar char="o"/>
              <a:defRPr/>
            </a:pPr>
            <a:r>
              <a:rPr lang="en-US" sz="1600" dirty="0" smtClean="0"/>
              <a:t>Banks entered into the GFC with a too low level of capital</a:t>
            </a:r>
          </a:p>
          <a:p>
            <a:pPr marL="195263" lvl="1" indent="342000" algn="just">
              <a:spcAft>
                <a:spcPts val="600"/>
              </a:spcAft>
              <a:buFont typeface="Courier New" panose="02070309020205020404" pitchFamily="49" charset="0"/>
              <a:buChar char="o"/>
              <a:defRPr/>
            </a:pPr>
            <a:r>
              <a:rPr lang="en-US" sz="1600"/>
              <a:t>Based on the notion that credit risk was better measured and managed</a:t>
            </a:r>
          </a:p>
          <a:p>
            <a:pPr marL="195263" lvl="1" indent="342000" algn="just">
              <a:spcAft>
                <a:spcPts val="600"/>
              </a:spcAft>
              <a:buFont typeface="Courier New" panose="02070309020205020404" pitchFamily="49" charset="0"/>
              <a:buChar char="o"/>
              <a:defRPr/>
            </a:pPr>
            <a:endParaRPr lang="en-US" sz="1600"/>
          </a:p>
          <a:p>
            <a:pPr marL="0" indent="285750" algn="just">
              <a:spcBef>
                <a:spcPts val="600"/>
              </a:spcBef>
              <a:spcAft>
                <a:spcPts val="600"/>
              </a:spcAft>
              <a:buFont typeface="Courier New" panose="02070309020205020404" pitchFamily="49" charset="0"/>
              <a:buChar char="o"/>
              <a:defRPr/>
            </a:pPr>
            <a:r>
              <a:rPr lang="en-US" sz="1600" dirty="0" smtClean="0"/>
              <a:t>It is necessary to </a:t>
            </a:r>
            <a:r>
              <a:rPr lang="en-US" sz="1600" dirty="0"/>
              <a:t>move from a pure </a:t>
            </a:r>
            <a:r>
              <a:rPr lang="en-US" sz="1600" dirty="0" err="1"/>
              <a:t>microprudential</a:t>
            </a:r>
            <a:r>
              <a:rPr lang="en-US" sz="1600" dirty="0"/>
              <a:t> view of capital requirements </a:t>
            </a:r>
            <a:r>
              <a:rPr lang="en-US" sz="1600" dirty="0" smtClean="0"/>
              <a:t>to a </a:t>
            </a:r>
            <a:r>
              <a:rPr lang="en-US" sz="1600" dirty="0" err="1"/>
              <a:t>macroprudential</a:t>
            </a:r>
            <a:r>
              <a:rPr lang="en-US" sz="1600" dirty="0"/>
              <a:t> </a:t>
            </a:r>
            <a:r>
              <a:rPr lang="en-US" sz="1600" dirty="0" smtClean="0"/>
              <a:t>approach</a:t>
            </a:r>
          </a:p>
          <a:p>
            <a:pPr marL="195263" lvl="1" indent="285750" algn="just">
              <a:spcBef>
                <a:spcPts val="0"/>
              </a:spcBef>
              <a:spcAft>
                <a:spcPts val="600"/>
              </a:spcAft>
              <a:buFont typeface="Courier New" panose="02070309020205020404" pitchFamily="49" charset="0"/>
              <a:buChar char="o"/>
              <a:defRPr/>
            </a:pPr>
            <a:r>
              <a:rPr lang="en-US" sz="1600"/>
              <a:t>Thus, capital requirements need to have a countercyclical component</a:t>
            </a:r>
          </a:p>
          <a:p>
            <a:pPr marL="195263" lvl="1" indent="285750" algn="just">
              <a:spcBef>
                <a:spcPts val="0"/>
              </a:spcBef>
              <a:spcAft>
                <a:spcPts val="600"/>
              </a:spcAft>
              <a:buFont typeface="Courier New" panose="02070309020205020404" pitchFamily="49" charset="0"/>
              <a:buChar char="o"/>
              <a:defRPr/>
            </a:pPr>
            <a:endParaRPr lang="en-US" sz="1600"/>
          </a:p>
          <a:p>
            <a:pPr marL="0" indent="285750" algn="just">
              <a:spcBef>
                <a:spcPts val="600"/>
              </a:spcBef>
              <a:spcAft>
                <a:spcPts val="600"/>
              </a:spcAft>
              <a:buFont typeface="Courier New" panose="02070309020205020404" pitchFamily="49" charset="0"/>
              <a:buChar char="o"/>
              <a:defRPr/>
            </a:pPr>
            <a:r>
              <a:rPr lang="en-US" sz="1600" dirty="0" smtClean="0"/>
              <a:t>This is the aim of the new policy tools introduced by Basel 3 agreement</a:t>
            </a:r>
          </a:p>
          <a:p>
            <a:pPr marL="195263" lvl="1" indent="285750" algn="just">
              <a:spcBef>
                <a:spcPts val="600"/>
              </a:spcBef>
              <a:spcAft>
                <a:spcPts val="600"/>
              </a:spcAft>
              <a:buFont typeface="Courier New" panose="02070309020205020404" pitchFamily="49" charset="0"/>
              <a:buChar char="o"/>
              <a:defRPr/>
            </a:pPr>
            <a:r>
              <a:rPr lang="en-US" sz="1600"/>
              <a:t>The countercyclical capital buffer (</a:t>
            </a:r>
            <a:r>
              <a:rPr lang="en-US" sz="1600" err="1"/>
              <a:t>CCyB</a:t>
            </a:r>
            <a:r>
              <a:rPr lang="en-US" sz="1600"/>
              <a:t>) and…</a:t>
            </a:r>
          </a:p>
          <a:p>
            <a:pPr marL="195263" lvl="1" indent="285750" algn="just">
              <a:spcBef>
                <a:spcPts val="600"/>
              </a:spcBef>
              <a:spcAft>
                <a:spcPts val="600"/>
              </a:spcAft>
              <a:buFont typeface="Courier New" panose="02070309020205020404" pitchFamily="49" charset="0"/>
              <a:buChar char="o"/>
              <a:defRPr/>
            </a:pPr>
            <a:r>
              <a:rPr lang="en-US" sz="1600"/>
              <a:t>…other changes in capital, liquidity and systemic banks’ regulation</a:t>
            </a:r>
            <a:r>
              <a:rPr lang="es-ES_tradnl" sz="1400"/>
              <a:t>                                   </a:t>
            </a:r>
          </a:p>
          <a:p>
            <a:pPr marL="0" indent="0" algn="just">
              <a:defRPr/>
            </a:pPr>
            <a:r>
              <a:rPr lang="es-ES_tradnl" sz="1200" dirty="0" smtClean="0"/>
              <a:t>             </a:t>
            </a:r>
            <a:endParaRPr lang="es-ES_tradnl" sz="1200" b="0" cap="all" dirty="0"/>
          </a:p>
        </p:txBody>
      </p:sp>
      <p:sp>
        <p:nvSpPr>
          <p:cNvPr id="13316"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D77599A2-93CF-487A-B07D-A41E98F808A3}" type="slidenum">
              <a:rPr lang="es-ES_tradnl" altLang="es-ES_tradnl" smtClean="0">
                <a:solidFill>
                  <a:srgbClr val="858585"/>
                </a:solidFill>
              </a:rPr>
              <a:pPr>
                <a:lnSpc>
                  <a:spcPct val="100000"/>
                </a:lnSpc>
                <a:spcAft>
                  <a:spcPct val="0"/>
                </a:spcAft>
                <a:buClrTx/>
                <a:buFontTx/>
                <a:buNone/>
              </a:pPr>
              <a:t>4</a:t>
            </a:fld>
            <a:endParaRPr lang="es-ES_tradnl" altLang="es-ES_tradnl" smtClean="0">
              <a:solidFill>
                <a:srgbClr val="858585"/>
              </a:solidFill>
            </a:endParaRPr>
          </a:p>
        </p:txBody>
      </p:sp>
      <p:sp>
        <p:nvSpPr>
          <p:cNvPr id="13317" name="Rectángulo 6"/>
          <p:cNvSpPr>
            <a:spLocks noChangeArrowheads="1"/>
          </p:cNvSpPr>
          <p:nvPr/>
        </p:nvSpPr>
        <p:spPr bwMode="auto">
          <a:xfrm>
            <a:off x="6372225" y="6307138"/>
            <a:ext cx="1852613" cy="550862"/>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_tradnl" altLang="es-ES_tradnl"/>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60325"/>
            <a:ext cx="5927725" cy="628650"/>
          </a:xfrm>
        </p:spPr>
        <p:txBody>
          <a:bodyPr/>
          <a:lstStyle/>
          <a:p>
            <a:pPr eaLnBrk="1" hangingPunct="1">
              <a:defRPr/>
            </a:pPr>
            <a:r>
              <a:rPr lang="en-US" dirty="0" smtClean="0"/>
              <a:t>What the empirical evidence tells us and what we add to the debate</a:t>
            </a:r>
            <a:endParaRPr lang="en-US" dirty="0"/>
          </a:p>
        </p:txBody>
      </p:sp>
      <p:sp>
        <p:nvSpPr>
          <p:cNvPr id="8195" name="18 Marcador de contenido"/>
          <p:cNvSpPr>
            <a:spLocks noGrp="1"/>
          </p:cNvSpPr>
          <p:nvPr>
            <p:ph idx="1"/>
          </p:nvPr>
        </p:nvSpPr>
        <p:spPr>
          <a:xfrm>
            <a:off x="231775" y="1143000"/>
            <a:ext cx="8575675" cy="4784725"/>
          </a:xfrm>
        </p:spPr>
        <p:txBody>
          <a:bodyPr/>
          <a:lstStyle/>
          <a:p>
            <a:pPr marL="0" indent="342000" algn="just">
              <a:spcAft>
                <a:spcPts val="600"/>
              </a:spcAft>
              <a:buFont typeface="Courier New" panose="02070309020205020404" pitchFamily="49" charset="0"/>
              <a:buChar char="o"/>
              <a:defRPr/>
            </a:pPr>
            <a:r>
              <a:rPr lang="en-US" sz="1600" dirty="0"/>
              <a:t>There is a solid and robust empirical evidence of both the need for countercyclical tools (Jiménez and </a:t>
            </a:r>
            <a:r>
              <a:rPr lang="en-US" sz="1600" dirty="0" err="1"/>
              <a:t>Saurina</a:t>
            </a:r>
            <a:r>
              <a:rPr lang="en-US" sz="1600" dirty="0"/>
              <a:t> (2006)) and its usefulness to reduce credit crunches during recessions (Jiménez et al. (2017</a:t>
            </a:r>
            <a:r>
              <a:rPr lang="en-US" sz="1600" dirty="0" smtClean="0"/>
              <a:t>))</a:t>
            </a:r>
          </a:p>
          <a:p>
            <a:pPr marL="195263" lvl="1" indent="342000" algn="just">
              <a:spcAft>
                <a:spcPts val="600"/>
              </a:spcAft>
              <a:buFont typeface="Courier New" panose="02070309020205020404" pitchFamily="49" charset="0"/>
              <a:buChar char="o"/>
              <a:defRPr/>
            </a:pPr>
            <a:r>
              <a:rPr lang="en-US" sz="1600"/>
              <a:t>Based on the effects of dynamic provisions in the Spanish banking lending (</a:t>
            </a:r>
            <a:r>
              <a:rPr lang="en-US" sz="1600" err="1"/>
              <a:t>Saurina</a:t>
            </a:r>
            <a:r>
              <a:rPr lang="en-US" sz="1600"/>
              <a:t> and </a:t>
            </a:r>
            <a:r>
              <a:rPr lang="en-US" sz="1600" err="1"/>
              <a:t>Trucharte</a:t>
            </a:r>
            <a:r>
              <a:rPr lang="en-US" sz="1600"/>
              <a:t> 2017)</a:t>
            </a:r>
          </a:p>
          <a:p>
            <a:pPr marL="0" indent="285750" algn="just">
              <a:spcBef>
                <a:spcPts val="600"/>
              </a:spcBef>
              <a:spcAft>
                <a:spcPts val="600"/>
              </a:spcAft>
              <a:buFont typeface="Courier New" panose="02070309020205020404" pitchFamily="49" charset="0"/>
              <a:buChar char="o"/>
              <a:defRPr/>
            </a:pPr>
            <a:r>
              <a:rPr lang="en-US" sz="1600" dirty="0" smtClean="0"/>
              <a:t>In this paper we expand quite </a:t>
            </a:r>
            <a:r>
              <a:rPr lang="en-US" sz="1600" dirty="0"/>
              <a:t>significantly the perspective, </a:t>
            </a:r>
            <a:r>
              <a:rPr lang="en-US" sz="1600" dirty="0" smtClean="0"/>
              <a:t>using eight episodes of lending </a:t>
            </a:r>
            <a:r>
              <a:rPr lang="en-US" sz="1600" dirty="0"/>
              <a:t>boom and bust in Spain </a:t>
            </a:r>
            <a:r>
              <a:rPr lang="en-US" sz="1600" dirty="0" smtClean="0"/>
              <a:t>(systemic banking crisis);…</a:t>
            </a:r>
          </a:p>
          <a:p>
            <a:pPr marL="195263" lvl="1" indent="285750" algn="just">
              <a:spcBef>
                <a:spcPts val="0"/>
              </a:spcBef>
              <a:spcAft>
                <a:spcPts val="600"/>
              </a:spcAft>
              <a:buFont typeface="Courier New" panose="02070309020205020404" pitchFamily="49" charset="0"/>
              <a:buChar char="o"/>
              <a:defRPr/>
            </a:pPr>
            <a:r>
              <a:rPr lang="en-US" sz="1600"/>
              <a:t>We use an aggregate perspective but we start our analysis almost 150 years ago</a:t>
            </a:r>
          </a:p>
          <a:p>
            <a:pPr marL="195263" lvl="1" indent="285750" algn="just">
              <a:spcBef>
                <a:spcPts val="0"/>
              </a:spcBef>
              <a:spcAft>
                <a:spcPts val="600"/>
              </a:spcAft>
              <a:buFont typeface="Courier New" panose="02070309020205020404" pitchFamily="49" charset="0"/>
              <a:buChar char="o"/>
              <a:defRPr/>
            </a:pPr>
            <a:r>
              <a:rPr lang="en-US" sz="1600"/>
              <a:t>In this long period very different banking environments were present in Spain</a:t>
            </a:r>
            <a:r>
              <a:rPr lang="es-ES_tradnl" sz="1400"/>
              <a:t>             </a:t>
            </a:r>
            <a:endParaRPr lang="es-ES_tradnl" sz="1200"/>
          </a:p>
          <a:p>
            <a:pPr marL="0" indent="285750" algn="just">
              <a:spcBef>
                <a:spcPts val="600"/>
              </a:spcBef>
              <a:spcAft>
                <a:spcPts val="600"/>
              </a:spcAft>
              <a:buFont typeface="Courier New" panose="02070309020205020404" pitchFamily="49" charset="0"/>
              <a:buChar char="o"/>
              <a:defRPr/>
            </a:pPr>
            <a:r>
              <a:rPr lang="en-US" sz="1600" dirty="0" smtClean="0"/>
              <a:t>…this implies to construct a time series of bank capital (and other bank balance sheets items) back to 1880</a:t>
            </a:r>
          </a:p>
          <a:p>
            <a:pPr marL="195263" lvl="1" indent="285750" algn="just">
              <a:spcBef>
                <a:spcPts val="600"/>
              </a:spcBef>
              <a:spcAft>
                <a:spcPts val="600"/>
              </a:spcAft>
              <a:buFont typeface="Courier New" panose="02070309020205020404" pitchFamily="49" charset="0"/>
              <a:buChar char="o"/>
              <a:defRPr/>
            </a:pPr>
            <a:r>
              <a:rPr lang="en-US" sz="1600"/>
              <a:t>As our approach is more statistical than accountant, this long time series will be, for sure, substantially refined in the future</a:t>
            </a:r>
            <a:endParaRPr lang="es-ES_tradnl" sz="1200" cap="all"/>
          </a:p>
          <a:p>
            <a:pPr marL="0" indent="285750" algn="just">
              <a:spcBef>
                <a:spcPts val="600"/>
              </a:spcBef>
              <a:spcAft>
                <a:spcPts val="600"/>
              </a:spcAft>
              <a:buFont typeface="Courier New" panose="02070309020205020404" pitchFamily="49" charset="0"/>
              <a:buChar char="o"/>
              <a:defRPr/>
            </a:pPr>
            <a:r>
              <a:rPr lang="en-US" sz="1600" dirty="0" smtClean="0"/>
              <a:t>We focus </a:t>
            </a:r>
            <a:r>
              <a:rPr lang="en-US" sz="1600" dirty="0"/>
              <a:t>on Spain, where countercyclical provisions were first </a:t>
            </a:r>
            <a:r>
              <a:rPr lang="en-US" sz="1600" dirty="0" smtClean="0"/>
              <a:t>introduced</a:t>
            </a:r>
            <a:endParaRPr lang="en-US" sz="1600" dirty="0"/>
          </a:p>
        </p:txBody>
      </p:sp>
      <p:sp>
        <p:nvSpPr>
          <p:cNvPr id="15364"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FB0773EC-5512-4728-A594-CDEA456531DC}" type="slidenum">
              <a:rPr lang="es-ES_tradnl" altLang="es-ES_tradnl" smtClean="0">
                <a:solidFill>
                  <a:srgbClr val="858585"/>
                </a:solidFill>
              </a:rPr>
              <a:pPr>
                <a:lnSpc>
                  <a:spcPct val="100000"/>
                </a:lnSpc>
                <a:spcAft>
                  <a:spcPct val="0"/>
                </a:spcAft>
                <a:buClrTx/>
                <a:buFontTx/>
                <a:buNone/>
              </a:pPr>
              <a:t>5</a:t>
            </a:fld>
            <a:endParaRPr lang="es-ES_tradnl" altLang="es-ES_tradnl" smtClean="0">
              <a:solidFill>
                <a:srgbClr val="858585"/>
              </a:solidFill>
            </a:endParaRPr>
          </a:p>
        </p:txBody>
      </p:sp>
      <p:sp>
        <p:nvSpPr>
          <p:cNvPr id="15365" name="Rectángulo 6"/>
          <p:cNvSpPr>
            <a:spLocks noChangeArrowheads="1"/>
          </p:cNvSpPr>
          <p:nvPr/>
        </p:nvSpPr>
        <p:spPr bwMode="auto">
          <a:xfrm>
            <a:off x="6372225" y="6307138"/>
            <a:ext cx="1852613" cy="550862"/>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pPr eaLnBrk="1" hangingPunct="1"/>
            <a:endParaRPr lang="es-ES_tradnl" altLang="es-ES_tradn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60325"/>
            <a:ext cx="5927725" cy="371475"/>
          </a:xfrm>
        </p:spPr>
        <p:txBody>
          <a:bodyPr/>
          <a:lstStyle/>
          <a:p>
            <a:pPr eaLnBrk="1" hangingPunct="1">
              <a:defRPr/>
            </a:pPr>
            <a:r>
              <a:rPr lang="en-US" dirty="0" smtClean="0"/>
              <a:t>OUR results in a nutshell</a:t>
            </a:r>
            <a:endParaRPr lang="en-US" dirty="0"/>
          </a:p>
        </p:txBody>
      </p:sp>
      <p:sp>
        <p:nvSpPr>
          <p:cNvPr id="8195" name="18 Marcador de contenido"/>
          <p:cNvSpPr>
            <a:spLocks noGrp="1"/>
          </p:cNvSpPr>
          <p:nvPr>
            <p:ph idx="1"/>
          </p:nvPr>
        </p:nvSpPr>
        <p:spPr>
          <a:xfrm>
            <a:off x="231775" y="1431925"/>
            <a:ext cx="8575675" cy="4243388"/>
          </a:xfrm>
        </p:spPr>
        <p:txBody>
          <a:bodyPr/>
          <a:lstStyle/>
          <a:p>
            <a:pPr marL="0" indent="342000" algn="just">
              <a:spcAft>
                <a:spcPts val="600"/>
              </a:spcAft>
              <a:buFont typeface="Courier New" panose="02070309020205020404" pitchFamily="49" charset="0"/>
              <a:buChar char="o"/>
              <a:defRPr/>
            </a:pPr>
            <a:r>
              <a:rPr lang="en-US" sz="1600" dirty="0"/>
              <a:t>We find for Spain a much higher level of bank capital in the late XIX century, steadily declining until the Spanish Civil </a:t>
            </a:r>
            <a:r>
              <a:rPr lang="en-US" sz="1600" dirty="0" smtClean="0"/>
              <a:t>War (SCW)</a:t>
            </a:r>
            <a:endParaRPr lang="en-US" sz="1600" dirty="0"/>
          </a:p>
          <a:p>
            <a:pPr marL="195263" lvl="1" indent="342000" algn="just">
              <a:spcAft>
                <a:spcPts val="600"/>
              </a:spcAft>
              <a:buFont typeface="Courier New" panose="02070309020205020404" pitchFamily="49" charset="0"/>
              <a:buChar char="o"/>
              <a:defRPr/>
            </a:pPr>
            <a:r>
              <a:rPr lang="en-US" sz="1600"/>
              <a:t>This is in line with US and UK experiences, although the level of the capital ratio was much higher in the US</a:t>
            </a:r>
          </a:p>
          <a:p>
            <a:pPr marL="0" indent="342000" algn="just">
              <a:spcAft>
                <a:spcPts val="600"/>
              </a:spcAft>
              <a:buFont typeface="Courier New" panose="02070309020205020404" pitchFamily="49" charset="0"/>
              <a:buChar char="o"/>
              <a:defRPr/>
            </a:pPr>
            <a:r>
              <a:rPr lang="en-US" sz="1600" dirty="0" smtClean="0"/>
              <a:t>In the </a:t>
            </a:r>
            <a:r>
              <a:rPr lang="en-US" sz="1600" dirty="0"/>
              <a:t>last half a </a:t>
            </a:r>
            <a:r>
              <a:rPr lang="en-US" sz="1600" dirty="0" smtClean="0"/>
              <a:t>century, the </a:t>
            </a:r>
            <a:r>
              <a:rPr lang="en-US" sz="1600" dirty="0"/>
              <a:t>capital ratio was quite stable </a:t>
            </a:r>
            <a:r>
              <a:rPr lang="en-US" sz="1600" dirty="0" smtClean="0"/>
              <a:t>(around 6%)</a:t>
            </a:r>
            <a:endParaRPr lang="en-US" sz="1600" dirty="0"/>
          </a:p>
          <a:p>
            <a:pPr marL="195263" lvl="1" indent="342000" algn="just">
              <a:spcAft>
                <a:spcPts val="600"/>
              </a:spcAft>
              <a:buFont typeface="Courier New" panose="02070309020205020404" pitchFamily="49" charset="0"/>
              <a:buChar char="o"/>
              <a:defRPr/>
            </a:pPr>
            <a:r>
              <a:rPr lang="en-US" sz="1600"/>
              <a:t>It increased significantly during the GFC, reaching levels not seen after the SCW </a:t>
            </a:r>
          </a:p>
          <a:p>
            <a:pPr marL="0" indent="285750" algn="just">
              <a:spcBef>
                <a:spcPts val="600"/>
              </a:spcBef>
              <a:spcAft>
                <a:spcPts val="600"/>
              </a:spcAft>
              <a:buFont typeface="Courier New" panose="02070309020205020404" pitchFamily="49" charset="0"/>
              <a:buChar char="o"/>
              <a:defRPr/>
            </a:pPr>
            <a:r>
              <a:rPr lang="en-US" sz="1600" dirty="0" smtClean="0"/>
              <a:t>Our main conclusion is that the </a:t>
            </a:r>
            <a:r>
              <a:rPr lang="en-US" sz="1600" dirty="0"/>
              <a:t>level of bank capital has an asymmetric effect in the credit </a:t>
            </a:r>
            <a:r>
              <a:rPr lang="en-US" sz="1600" dirty="0" smtClean="0"/>
              <a:t>cycle. A high capital ratio in advance of… </a:t>
            </a:r>
          </a:p>
          <a:p>
            <a:pPr marL="195263" lvl="1" indent="285750" algn="just">
              <a:spcBef>
                <a:spcPts val="600"/>
              </a:spcBef>
              <a:spcAft>
                <a:spcPts val="600"/>
              </a:spcAft>
              <a:buFont typeface="Courier New" panose="02070309020205020404" pitchFamily="49" charset="0"/>
              <a:buChar char="o"/>
              <a:defRPr/>
            </a:pPr>
            <a:r>
              <a:rPr lang="en-US" sz="1600"/>
              <a:t>…a credit boom reduces credit growth;… </a:t>
            </a:r>
          </a:p>
          <a:p>
            <a:pPr marL="195263" lvl="1" indent="285750" algn="just">
              <a:spcBef>
                <a:spcPts val="0"/>
              </a:spcBef>
              <a:spcAft>
                <a:spcPts val="600"/>
              </a:spcAft>
              <a:buFont typeface="Courier New" panose="02070309020205020404" pitchFamily="49" charset="0"/>
              <a:buChar char="o"/>
              <a:defRPr/>
            </a:pPr>
            <a:r>
              <a:rPr lang="en-US" sz="1600"/>
              <a:t>…while cater for a lower contraction of loans during a credit crunch</a:t>
            </a:r>
          </a:p>
          <a:p>
            <a:pPr marL="0" indent="285750" algn="just">
              <a:spcBef>
                <a:spcPts val="600"/>
              </a:spcBef>
              <a:spcAft>
                <a:spcPts val="600"/>
              </a:spcAft>
              <a:buFont typeface="Courier New" panose="02070309020205020404" pitchFamily="49" charset="0"/>
              <a:buChar char="o"/>
              <a:defRPr/>
            </a:pPr>
            <a:r>
              <a:rPr lang="en-US" sz="1600" dirty="0" smtClean="0"/>
              <a:t>Therefore</a:t>
            </a:r>
            <a:r>
              <a:rPr lang="en-US" sz="1600" dirty="0"/>
              <a:t>, we find support for the usage of </a:t>
            </a:r>
            <a:r>
              <a:rPr lang="en-US" sz="1600" dirty="0" err="1"/>
              <a:t>macroprudential</a:t>
            </a:r>
            <a:r>
              <a:rPr lang="en-US" sz="1600" dirty="0"/>
              <a:t> tools (e.g. </a:t>
            </a:r>
            <a:r>
              <a:rPr lang="en-US" sz="1600" dirty="0" err="1"/>
              <a:t>CCyB</a:t>
            </a:r>
            <a:r>
              <a:rPr lang="en-US" sz="1600" dirty="0"/>
              <a:t>) in </a:t>
            </a:r>
            <a:r>
              <a:rPr lang="en-US" sz="1600" dirty="0" smtClean="0"/>
              <a:t>quite different </a:t>
            </a:r>
            <a:r>
              <a:rPr lang="en-US" sz="1600" dirty="0"/>
              <a:t>economic and banking environments along nearly a century and a </a:t>
            </a:r>
            <a:r>
              <a:rPr lang="en-US" sz="1600" dirty="0" smtClean="0"/>
              <a:t>half</a:t>
            </a:r>
          </a:p>
        </p:txBody>
      </p:sp>
      <p:sp>
        <p:nvSpPr>
          <p:cNvPr id="17412"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B85A9D05-C298-4E30-B896-D474B3429DF6}" type="slidenum">
              <a:rPr lang="es-ES_tradnl" altLang="es-ES_tradnl" smtClean="0">
                <a:solidFill>
                  <a:srgbClr val="858585"/>
                </a:solidFill>
              </a:rPr>
              <a:pPr>
                <a:lnSpc>
                  <a:spcPct val="100000"/>
                </a:lnSpc>
                <a:spcAft>
                  <a:spcPct val="0"/>
                </a:spcAft>
                <a:buClrTx/>
                <a:buFontTx/>
                <a:buNone/>
              </a:pPr>
              <a:t>6</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111125"/>
            <a:ext cx="5927725" cy="503238"/>
          </a:xfrm>
        </p:spPr>
        <p:txBody>
          <a:bodyPr/>
          <a:lstStyle/>
          <a:p>
            <a:pPr eaLnBrk="1" hangingPunct="1">
              <a:defRPr/>
            </a:pPr>
            <a:r>
              <a:rPr lang="en-US" dirty="0" smtClean="0"/>
              <a:t>Outline</a:t>
            </a:r>
            <a:endParaRPr lang="en-US" dirty="0"/>
          </a:p>
        </p:txBody>
      </p:sp>
      <p:sp>
        <p:nvSpPr>
          <p:cNvPr id="8195" name="18 Marcador de contenido"/>
          <p:cNvSpPr>
            <a:spLocks noGrp="1"/>
          </p:cNvSpPr>
          <p:nvPr>
            <p:ph idx="1"/>
          </p:nvPr>
        </p:nvSpPr>
        <p:spPr>
          <a:xfrm>
            <a:off x="231775" y="1719263"/>
            <a:ext cx="8575675" cy="3421062"/>
          </a:xfrm>
        </p:spPr>
        <p:txBody>
          <a:bodyPr/>
          <a:lstStyle/>
          <a:p>
            <a:pPr marL="0" indent="342000" algn="just">
              <a:spcAft>
                <a:spcPts val="1200"/>
              </a:spcAft>
              <a:buFont typeface="Courier New" panose="02070309020205020404" pitchFamily="49" charset="0"/>
              <a:buChar char="o"/>
              <a:defRPr/>
            </a:pPr>
            <a:r>
              <a:rPr lang="en-US" sz="1600" dirty="0"/>
              <a:t>MOTIVATION</a:t>
            </a:r>
          </a:p>
          <a:p>
            <a:pPr marL="0" indent="342000" algn="just">
              <a:spcAft>
                <a:spcPts val="1200"/>
              </a:spcAft>
              <a:buFont typeface="Courier New" panose="02070309020205020404" pitchFamily="49" charset="0"/>
              <a:buChar char="o"/>
              <a:defRPr/>
            </a:pPr>
            <a:endParaRPr lang="en-US" sz="1600" dirty="0" smtClean="0"/>
          </a:p>
          <a:p>
            <a:pPr marL="0" indent="342000" algn="just">
              <a:spcAft>
                <a:spcPts val="1200"/>
              </a:spcAft>
              <a:buFont typeface="Courier New" panose="02070309020205020404" pitchFamily="49" charset="0"/>
              <a:buChar char="o"/>
              <a:defRPr/>
            </a:pPr>
            <a:r>
              <a:rPr lang="en-US" sz="1600" dirty="0">
                <a:solidFill>
                  <a:srgbClr val="B35C48"/>
                </a:solidFill>
              </a:rPr>
              <a:t>A HISTORICAL TIME-SERIES FOR THE SPANISH BANK-CAPITAL RATIO</a:t>
            </a:r>
          </a:p>
          <a:p>
            <a:pPr marL="0" indent="342000" algn="just">
              <a:spcAft>
                <a:spcPts val="1200"/>
              </a:spcAft>
              <a:buFont typeface="Courier New" panose="02070309020205020404" pitchFamily="49" charset="0"/>
              <a:buChar char="o"/>
              <a:defRPr/>
            </a:pPr>
            <a:endParaRPr lang="en-US" sz="1600" b="0" dirty="0" smtClean="0"/>
          </a:p>
          <a:p>
            <a:pPr marL="0" indent="342000" algn="just">
              <a:spcAft>
                <a:spcPts val="600"/>
              </a:spcAft>
              <a:buFont typeface="Courier New" panose="02070309020205020404" pitchFamily="49" charset="0"/>
              <a:buChar char="o"/>
              <a:defRPr/>
            </a:pPr>
            <a:r>
              <a:rPr lang="en-US" sz="1600" dirty="0" smtClean="0"/>
              <a:t>EMPIRICAL APPROACH</a:t>
            </a:r>
          </a:p>
          <a:p>
            <a:pPr marL="0" indent="342000" algn="just">
              <a:spcAft>
                <a:spcPts val="600"/>
              </a:spcAft>
              <a:buFont typeface="Courier New" panose="02070309020205020404" pitchFamily="49" charset="0"/>
              <a:buChar char="o"/>
              <a:defRPr/>
            </a:pPr>
            <a:endParaRPr lang="es-ES_tradnl" sz="1400" dirty="0"/>
          </a:p>
          <a:p>
            <a:pPr marL="0" indent="342000" algn="just">
              <a:spcAft>
                <a:spcPts val="600"/>
              </a:spcAft>
              <a:buFont typeface="Courier New" panose="02070309020205020404" pitchFamily="49" charset="0"/>
              <a:buChar char="o"/>
              <a:defRPr/>
            </a:pPr>
            <a:r>
              <a:rPr lang="es-ES_tradnl" sz="1600" dirty="0"/>
              <a:t>THE DETERMINANTS OF CREDIT GROWTH IN </a:t>
            </a:r>
            <a:r>
              <a:rPr lang="es-ES_tradnl" sz="1600" dirty="0" smtClean="0"/>
              <a:t>SPAIN</a:t>
            </a:r>
          </a:p>
          <a:p>
            <a:pPr marL="0" indent="342000" algn="just">
              <a:spcAft>
                <a:spcPts val="600"/>
              </a:spcAft>
              <a:buFont typeface="Courier New" panose="02070309020205020404" pitchFamily="49" charset="0"/>
              <a:buChar char="o"/>
              <a:defRPr/>
            </a:pPr>
            <a:endParaRPr lang="es-ES_tradnl" sz="1600" dirty="0"/>
          </a:p>
          <a:p>
            <a:pPr marL="0" indent="342000" algn="just">
              <a:spcAft>
                <a:spcPts val="600"/>
              </a:spcAft>
              <a:buFont typeface="Courier New" panose="02070309020205020404" pitchFamily="49" charset="0"/>
              <a:buChar char="o"/>
              <a:defRPr/>
            </a:pPr>
            <a:r>
              <a:rPr lang="es-ES_tradnl" sz="1600" dirty="0"/>
              <a:t>CONCLUSIONS AND FURTHER WORK                      </a:t>
            </a:r>
          </a:p>
          <a:p>
            <a:pPr marL="0" indent="0" algn="just">
              <a:defRPr/>
            </a:pPr>
            <a:r>
              <a:rPr lang="es-ES_tradnl" sz="1600" dirty="0"/>
              <a:t>             </a:t>
            </a:r>
          </a:p>
        </p:txBody>
      </p:sp>
      <p:sp>
        <p:nvSpPr>
          <p:cNvPr id="19460"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D6F52498-D129-4EB3-AE0D-4F403B2E5CAB}" type="slidenum">
              <a:rPr lang="es-ES_tradnl" altLang="es-ES_tradnl" smtClean="0">
                <a:solidFill>
                  <a:srgbClr val="858585"/>
                </a:solidFill>
              </a:rPr>
              <a:pPr>
                <a:lnSpc>
                  <a:spcPct val="100000"/>
                </a:lnSpc>
                <a:spcAft>
                  <a:spcPct val="0"/>
                </a:spcAft>
                <a:buClrTx/>
                <a:buFontTx/>
                <a:buNone/>
              </a:pPr>
              <a:t>7</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p:txBody>
          <a:bodyPr/>
          <a:lstStyle/>
          <a:p>
            <a:pPr eaLnBrk="1" hangingPunct="1">
              <a:defRPr/>
            </a:pPr>
            <a:r>
              <a:rPr lang="en-US" dirty="0" smtClean="0"/>
              <a:t>Constructing long time series for Bank capital and total assets</a:t>
            </a:r>
            <a:endParaRPr lang="en-US" dirty="0"/>
          </a:p>
        </p:txBody>
      </p:sp>
      <p:sp>
        <p:nvSpPr>
          <p:cNvPr id="21507" name="18 Marcador de contenido"/>
          <p:cNvSpPr>
            <a:spLocks noGrp="1"/>
          </p:cNvSpPr>
          <p:nvPr>
            <p:ph idx="1"/>
          </p:nvPr>
        </p:nvSpPr>
        <p:spPr>
          <a:xfrm>
            <a:off x="231775" y="904875"/>
            <a:ext cx="8575675" cy="5497513"/>
          </a:xfrm>
        </p:spPr>
        <p:txBody>
          <a:bodyPr/>
          <a:lstStyle/>
          <a:p>
            <a:pPr marL="0" indent="342900" algn="just">
              <a:spcAft>
                <a:spcPts val="600"/>
              </a:spcAft>
              <a:buFont typeface="Courier New" panose="02070309020205020404" pitchFamily="49" charset="0"/>
              <a:buChar char="o"/>
            </a:pPr>
            <a:r>
              <a:rPr lang="en-US" altLang="es-ES_tradnl" sz="1600" smtClean="0"/>
              <a:t>We use a statistical approach to backtrack the aggregate balance sheets of Spanish banks</a:t>
            </a:r>
          </a:p>
          <a:p>
            <a:pPr marL="195263" lvl="1" indent="342900" algn="just">
              <a:spcAft>
                <a:spcPts val="600"/>
              </a:spcAft>
              <a:buFont typeface="Courier New" panose="02070309020205020404" pitchFamily="49" charset="0"/>
              <a:buChar char="o"/>
            </a:pPr>
            <a:r>
              <a:rPr lang="en-US" altLang="es-ES_tradnl" sz="1600"/>
              <a:t>A very simplified version of the balance sheet is considered (we aggregate the different items to have only three in both the assets and liabilities sides)</a:t>
            </a:r>
          </a:p>
          <a:p>
            <a:pPr marL="195263" lvl="1" indent="342900" algn="just">
              <a:spcAft>
                <a:spcPts val="600"/>
              </a:spcAft>
              <a:buFont typeface="Courier New" panose="02070309020205020404" pitchFamily="49" charset="0"/>
              <a:buChar char="o"/>
            </a:pPr>
            <a:r>
              <a:rPr lang="en-US" altLang="es-ES_tradnl" sz="1600"/>
              <a:t>Bank capital includes both capital and reserves</a:t>
            </a:r>
          </a:p>
          <a:p>
            <a:pPr marL="195263" lvl="1" indent="342900" algn="just">
              <a:spcAft>
                <a:spcPts val="600"/>
              </a:spcAft>
              <a:buFont typeface="Courier New" panose="02070309020205020404" pitchFamily="49" charset="0"/>
              <a:buChar char="o"/>
            </a:pPr>
            <a:r>
              <a:rPr lang="en-US" altLang="es-ES_tradnl" sz="1600"/>
              <a:t>Total assets (or liabilities) are enlarged using the growth rates in the different sources of information</a:t>
            </a:r>
          </a:p>
          <a:p>
            <a:pPr marL="195263" lvl="1" indent="342900" algn="just">
              <a:spcAft>
                <a:spcPts val="600"/>
              </a:spcAft>
              <a:buFont typeface="Courier New" panose="02070309020205020404" pitchFamily="49" charset="0"/>
              <a:buChar char="o"/>
            </a:pPr>
            <a:r>
              <a:rPr lang="en-US" altLang="es-ES_tradnl" sz="1600"/>
              <a:t>The three asset and liability items we aggregate are adjusted to sum to total assets and liabilities </a:t>
            </a:r>
          </a:p>
          <a:p>
            <a:pPr marL="0" indent="342900" algn="just">
              <a:spcAft>
                <a:spcPts val="600"/>
              </a:spcAft>
              <a:buFont typeface="Courier New" panose="02070309020205020404" pitchFamily="49" charset="0"/>
              <a:buChar char="o"/>
            </a:pPr>
            <a:r>
              <a:rPr lang="en-US" altLang="es-ES_tradnl" sz="1600" smtClean="0"/>
              <a:t>The departure point is the information available in Chapter 4 of the Banco de España Statistical Bulletin (1962-now)</a:t>
            </a:r>
          </a:p>
          <a:p>
            <a:pPr marL="195263" lvl="1" indent="342900" algn="just">
              <a:spcAft>
                <a:spcPts val="600"/>
              </a:spcAft>
              <a:buFont typeface="Courier New" panose="02070309020205020404" pitchFamily="49" charset="0"/>
              <a:buChar char="o"/>
            </a:pPr>
            <a:r>
              <a:rPr lang="en-US" altLang="es-ES_tradnl" sz="1600"/>
              <a:t>Old Statistical Bulletin (1952-1961)</a:t>
            </a:r>
          </a:p>
          <a:p>
            <a:pPr marL="195263" lvl="1" indent="342900" algn="just">
              <a:spcAft>
                <a:spcPts val="600"/>
              </a:spcAft>
              <a:buFont typeface="Courier New" panose="02070309020205020404" pitchFamily="49" charset="0"/>
              <a:buChar char="o"/>
            </a:pPr>
            <a:r>
              <a:rPr lang="en-US" altLang="es-ES_tradnl" sz="1600"/>
              <a:t>Estadísticas históricas de España volumen II, siglos XIX-XX, by Albert Carreras and Xavier Tafunell (2005) </a:t>
            </a:r>
          </a:p>
          <a:p>
            <a:pPr marL="195263" lvl="1" indent="342900" algn="just">
              <a:spcAft>
                <a:spcPts val="600"/>
              </a:spcAft>
              <a:buFont typeface="Courier New" panose="02070309020205020404" pitchFamily="49" charset="0"/>
              <a:buChar char="o"/>
            </a:pPr>
            <a:r>
              <a:rPr lang="en-US" altLang="es-ES_tradnl" sz="1600"/>
              <a:t>La banca española en la Restauración II, datos para una historia económica, by Anes et al. (1974)</a:t>
            </a:r>
          </a:p>
          <a:p>
            <a:pPr marL="195263" lvl="1" indent="342900" algn="just">
              <a:spcAft>
                <a:spcPts val="600"/>
              </a:spcAft>
              <a:buFont typeface="Courier New" panose="02070309020205020404" pitchFamily="49" charset="0"/>
              <a:buChar char="o"/>
            </a:pPr>
            <a:r>
              <a:rPr lang="en-US" altLang="es-ES_tradnl" sz="1600"/>
              <a:t>Unluckily, there is no information available for the years of the SCW</a:t>
            </a:r>
          </a:p>
        </p:txBody>
      </p:sp>
      <p:sp>
        <p:nvSpPr>
          <p:cNvPr id="21508"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F5922DE4-D059-4149-B77A-D0AEC793D13E}" type="slidenum">
              <a:rPr lang="es-ES_tradnl" altLang="es-ES_tradnl" smtClean="0">
                <a:solidFill>
                  <a:srgbClr val="858585"/>
                </a:solidFill>
              </a:rPr>
              <a:pPr>
                <a:lnSpc>
                  <a:spcPct val="100000"/>
                </a:lnSpc>
                <a:spcAft>
                  <a:spcPct val="0"/>
                </a:spcAft>
                <a:buClrTx/>
                <a:buFontTx/>
                <a:buNone/>
              </a:pPr>
              <a:t>8</a:t>
            </a:fld>
            <a:endParaRPr lang="es-ES_tradnl" altLang="es-ES_tradnl" smtClean="0">
              <a:solidFill>
                <a:srgbClr val="858585"/>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Título"/>
          <p:cNvSpPr>
            <a:spLocks noGrp="1"/>
          </p:cNvSpPr>
          <p:nvPr>
            <p:ph type="title"/>
          </p:nvPr>
        </p:nvSpPr>
        <p:spPr>
          <a:xfrm>
            <a:off x="231775" y="0"/>
            <a:ext cx="5927725" cy="696913"/>
          </a:xfrm>
        </p:spPr>
        <p:txBody>
          <a:bodyPr/>
          <a:lstStyle/>
          <a:p>
            <a:pPr eaLnBrk="1" hangingPunct="1">
              <a:defRPr/>
            </a:pPr>
            <a:r>
              <a:rPr lang="en-US" dirty="0" smtClean="0"/>
              <a:t>A historical series of the Spanish bank capital ratio</a:t>
            </a:r>
            <a:endParaRPr lang="en-US" dirty="0"/>
          </a:p>
        </p:txBody>
      </p:sp>
      <p:sp>
        <p:nvSpPr>
          <p:cNvPr id="23555" name="18 Marcador de contenido"/>
          <p:cNvSpPr>
            <a:spLocks noGrp="1"/>
          </p:cNvSpPr>
          <p:nvPr>
            <p:ph idx="1"/>
          </p:nvPr>
        </p:nvSpPr>
        <p:spPr>
          <a:xfrm>
            <a:off x="231775" y="717550"/>
            <a:ext cx="8766175" cy="1803400"/>
          </a:xfrm>
        </p:spPr>
        <p:txBody>
          <a:bodyPr/>
          <a:lstStyle/>
          <a:p>
            <a:pPr marL="0" indent="342900" algn="just">
              <a:spcAft>
                <a:spcPts val="300"/>
              </a:spcAft>
              <a:buFont typeface="Courier New" panose="02070309020205020404" pitchFamily="49" charset="0"/>
              <a:buChar char="o"/>
            </a:pPr>
            <a:r>
              <a:rPr lang="en-US" altLang="es-ES_tradnl" sz="1600" smtClean="0"/>
              <a:t>The Spanish capital ratio, after reaching values close to 20% at the end of the XIX century, it showed a noticeable decline, registering a floor of 3.5% by 1956 </a:t>
            </a:r>
          </a:p>
          <a:p>
            <a:pPr marL="195263" lvl="1" indent="342900" algn="just">
              <a:spcAft>
                <a:spcPts val="300"/>
              </a:spcAft>
              <a:buFont typeface="Courier New" panose="02070309020205020404" pitchFamily="49" charset="0"/>
              <a:buChar char="o"/>
            </a:pPr>
            <a:r>
              <a:rPr lang="en-US" altLang="es-ES_tradnl" sz="1600"/>
              <a:t>The trend changed and became positive until 1990; then, it recorded a significant decline until the GFC</a:t>
            </a:r>
          </a:p>
          <a:p>
            <a:pPr marL="0" indent="342900" algn="just">
              <a:spcAft>
                <a:spcPts val="300"/>
              </a:spcAft>
              <a:buFont typeface="Courier New" panose="02070309020205020404" pitchFamily="49" charset="0"/>
              <a:buChar char="o"/>
            </a:pPr>
            <a:r>
              <a:rPr lang="en-US" altLang="es-ES_tradnl" sz="1600" smtClean="0"/>
              <a:t>This behavior has been very similar to that of US and UK</a:t>
            </a:r>
          </a:p>
          <a:p>
            <a:pPr marL="195263" lvl="1" indent="342900" algn="just">
              <a:spcAft>
                <a:spcPts val="300"/>
              </a:spcAft>
              <a:buFont typeface="Courier New" panose="02070309020205020404" pitchFamily="49" charset="0"/>
              <a:buChar char="o"/>
            </a:pPr>
            <a:r>
              <a:rPr lang="en-US" altLang="es-ES_tradnl" sz="1600"/>
              <a:t>However, the US capital ratio used to be higher at least until the eighties</a:t>
            </a:r>
          </a:p>
        </p:txBody>
      </p:sp>
      <p:sp>
        <p:nvSpPr>
          <p:cNvPr id="23556" name="2 Marcador de número de diapositiva"/>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163"/>
              </a:lnSpc>
              <a:spcAft>
                <a:spcPts val="438"/>
              </a:spcAft>
              <a:buClr>
                <a:srgbClr val="993300"/>
              </a:buClr>
              <a:buFont typeface="Wingdings" panose="05000000000000000000" pitchFamily="2" charset="2"/>
              <a:defRPr b="1">
                <a:solidFill>
                  <a:schemeClr val="tx1"/>
                </a:solidFill>
                <a:latin typeface="BdE Neue Helvetica 55 Roman" panose="020B0604020202020204" pitchFamily="34" charset="0"/>
              </a:defRPr>
            </a:lvl1pPr>
            <a:lvl2pPr marL="742950" indent="-285750">
              <a:lnSpc>
                <a:spcPts val="2163"/>
              </a:lnSpc>
              <a:spcAft>
                <a:spcPts val="438"/>
              </a:spcAft>
              <a:buClr>
                <a:srgbClr val="666666"/>
              </a:buClr>
              <a:buFont typeface="Arial" panose="020B0604020202020204" pitchFamily="34" charset="0"/>
              <a:defRPr>
                <a:solidFill>
                  <a:srgbClr val="B35C48"/>
                </a:solidFill>
                <a:latin typeface="BdE Neue Helvetica 55 Roman" panose="020B0604020202020204" pitchFamily="34" charset="0"/>
              </a:defRPr>
            </a:lvl2pPr>
            <a:lvl3pPr marL="1143000" indent="-228600">
              <a:lnSpc>
                <a:spcPts val="2163"/>
              </a:lnSpc>
              <a:spcAft>
                <a:spcPts val="438"/>
              </a:spcAft>
              <a:defRPr i="1">
                <a:solidFill>
                  <a:schemeClr val="tx1"/>
                </a:solidFill>
                <a:latin typeface="BdE Neue Helvetica 55 Roman" panose="020B0604020202020204" pitchFamily="34" charset="0"/>
              </a:defRPr>
            </a:lvl3pPr>
            <a:lvl4pPr marL="1600200" indent="-228600">
              <a:lnSpc>
                <a:spcPts val="2163"/>
              </a:lnSpc>
              <a:spcAft>
                <a:spcPts val="438"/>
              </a:spcAft>
              <a:defRPr sz="1600">
                <a:solidFill>
                  <a:schemeClr val="tx1"/>
                </a:solidFill>
                <a:latin typeface="BdE Neue Helvetica 55 Roman" panose="020B0604020202020204" pitchFamily="34" charset="0"/>
              </a:defRPr>
            </a:lvl4pPr>
            <a:lvl5pPr marL="2057400" indent="-228600">
              <a:lnSpc>
                <a:spcPts val="2163"/>
              </a:lnSpc>
              <a:spcAft>
                <a:spcPts val="438"/>
              </a:spcAft>
              <a:defRPr sz="1600" i="1">
                <a:solidFill>
                  <a:schemeClr val="tx1"/>
                </a:solidFill>
                <a:latin typeface="BdE Neue Helvetica 55 Roman" panose="020B0604020202020204" pitchFamily="34" charset="0"/>
              </a:defRPr>
            </a:lvl5pPr>
            <a:lvl6pPr marL="25146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6pPr>
            <a:lvl7pPr marL="29718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7pPr>
            <a:lvl8pPr marL="34290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8pPr>
            <a:lvl9pPr marL="3886200" indent="-228600" eaLnBrk="0" fontAlgn="base" hangingPunct="0">
              <a:lnSpc>
                <a:spcPts val="2163"/>
              </a:lnSpc>
              <a:spcBef>
                <a:spcPct val="0"/>
              </a:spcBef>
              <a:spcAft>
                <a:spcPts val="438"/>
              </a:spcAft>
              <a:defRPr sz="1600" i="1">
                <a:solidFill>
                  <a:schemeClr val="tx1"/>
                </a:solidFill>
                <a:latin typeface="BdE Neue Helvetica 55 Roman" panose="020B0604020202020204" pitchFamily="34" charset="0"/>
              </a:defRPr>
            </a:lvl9pPr>
          </a:lstStyle>
          <a:p>
            <a:pPr>
              <a:lnSpc>
                <a:spcPct val="100000"/>
              </a:lnSpc>
              <a:spcAft>
                <a:spcPct val="0"/>
              </a:spcAft>
              <a:buClrTx/>
              <a:buFontTx/>
              <a:buNone/>
            </a:pPr>
            <a:fld id="{3115A8BD-F58F-4AE9-9DEB-B39C2C8C69F9}" type="slidenum">
              <a:rPr lang="es-ES_tradnl" altLang="es-ES_tradnl" smtClean="0">
                <a:solidFill>
                  <a:srgbClr val="858585"/>
                </a:solidFill>
              </a:rPr>
              <a:pPr>
                <a:lnSpc>
                  <a:spcPct val="100000"/>
                </a:lnSpc>
                <a:spcAft>
                  <a:spcPct val="0"/>
                </a:spcAft>
                <a:buClrTx/>
                <a:buFontTx/>
                <a:buNone/>
              </a:pPr>
              <a:t>9</a:t>
            </a:fld>
            <a:endParaRPr lang="es-ES_tradnl" altLang="es-ES_tradnl" smtClean="0">
              <a:solidFill>
                <a:srgbClr val="858585"/>
              </a:solidFill>
            </a:endParaRPr>
          </a:p>
        </p:txBody>
      </p:sp>
      <p:pic>
        <p:nvPicPr>
          <p:cNvPr id="23557" name="Imagen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568575"/>
            <a:ext cx="5927725" cy="386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CuadroTexto 3"/>
          <p:cNvSpPr txBox="1">
            <a:spLocks noChangeArrowheads="1"/>
          </p:cNvSpPr>
          <p:nvPr/>
        </p:nvSpPr>
        <p:spPr bwMode="auto">
          <a:xfrm>
            <a:off x="2379663" y="6419850"/>
            <a:ext cx="43354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chemeClr val="tx1"/>
                </a:solidFill>
                <a:latin typeface="BdE Neue Helvetica 55 Roman" panose="020B0604020202020204" pitchFamily="34" charset="0"/>
              </a:defRPr>
            </a:lvl1pPr>
            <a:lvl2pPr marL="742950" indent="-285750">
              <a:defRPr sz="2000" b="1">
                <a:solidFill>
                  <a:schemeClr val="tx1"/>
                </a:solidFill>
                <a:latin typeface="BdE Neue Helvetica 55 Roman" panose="020B0604020202020204" pitchFamily="34" charset="0"/>
              </a:defRPr>
            </a:lvl2pPr>
            <a:lvl3pPr marL="1143000" indent="-228600">
              <a:defRPr sz="2000" b="1">
                <a:solidFill>
                  <a:schemeClr val="tx1"/>
                </a:solidFill>
                <a:latin typeface="BdE Neue Helvetica 55 Roman" panose="020B0604020202020204" pitchFamily="34" charset="0"/>
              </a:defRPr>
            </a:lvl3pPr>
            <a:lvl4pPr marL="1600200" indent="-228600">
              <a:defRPr sz="2000" b="1">
                <a:solidFill>
                  <a:schemeClr val="tx1"/>
                </a:solidFill>
                <a:latin typeface="BdE Neue Helvetica 55 Roman" panose="020B0604020202020204" pitchFamily="34" charset="0"/>
              </a:defRPr>
            </a:lvl4pPr>
            <a:lvl5pPr marL="2057400" indent="-228600">
              <a:defRPr sz="2000" b="1">
                <a:solidFill>
                  <a:schemeClr val="tx1"/>
                </a:solidFill>
                <a:latin typeface="BdE Neue Helvetica 55 Roman" panose="020B0604020202020204" pitchFamily="34" charset="0"/>
              </a:defRPr>
            </a:lvl5pPr>
            <a:lvl6pPr marL="2514600" indent="-228600" eaLnBrk="0" fontAlgn="base" hangingPunct="0">
              <a:spcBef>
                <a:spcPct val="0"/>
              </a:spcBef>
              <a:spcAft>
                <a:spcPct val="0"/>
              </a:spcAft>
              <a:defRPr sz="2000" b="1">
                <a:solidFill>
                  <a:schemeClr val="tx1"/>
                </a:solidFill>
                <a:latin typeface="BdE Neue Helvetica 55 Roman" panose="020B0604020202020204" pitchFamily="34" charset="0"/>
              </a:defRPr>
            </a:lvl6pPr>
            <a:lvl7pPr marL="2971800" indent="-228600" eaLnBrk="0" fontAlgn="base" hangingPunct="0">
              <a:spcBef>
                <a:spcPct val="0"/>
              </a:spcBef>
              <a:spcAft>
                <a:spcPct val="0"/>
              </a:spcAft>
              <a:defRPr sz="2000" b="1">
                <a:solidFill>
                  <a:schemeClr val="tx1"/>
                </a:solidFill>
                <a:latin typeface="BdE Neue Helvetica 55 Roman" panose="020B0604020202020204" pitchFamily="34" charset="0"/>
              </a:defRPr>
            </a:lvl7pPr>
            <a:lvl8pPr marL="3429000" indent="-228600" eaLnBrk="0" fontAlgn="base" hangingPunct="0">
              <a:spcBef>
                <a:spcPct val="0"/>
              </a:spcBef>
              <a:spcAft>
                <a:spcPct val="0"/>
              </a:spcAft>
              <a:defRPr sz="2000" b="1">
                <a:solidFill>
                  <a:schemeClr val="tx1"/>
                </a:solidFill>
                <a:latin typeface="BdE Neue Helvetica 55 Roman" panose="020B0604020202020204" pitchFamily="34" charset="0"/>
              </a:defRPr>
            </a:lvl8pPr>
            <a:lvl9pPr marL="3886200" indent="-228600" eaLnBrk="0" fontAlgn="base" hangingPunct="0">
              <a:spcBef>
                <a:spcPct val="0"/>
              </a:spcBef>
              <a:spcAft>
                <a:spcPct val="0"/>
              </a:spcAft>
              <a:defRPr sz="2000" b="1">
                <a:solidFill>
                  <a:schemeClr val="tx1"/>
                </a:solidFill>
                <a:latin typeface="BdE Neue Helvetica 55 Roman" panose="020B0604020202020204" pitchFamily="34" charset="0"/>
              </a:defRPr>
            </a:lvl9pPr>
          </a:lstStyle>
          <a:p>
            <a:r>
              <a:rPr lang="en-US" altLang="es-ES" sz="1600"/>
              <a:t>The bank-capital ratio in US, UK and Spain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cion_fondo_claro">
  <a:themeElements>
    <a:clrScheme name="bde">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3F3F3F"/>
      </a:hlink>
      <a:folHlink>
        <a:srgbClr val="643C2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elos Diapositivas de contenido">
  <a:themeElements>
    <a:clrScheme name="bde">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3F3F3F"/>
      </a:hlink>
      <a:folHlink>
        <a:srgbClr val="643C28"/>
      </a:folHlink>
    </a:clrScheme>
    <a:fontScheme name="IV_presentacion_fondo_claro">
      <a:majorFont>
        <a:latin typeface="BdE Neue Helvetica 55 Roman"/>
        <a:ea typeface=""/>
        <a:cs typeface=""/>
      </a:majorFont>
      <a:minorFont>
        <a:latin typeface="BdE Neue Helvetica 55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000" b="1" i="0" u="none" strike="noStrike" cap="none" normalizeH="0" baseline="0" smtClean="0">
            <a:ln>
              <a:noFill/>
            </a:ln>
            <a:solidFill>
              <a:schemeClr val="tx1"/>
            </a:solidFill>
            <a:effectLst/>
            <a:latin typeface="BdE Neue Helvetica 55 Roman"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lnDef>
  </a:objectDefaults>
  <a:extraClrSchemeLst>
    <a:extraClrScheme>
      <a:clrScheme name="IV_presentacion_fondo_clar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V_presentacion_fondo_clar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V_presentacion_fondo_clar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V_presentacion_fondo_clar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V_presentacion_fondo_clar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V_presentacion_fondo_clar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V_presentacion_fondo_clar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V_presentacion_fondo_clar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V_presentacion_fondo_clar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V_presentacion_fondo_clar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V_presentacion_fondo_clar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V_presentacion_fondo_clar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V_presentacion_fondo_claro 13">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DE9738"/>
        </a:hlink>
        <a:folHlink>
          <a:srgbClr val="643C2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iapositiva de cierre">
  <a:themeElements>
    <a:clrScheme name="bde">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3F3F3F"/>
      </a:hlink>
      <a:folHlink>
        <a:srgbClr val="643C28"/>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2000" b="1" i="0" u="none" strike="noStrike" cap="none" normalizeH="0" baseline="0" smtClean="0">
            <a:ln>
              <a:noFill/>
            </a:ln>
            <a:solidFill>
              <a:schemeClr val="tx1"/>
            </a:solidFill>
            <a:effectLst/>
            <a:latin typeface="BdE Neue Helvetica 55 Roman" pitchFamily="34" charset="0"/>
          </a:defRPr>
        </a:defPPr>
      </a:lstStyle>
    </a:lnDef>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seño personalizado 13">
        <a:dk1>
          <a:srgbClr val="000000"/>
        </a:dk1>
        <a:lt1>
          <a:srgbClr val="FFFFFF"/>
        </a:lt1>
        <a:dk2>
          <a:srgbClr val="000000"/>
        </a:dk2>
        <a:lt2>
          <a:srgbClr val="D6AB98"/>
        </a:lt2>
        <a:accent1>
          <a:srgbClr val="B35C48"/>
        </a:accent1>
        <a:accent2>
          <a:srgbClr val="858585"/>
        </a:accent2>
        <a:accent3>
          <a:srgbClr val="FFFFFF"/>
        </a:accent3>
        <a:accent4>
          <a:srgbClr val="000000"/>
        </a:accent4>
        <a:accent5>
          <a:srgbClr val="D6B5B1"/>
        </a:accent5>
        <a:accent6>
          <a:srgbClr val="787878"/>
        </a:accent6>
        <a:hlink>
          <a:srgbClr val="DE9738"/>
        </a:hlink>
        <a:folHlink>
          <a:srgbClr val="643C2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Presentacion_fondo_claro</Template>
  <TotalTime>4182</TotalTime>
  <Words>3003</Words>
  <Application>Microsoft Office PowerPoint</Application>
  <PresentationFormat>Presentación en pantalla (4:3)</PresentationFormat>
  <Paragraphs>260</Paragraphs>
  <Slides>26</Slides>
  <Notes>24</Notes>
  <HiddenSlides>0</HiddenSlides>
  <MMClips>0</MMClips>
  <ScaleCrop>false</ScaleCrop>
  <HeadingPairs>
    <vt:vector size="6" baseType="variant">
      <vt:variant>
        <vt:lpstr>Fuentes usadas</vt:lpstr>
      </vt:variant>
      <vt:variant>
        <vt:i4>5</vt:i4>
      </vt:variant>
      <vt:variant>
        <vt:lpstr>Tema</vt:lpstr>
      </vt:variant>
      <vt:variant>
        <vt:i4>3</vt:i4>
      </vt:variant>
      <vt:variant>
        <vt:lpstr>Títulos de diapositiva</vt:lpstr>
      </vt:variant>
      <vt:variant>
        <vt:i4>26</vt:i4>
      </vt:variant>
    </vt:vector>
  </HeadingPairs>
  <TitlesOfParts>
    <vt:vector size="34" baseType="lpstr">
      <vt:lpstr>Arial</vt:lpstr>
      <vt:lpstr>BdE Neue Helvetica 55 Roman</vt:lpstr>
      <vt:lpstr>Calibri</vt:lpstr>
      <vt:lpstr>Courier New</vt:lpstr>
      <vt:lpstr>Wingdings</vt:lpstr>
      <vt:lpstr>Presentacion_fondo_claro</vt:lpstr>
      <vt:lpstr>Modelos Diapositivas de contenido</vt:lpstr>
      <vt:lpstr>Diapositiva de cierre</vt:lpstr>
      <vt:lpstr>Presentación de PowerPoint</vt:lpstr>
      <vt:lpstr>Outline</vt:lpstr>
      <vt:lpstr>lessons from the global financial crisis</vt:lpstr>
      <vt:lpstr>new macropolicy instruments</vt:lpstr>
      <vt:lpstr>What the empirical evidence tells us and what we add to the debate</vt:lpstr>
      <vt:lpstr>OUR results in a nutshell</vt:lpstr>
      <vt:lpstr>Outline</vt:lpstr>
      <vt:lpstr>Constructing long time series for Bank capital and total assets</vt:lpstr>
      <vt:lpstr>A historical series of the Spanish bank capital ratio</vt:lpstr>
      <vt:lpstr>Outline</vt:lpstr>
      <vt:lpstr>Markov-switching REGIME models (MSRM)</vt:lpstr>
      <vt:lpstr>The left-hand side variable</vt:lpstr>
      <vt:lpstr>Is the proposed Methodology adequate?</vt:lpstr>
      <vt:lpstr>Outline</vt:lpstr>
      <vt:lpstr>Stochastic properties of the relevant variables</vt:lpstr>
      <vt:lpstr>The traditional linear equation for credit growth</vt:lpstr>
      <vt:lpstr>A MSRM for credit growth in Spain</vt:lpstr>
      <vt:lpstr>Robustness analysis</vt:lpstr>
      <vt:lpstr>Outline</vt:lpstr>
      <vt:lpstr>Conclusions and further work</vt:lpstr>
      <vt:lpstr>Presentación de PowerPoint</vt:lpstr>
      <vt:lpstr>Cointegration relationships</vt:lpstr>
      <vt:lpstr>Constructing long time series for Bank capital and total assets (cnt’d)</vt:lpstr>
      <vt:lpstr>Robustness analysis</vt:lpstr>
      <vt:lpstr>A historical series of the Spanish bank capital ratio</vt:lpstr>
      <vt:lpstr>An international comparison</vt:lpstr>
    </vt:vector>
  </TitlesOfParts>
  <Company>Banco de España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isctgc</dc:creator>
  <cp:lastModifiedBy>z3675u</cp:lastModifiedBy>
  <cp:revision>885</cp:revision>
  <dcterms:created xsi:type="dcterms:W3CDTF">2012-10-26T12:52:37Z</dcterms:created>
  <dcterms:modified xsi:type="dcterms:W3CDTF">2017-10-04T11:58:03Z</dcterms:modified>
</cp:coreProperties>
</file>