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73" r:id="rId4"/>
    <p:sldId id="268" r:id="rId5"/>
    <p:sldId id="258" r:id="rId6"/>
    <p:sldId id="264" r:id="rId7"/>
    <p:sldId id="266" r:id="rId8"/>
    <p:sldId id="267" r:id="rId9"/>
    <p:sldId id="270" r:id="rId10"/>
    <p:sldId id="272" r:id="rId11"/>
    <p:sldId id="271" r:id="rId12"/>
    <p:sldId id="269" r:id="rId13"/>
    <p:sldId id="260" r:id="rId14"/>
    <p:sldId id="262" r:id="rId1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741F36-FFAC-4964-A050-EEC4535AAC71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1896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447FE-EE1B-4C9A-974D-5BB5BC1872E7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42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DC619-69E3-4A2B-82B1-60EF5282BA4E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99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03731-4AAF-474B-B263-6548145D2CB5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514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51362-554B-4DC6-A268-AF062BA81DEB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580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617A-EF67-423A-95DE-91E6E3E6F16D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702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5BA44-4880-43DF-AC00-9F870E4EA488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45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EBACF-BECB-4D5F-B8EB-1F568228E484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29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0D8EF-BBFC-4558-8B5E-89419A1C9BFE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152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0DCD4-8800-4C59-B73F-E51B303784B6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81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8730C-1C2C-453E-8ADC-B7957AACDDF8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566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66461-3F42-4F93-9D4F-C1E941C215CC}" type="slidenum">
              <a:rPr lang="en-GB" altLang="en-US"/>
              <a:pPr/>
              <a:t>‹Nº›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85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7F8E9D-324D-4E4A-B88C-3FC74D5E527F}" type="slidenum">
              <a:rPr lang="en-GB" altLang="en-US"/>
              <a:pPr/>
              <a:t>‹Nº›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F0A662-B516-4356-8F55-AFADDF9592B2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11188" y="1268413"/>
            <a:ext cx="78486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/>
              <a:t>Central Banking:  Past, Present and Future</a:t>
            </a:r>
            <a:endParaRPr lang="en-GB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By C.A.E. Goodhart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Financial Markets Group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London School of Economics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853521-5A72-4080-81D0-1D654AD0177F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81088"/>
            <a:ext cx="88582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835150" y="476250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s-ES_tradnl" sz="2000"/>
              <a:t>Table 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E333A7-3D90-4DFE-8E35-21F55DC5CCCE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17625"/>
            <a:ext cx="748823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547938" y="66675"/>
            <a:ext cx="4249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Appendix 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Table 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5E2A9DA-0E6B-4AFF-8616-2FEBB2C54D42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908050"/>
            <a:ext cx="60102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790950" y="363538"/>
            <a:ext cx="104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/>
              <a:t>Table 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79B8A3-D5A0-44BF-BE94-099B9696A2E5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3" name="Rectangle 2"/>
          <p:cNvSpPr/>
          <p:nvPr/>
        </p:nvSpPr>
        <p:spPr>
          <a:xfrm>
            <a:off x="369888" y="620713"/>
            <a:ext cx="835342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Arial" charset="0"/>
                <a:cs typeface="Arial" charset="0"/>
              </a:rPr>
              <a:t>Appendix 2</a:t>
            </a:r>
          </a:p>
          <a:p>
            <a:pPr algn="ctr"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sz="2000" u="sng" dirty="0">
                <a:latin typeface="Arial" charset="0"/>
                <a:cs typeface="Arial" charset="0"/>
              </a:rPr>
              <a:t>Some Queries about the use of Macro-</a:t>
            </a:r>
            <a:r>
              <a:rPr lang="en-GB" sz="2000" u="sng" dirty="0" err="1">
                <a:latin typeface="Arial" charset="0"/>
                <a:cs typeface="Arial" charset="0"/>
              </a:rPr>
              <a:t>Pru</a:t>
            </a:r>
            <a:endParaRPr lang="en-GB" sz="2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sz="2000" dirty="0">
                <a:latin typeface="Arial" charset="0"/>
                <a:cs typeface="Arial" charset="0"/>
              </a:rPr>
              <a:t> </a:t>
            </a:r>
          </a:p>
          <a:p>
            <a:pPr marL="514350" indent="-514350">
              <a:buFontTx/>
              <a:buAutoNum type="romanLcParenBoth"/>
              <a:defRPr/>
            </a:pPr>
            <a:r>
              <a:rPr lang="en-GB" sz="2000" dirty="0">
                <a:latin typeface="Arial" charset="0"/>
                <a:cs typeface="Arial" charset="0"/>
              </a:rPr>
              <a:t>Are they to protect the economy from banks, or banks from the economy?  What is their main purpose?</a:t>
            </a:r>
          </a:p>
          <a:p>
            <a:pPr marL="514350" indent="-514350">
              <a:buFontTx/>
              <a:buAutoNum type="romanLcParenBoth"/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514350" indent="-514350">
              <a:buFontTx/>
              <a:buAutoNum type="romanLcParenBoth"/>
              <a:defRPr/>
            </a:pPr>
            <a:r>
              <a:rPr lang="en-GB" sz="2000" dirty="0">
                <a:latin typeface="Arial" charset="0"/>
                <a:cs typeface="Arial" charset="0"/>
              </a:rPr>
              <a:t>Will they be used aggressively enough (</a:t>
            </a:r>
            <a:r>
              <a:rPr lang="en-GB" sz="2000" dirty="0" err="1">
                <a:latin typeface="Arial" charset="0"/>
                <a:cs typeface="Arial" charset="0"/>
              </a:rPr>
              <a:t>Brainard</a:t>
            </a:r>
            <a:r>
              <a:rPr lang="en-GB" sz="2000" dirty="0">
                <a:latin typeface="Arial" charset="0"/>
                <a:cs typeface="Arial" charset="0"/>
              </a:rPr>
              <a:t> caution)?</a:t>
            </a:r>
          </a:p>
          <a:p>
            <a:pPr marL="514350" indent="-514350">
              <a:buFontTx/>
              <a:buAutoNum type="romanLcParenBoth"/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514350" indent="-514350">
              <a:buFontTx/>
              <a:buAutoNum type="romanLcParenBoth"/>
              <a:defRPr/>
            </a:pPr>
            <a:r>
              <a:rPr lang="en-GB" sz="2000" dirty="0">
                <a:latin typeface="Arial" charset="0"/>
                <a:cs typeface="Arial" charset="0"/>
              </a:rPr>
              <a:t>What is the dividing line between macro-</a:t>
            </a:r>
            <a:r>
              <a:rPr lang="en-GB" sz="2000" dirty="0" err="1">
                <a:latin typeface="Arial" charset="0"/>
                <a:cs typeface="Arial" charset="0"/>
              </a:rPr>
              <a:t>pru</a:t>
            </a:r>
            <a:r>
              <a:rPr lang="en-GB" sz="2000" dirty="0">
                <a:latin typeface="Arial" charset="0"/>
                <a:cs typeface="Arial" charset="0"/>
              </a:rPr>
              <a:t> and other policies, e.g. fiscal?</a:t>
            </a:r>
          </a:p>
          <a:p>
            <a:pPr marL="514350" indent="-514350">
              <a:buFontTx/>
              <a:buAutoNum type="romanLcParenBoth"/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514350" indent="-514350">
              <a:buFontTx/>
              <a:buAutoNum type="romanLcParenBoth"/>
              <a:defRPr/>
            </a:pPr>
            <a:r>
              <a:rPr lang="en-GB" sz="2000" dirty="0">
                <a:latin typeface="Arial" charset="0"/>
                <a:cs typeface="Arial" charset="0"/>
              </a:rPr>
              <a:t>Since dividing lines are fuzzier, who controls?</a:t>
            </a:r>
          </a:p>
          <a:p>
            <a:pPr marL="514350" indent="-514350">
              <a:buFontTx/>
              <a:buAutoNum type="romanLcParenBoth"/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514350" indent="-514350">
              <a:buFontTx/>
              <a:buAutoNum type="romanLcParenBoth"/>
              <a:defRPr/>
            </a:pPr>
            <a:r>
              <a:rPr lang="en-GB" sz="2000" dirty="0">
                <a:latin typeface="Arial" charset="0"/>
                <a:cs typeface="Arial" charset="0"/>
              </a:rPr>
              <a:t>How does one distinguish between sustainable and unsustainable financial developments, and how can one communicate that to both politicians and public, both of whom enjoy being in a boom period?</a:t>
            </a:r>
          </a:p>
          <a:p>
            <a:pPr>
              <a:defRPr/>
            </a:pPr>
            <a:r>
              <a:rPr lang="en-GB" sz="2000" dirty="0"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6F2490-1664-444E-AE2B-FEA81CBF28B0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3" name="Rectangle 2"/>
          <p:cNvSpPr/>
          <p:nvPr/>
        </p:nvSpPr>
        <p:spPr>
          <a:xfrm>
            <a:off x="395288" y="765175"/>
            <a:ext cx="81375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latin typeface="Arial" charset="0"/>
                <a:cs typeface="Arial" charset="0"/>
              </a:rPr>
              <a:t>Appendix 2</a:t>
            </a:r>
          </a:p>
          <a:p>
            <a:pPr algn="ctr">
              <a:defRPr/>
            </a:pPr>
            <a:endParaRPr lang="en-GB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sz="2400" u="sng" dirty="0">
                <a:latin typeface="Arial" charset="0"/>
                <a:cs typeface="Arial" charset="0"/>
              </a:rPr>
              <a:t>Some Queries about Technology</a:t>
            </a:r>
            <a:endParaRPr lang="en-GB" sz="2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GB" sz="2400" dirty="0">
                <a:latin typeface="Arial" charset="0"/>
                <a:cs typeface="Arial" charset="0"/>
              </a:rPr>
              <a:t> </a:t>
            </a:r>
          </a:p>
          <a:p>
            <a:pPr marL="514350" indent="-514350">
              <a:buFontTx/>
              <a:buAutoNum type="romanLcParenBoth"/>
              <a:defRPr/>
            </a:pPr>
            <a:r>
              <a:rPr lang="en-GB" sz="2400" dirty="0">
                <a:latin typeface="Arial" charset="0"/>
                <a:cs typeface="Arial" charset="0"/>
              </a:rPr>
              <a:t>Efficiency and State Security vs Privacy and Liberalism.</a:t>
            </a:r>
          </a:p>
          <a:p>
            <a:pPr marL="514350" indent="-514350">
              <a:buFontTx/>
              <a:buAutoNum type="romanLcParenBoth"/>
              <a:defRPr/>
            </a:pPr>
            <a:endParaRPr lang="en-GB" sz="2400" dirty="0">
              <a:latin typeface="Arial" charset="0"/>
              <a:cs typeface="Arial" charset="0"/>
            </a:endParaRPr>
          </a:p>
          <a:p>
            <a:pPr marL="514350" indent="-514350">
              <a:buFontTx/>
              <a:buAutoNum type="romanLcParenBoth"/>
              <a:defRPr/>
            </a:pPr>
            <a:r>
              <a:rPr lang="en-GB" sz="2400" dirty="0">
                <a:latin typeface="Arial" charset="0"/>
                <a:cs typeface="Arial" charset="0"/>
              </a:rPr>
              <a:t>Block-chain Ledger transactions.</a:t>
            </a:r>
          </a:p>
          <a:p>
            <a:pPr marL="514350" indent="-514350">
              <a:buFontTx/>
              <a:buAutoNum type="romanLcParenBoth"/>
              <a:defRPr/>
            </a:pPr>
            <a:endParaRPr lang="en-GB" sz="2400" dirty="0">
              <a:latin typeface="Arial" charset="0"/>
              <a:cs typeface="Arial" charset="0"/>
            </a:endParaRPr>
          </a:p>
          <a:p>
            <a:pPr marL="514350" indent="-514350">
              <a:buFontTx/>
              <a:buAutoNum type="romanLcParenBoth"/>
              <a:defRPr/>
            </a:pPr>
            <a:r>
              <a:rPr lang="en-GB" sz="2400" dirty="0">
                <a:latin typeface="Arial" charset="0"/>
                <a:cs typeface="Arial" charset="0"/>
              </a:rPr>
              <a:t>Speed vs Equality of Opportunity.  HFT and Frequent Auctions.</a:t>
            </a:r>
          </a:p>
          <a:p>
            <a:pPr>
              <a:defRPr/>
            </a:pPr>
            <a:r>
              <a:rPr lang="en-GB" sz="2400" dirty="0"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E72379-87FF-4013-9EAF-E76B57647B28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9700"/>
            <a:ext cx="8653463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4DAD2E-AF76-41F8-AAF7-606B90EA7290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116013" y="1412875"/>
            <a:ext cx="66960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s-ES_tradnl" sz="2400"/>
              <a:t>The Real Bills Doctrine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s-ES_tradnl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s-ES_tradnl" sz="2400"/>
              <a:t>Cartels versus Competition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s-ES_tradnl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s-ES_tradnl" sz="2400"/>
              <a:t>The NICE Years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s-ES_tradnl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s-ES_tradnl" sz="2400"/>
              <a:t>Why the GFC?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069151-2EAB-41D6-A35E-CAB1C6B39563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44675"/>
            <a:ext cx="88677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539750" y="274638"/>
            <a:ext cx="7993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s-ES_tradnl" sz="2000"/>
              <a:t>Table 2</a:t>
            </a:r>
          </a:p>
          <a:p>
            <a:pPr eaLnBrk="1" hangingPunct="1"/>
            <a:endParaRPr lang="en-GB" altLang="es-ES_tradnl" sz="2000"/>
          </a:p>
          <a:p>
            <a:pPr algn="ctr" eaLnBrk="1" hangingPunct="1"/>
            <a:r>
              <a:rPr lang="en-GB" altLang="es-ES_tradnl" sz="2000" u="sng"/>
              <a:t>1985 – 2007</a:t>
            </a:r>
          </a:p>
          <a:p>
            <a:pPr algn="ctr" eaLnBrk="1" hangingPunct="1"/>
            <a:r>
              <a:rPr lang="en-GB" altLang="es-ES_tradnl" sz="2000" u="sng"/>
              <a:t>Some Key Trends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34771D-98F3-47BA-A179-1CDE2793CE05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4" name="Rectangle 3"/>
          <p:cNvSpPr/>
          <p:nvPr/>
        </p:nvSpPr>
        <p:spPr>
          <a:xfrm>
            <a:off x="539750" y="981075"/>
            <a:ext cx="80645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latin typeface="Arial" charset="0"/>
                <a:cs typeface="Arial" charset="0"/>
              </a:rPr>
              <a:t>Table 3</a:t>
            </a:r>
          </a:p>
          <a:p>
            <a:pPr algn="ctr">
              <a:defRPr/>
            </a:pPr>
            <a:r>
              <a:rPr lang="en-GB" sz="2400" u="sng" dirty="0">
                <a:latin typeface="Arial" charset="0"/>
                <a:cs typeface="Arial" charset="0"/>
              </a:rPr>
              <a:t>Generally Accepted Myths pre 2007</a:t>
            </a:r>
            <a:endParaRPr lang="en-GB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GB" sz="2400" dirty="0">
              <a:latin typeface="Arial" charset="0"/>
              <a:cs typeface="Arial" charset="0"/>
            </a:endParaRPr>
          </a:p>
          <a:p>
            <a:pPr marL="514350" indent="-514350">
              <a:buFontTx/>
              <a:buAutoNum type="romanLcParenBoth"/>
              <a:defRPr/>
            </a:pPr>
            <a:r>
              <a:rPr lang="en-GB" sz="2400" dirty="0">
                <a:latin typeface="Arial" charset="0"/>
                <a:cs typeface="Arial" charset="0"/>
              </a:rPr>
              <a:t>Price stability, plus Basel CARs, would guarantee solvency;</a:t>
            </a:r>
          </a:p>
          <a:p>
            <a:pPr marL="514350" indent="-514350">
              <a:buFontTx/>
              <a:buAutoNum type="romanLcParenBoth"/>
              <a:defRPr/>
            </a:pPr>
            <a:endParaRPr lang="en-GB" sz="2400" dirty="0">
              <a:latin typeface="Arial" charset="0"/>
              <a:cs typeface="Arial" charset="0"/>
            </a:endParaRPr>
          </a:p>
          <a:p>
            <a:pPr marL="514350" indent="-514350">
              <a:buFontTx/>
              <a:buAutoNum type="romanLcParenBoth"/>
              <a:defRPr/>
            </a:pPr>
            <a:r>
              <a:rPr lang="en-GB" sz="2400" dirty="0">
                <a:latin typeface="Arial" charset="0"/>
                <a:cs typeface="Arial" charset="0"/>
              </a:rPr>
              <a:t>With solvency thus guaranteed, liquidity will always be available via wholesale markets;</a:t>
            </a:r>
          </a:p>
          <a:p>
            <a:pPr marL="514350" indent="-514350">
              <a:buFontTx/>
              <a:buAutoNum type="romanLcParenBoth"/>
              <a:defRPr/>
            </a:pPr>
            <a:endParaRPr lang="en-GB" sz="2400" dirty="0">
              <a:latin typeface="Arial" charset="0"/>
              <a:cs typeface="Arial" charset="0"/>
            </a:endParaRPr>
          </a:p>
          <a:p>
            <a:pPr marL="514350" indent="-514350">
              <a:buFontTx/>
              <a:buAutoNum type="romanLcParenBoth"/>
              <a:defRPr/>
            </a:pPr>
            <a:r>
              <a:rPr lang="en-GB" sz="2400" dirty="0">
                <a:latin typeface="Arial" charset="0"/>
                <a:cs typeface="Arial" charset="0"/>
              </a:rPr>
              <a:t>That maturity mismatch in the banking system can be ignored.</a:t>
            </a:r>
          </a:p>
          <a:p>
            <a:pPr>
              <a:defRPr/>
            </a:pPr>
            <a:r>
              <a:rPr lang="en-GB" sz="2400" dirty="0"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39E06C-A3E2-4C96-A56D-D302FC3CBA28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700213"/>
            <a:ext cx="89344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1763713" y="1116013"/>
            <a:ext cx="504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s-ES_tradnl"/>
              <a:t>Table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F861DE-9C35-4EC1-8506-1C4A64D93ADC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309688"/>
            <a:ext cx="88868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2124075" y="312738"/>
            <a:ext cx="48244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s-ES_tradnl" sz="2000"/>
              <a:t>Table 5</a:t>
            </a:r>
          </a:p>
          <a:p>
            <a:pPr algn="ctr" eaLnBrk="1" hangingPunct="1"/>
            <a:endParaRPr lang="en-GB" altLang="es-ES_tradnl" sz="2000"/>
          </a:p>
          <a:p>
            <a:pPr algn="ctr" eaLnBrk="1" hangingPunct="1"/>
            <a:r>
              <a:rPr lang="en-GB" altLang="es-ES_tradnl" sz="2000" u="sng"/>
              <a:t>Some Queries about Inflation Targetry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2810F2-9F2E-400D-B9B8-FF855C4826A4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33475"/>
            <a:ext cx="88106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3203575" y="628650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s-ES_tradnl"/>
              <a:t>Table 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329FE7-F452-4DAD-9785-4C302C963E3B}" type="slidenum">
              <a:rPr lang="en-GB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25538"/>
            <a:ext cx="86201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1692275" y="266700"/>
            <a:ext cx="5327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s-ES_tradnl" sz="2000"/>
              <a:t>Table 7</a:t>
            </a:r>
          </a:p>
          <a:p>
            <a:pPr algn="ctr" eaLnBrk="1" hangingPunct="1"/>
            <a:r>
              <a:rPr lang="en-GB" altLang="es-ES_tradnl" sz="2000" u="sng"/>
              <a:t>Some Future Trends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126</Words>
  <Application>Microsoft Office PowerPoint</Application>
  <PresentationFormat>Presentación en pantalla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CAEGoodhart</dc:creator>
  <cp:lastModifiedBy>z3675u</cp:lastModifiedBy>
  <cp:revision>16</cp:revision>
  <cp:lastPrinted>2017-09-26T09:50:21Z</cp:lastPrinted>
  <dcterms:created xsi:type="dcterms:W3CDTF">2010-06-14T08:28:14Z</dcterms:created>
  <dcterms:modified xsi:type="dcterms:W3CDTF">2017-10-04T11:58:34Z</dcterms:modified>
</cp:coreProperties>
</file>