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4120" r:id="rId2"/>
    <p:sldMasterId id="2147484139" r:id="rId3"/>
    <p:sldMasterId id="2147484153" r:id="rId4"/>
    <p:sldMasterId id="2147484278" r:id="rId5"/>
  </p:sldMasterIdLst>
  <p:notesMasterIdLst>
    <p:notesMasterId r:id="rId50"/>
  </p:notesMasterIdLst>
  <p:handoutMasterIdLst>
    <p:handoutMasterId r:id="rId51"/>
  </p:handoutMasterIdLst>
  <p:sldIdLst>
    <p:sldId id="610" r:id="rId6"/>
    <p:sldId id="553" r:id="rId7"/>
    <p:sldId id="554" r:id="rId8"/>
    <p:sldId id="555" r:id="rId9"/>
    <p:sldId id="556" r:id="rId10"/>
    <p:sldId id="557" r:id="rId11"/>
    <p:sldId id="558" r:id="rId12"/>
    <p:sldId id="584" r:id="rId13"/>
    <p:sldId id="585" r:id="rId14"/>
    <p:sldId id="592" r:id="rId15"/>
    <p:sldId id="596" r:id="rId16"/>
    <p:sldId id="598" r:id="rId17"/>
    <p:sldId id="586" r:id="rId18"/>
    <p:sldId id="587" r:id="rId19"/>
    <p:sldId id="562" r:id="rId20"/>
    <p:sldId id="600" r:id="rId21"/>
    <p:sldId id="563" r:id="rId22"/>
    <p:sldId id="602" r:id="rId23"/>
    <p:sldId id="608" r:id="rId24"/>
    <p:sldId id="609" r:id="rId25"/>
    <p:sldId id="564" r:id="rId26"/>
    <p:sldId id="601" r:id="rId27"/>
    <p:sldId id="565" r:id="rId28"/>
    <p:sldId id="566" r:id="rId29"/>
    <p:sldId id="567" r:id="rId30"/>
    <p:sldId id="589" r:id="rId31"/>
    <p:sldId id="568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7" r:id="rId40"/>
    <p:sldId id="576" r:id="rId41"/>
    <p:sldId id="606" r:id="rId42"/>
    <p:sldId id="578" r:id="rId43"/>
    <p:sldId id="604" r:id="rId44"/>
    <p:sldId id="582" r:id="rId45"/>
    <p:sldId id="611" r:id="rId46"/>
    <p:sldId id="612" r:id="rId47"/>
    <p:sldId id="607" r:id="rId48"/>
    <p:sldId id="579" r:id="rId49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32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3728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897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orient="horz" pos="2362">
          <p15:clr>
            <a:srgbClr val="A4A3A4"/>
          </p15:clr>
        </p15:guide>
        <p15:guide id="8" pos="5602">
          <p15:clr>
            <a:srgbClr val="A4A3A4"/>
          </p15:clr>
        </p15:guide>
        <p15:guide id="9" pos="17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73" autoAdjust="0"/>
    <p:restoredTop sz="90095" autoAdjust="0"/>
  </p:normalViewPr>
  <p:slideViewPr>
    <p:cSldViewPr>
      <p:cViewPr>
        <p:scale>
          <a:sx n="80" d="100"/>
          <a:sy n="80" d="100"/>
        </p:scale>
        <p:origin x="-1888" y="-336"/>
      </p:cViewPr>
      <p:guideLst>
        <p:guide orient="horz" pos="832"/>
        <p:guide orient="horz" pos="436"/>
        <p:guide orient="horz" pos="3728"/>
        <p:guide orient="horz" pos="4110"/>
        <p:guide orient="horz" pos="897"/>
        <p:guide orient="horz" pos="1162"/>
        <p:guide orient="horz" pos="2362"/>
        <p:guide pos="5602"/>
        <p:guide pos="176"/>
        <p:guide pos="2880"/>
      </p:guideLst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51" cy="4987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690" y="1"/>
            <a:ext cx="2950837" cy="4987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7280B8-D7EA-4B60-B00E-D6FC2EC4E9AB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387"/>
            <a:ext cx="2949751" cy="49639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690" y="9445387"/>
            <a:ext cx="2950837" cy="49639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EC3A13-8889-4106-8B04-F59F413AD7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8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51" cy="4987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690" y="1"/>
            <a:ext cx="2950837" cy="4987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EF5B28-5FED-4C89-9787-C751113315C0}" type="datetimeFigureOut">
              <a:rPr lang="en-GB"/>
              <a:pPr>
                <a:defRPr/>
              </a:pPr>
              <a:t>16/11/2017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127" y="4725014"/>
            <a:ext cx="5445360" cy="4474496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387"/>
            <a:ext cx="2949751" cy="49639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690" y="9445387"/>
            <a:ext cx="2950837" cy="49639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63115A-E7CB-406B-96A3-762069E6C5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028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062FA8-BC32-E54A-AB2A-321260F9D81D}" type="slidenum">
              <a:rPr lang="de-DE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5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dirty="0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7299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7299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2186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DFC125-83AA-334F-B697-E2D91B96741A}" type="slidenum">
              <a:rPr lang="de-DE" sz="120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09569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F97C3D-CADE-6F4A-9A33-F6BB8E158C25}" type="slidenum">
              <a:rPr lang="de-DE" sz="1200"/>
              <a:pPr eaLnBrk="1" hangingPunct="1"/>
              <a:t>15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6437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55CC7F-52AB-0643-8726-FF890AA0AAAD}" type="slidenum">
              <a:rPr lang="de-DE" sz="1200"/>
              <a:pPr eaLnBrk="1" hangingPunct="1"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7752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19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BD1E3C-65BA-944A-9D44-A42457E96AE9}" type="slidenum">
              <a:rPr lang="de-DE" sz="120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13162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20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26AD9E-F6E5-9644-8C78-5FBD1946F46C}" type="slidenum">
              <a:rPr lang="de-DE" sz="1200"/>
              <a:pPr eaLnBrk="1" hangingPunct="1"/>
              <a:t>21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34174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22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319E14-4573-1C48-9744-514E23183934}" type="slidenum">
              <a:rPr lang="de-DE" sz="1200"/>
              <a:pPr eaLnBrk="1" hangingPunct="1"/>
              <a:t>23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78261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6C835D-1994-FB4E-8E50-1A0583F302FD}" type="slidenum">
              <a:rPr lang="de-DE" sz="1200"/>
              <a:pPr eaLnBrk="1" hangingPunct="1"/>
              <a:t>24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55631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A7344D-3D86-C84B-A444-7469D9D9472B}" type="slidenum">
              <a:rPr lang="de-DE" sz="1200"/>
              <a:pPr eaLnBrk="1" hangingPunct="1"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392431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A7344D-3D86-C84B-A444-7469D9D9472B}" type="slidenum">
              <a:rPr lang="de-DE" sz="1200"/>
              <a:pPr eaLnBrk="1" hangingPunct="1"/>
              <a:t>26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39243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8156DB-B30A-7D4E-9BA8-F3D7370F5E0C}" type="slidenum">
              <a:rPr lang="de-DE" sz="1200"/>
              <a:pPr eaLnBrk="1" hangingPunct="1"/>
              <a:t>27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56454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0601FE-6AB6-9D41-AB31-ACFF0A2B9F33}" type="slidenum">
              <a:rPr lang="de-DE" sz="1200"/>
              <a:pPr eaLnBrk="1" hangingPunct="1"/>
              <a:t>28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7949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C018AD-5A8C-0B45-A61D-70F1E014449B}" type="slidenum">
              <a:rPr lang="de-DE" sz="1200"/>
              <a:pPr eaLnBrk="1" hangingPunct="1"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05116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26B55-4137-C648-B445-357D06F2C76F}" type="slidenum">
              <a:rPr lang="de-DE" sz="120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770850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F8134A-EC84-DA46-AD75-DEA0858BE3F5}" type="slidenum">
              <a:rPr lang="de-DE" sz="1200"/>
              <a:pPr eaLnBrk="1" hangingPunct="1"/>
              <a:t>30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81220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B06278-7905-BD4F-936E-DD2129B9E6FF}" type="slidenum">
              <a:rPr lang="de-DE" sz="1200"/>
              <a:pPr eaLnBrk="1" hangingPunct="1"/>
              <a:t>31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79029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0AE24-8420-5C47-8367-2CB9B9A1B761}" type="slidenum">
              <a:rPr lang="de-DE" sz="1200"/>
              <a:pPr eaLnBrk="1" hangingPunct="1"/>
              <a:t>32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53871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67D318-6E65-3744-B281-08FB1BE49D50}" type="slidenum">
              <a:rPr lang="de-DE" sz="1200"/>
              <a:pPr eaLnBrk="1" hangingPunct="1"/>
              <a:t>33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33395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B0312F-D667-E941-A3ED-CA179684B608}" type="slidenum">
              <a:rPr lang="de-DE" sz="1200"/>
              <a:pPr eaLnBrk="1" hangingPunct="1"/>
              <a:t>34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26577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AD0208-4416-264B-992B-3E17B4115DF0}" type="slidenum">
              <a:rPr lang="de-DE" sz="1200"/>
              <a:pPr eaLnBrk="1" hangingPunct="1"/>
              <a:t>35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412770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5315F-8C77-4840-827C-0957FDFD463D}" type="slidenum">
              <a:rPr lang="de-DE" sz="1200"/>
              <a:pPr eaLnBrk="1" hangingPunct="1"/>
              <a:t>36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48963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B06278-7905-BD4F-936E-DD2129B9E6FF}" type="slidenum">
              <a:rPr lang="de-DE" sz="1200">
                <a:solidFill>
                  <a:prstClr val="black"/>
                </a:solidFill>
              </a:rPr>
              <a:pPr eaLnBrk="1" hangingPunct="1"/>
              <a:t>37</a:t>
            </a:fld>
            <a:endParaRPr lang="de-D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29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7580F2-5221-274E-A351-1E234CADB6DD}" type="slidenum">
              <a:rPr lang="de-DE" sz="1200"/>
              <a:pPr eaLnBrk="1" hangingPunct="1"/>
              <a:t>38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21133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8156DB-B30A-7D4E-9BA8-F3D7370F5E0C}" type="slidenum">
              <a:rPr lang="de-DE" sz="1200"/>
              <a:pPr eaLnBrk="1" hangingPunct="1"/>
              <a:t>39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5645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5484B3-69E3-B44E-B4F7-D4B849388E99}" type="slidenum">
              <a:rPr lang="de-DE" sz="1200"/>
              <a:pPr eaLnBrk="1" hangingPunct="1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73847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9DF8C2-B255-E34A-94DC-583F559DA2D6}" type="slidenum">
              <a:rPr lang="de-DE" sz="1200"/>
              <a:pPr eaLnBrk="1" hangingPunct="1"/>
              <a:t>40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086135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2EF133-72DC-3F4D-88AB-11F4A956C6B1}" type="slidenum">
              <a:rPr lang="de-DE" sz="1200">
                <a:solidFill>
                  <a:prstClr val="black"/>
                </a:solidFill>
              </a:rPr>
              <a:pPr eaLnBrk="1" hangingPunct="1"/>
              <a:t>41</a:t>
            </a:fld>
            <a:endParaRPr lang="de-D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0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2EF133-72DC-3F4D-88AB-11F4A956C6B1}" type="slidenum">
              <a:rPr lang="de-DE" sz="1200">
                <a:solidFill>
                  <a:prstClr val="black"/>
                </a:solidFill>
              </a:rPr>
              <a:pPr eaLnBrk="1" hangingPunct="1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0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5315F-8C77-4840-827C-0957FDFD463D}" type="slidenum">
              <a:rPr lang="de-DE" sz="1200">
                <a:solidFill>
                  <a:prstClr val="black"/>
                </a:solidFill>
              </a:rPr>
              <a:pPr eaLnBrk="1" hangingPunct="1"/>
              <a:t>43</a:t>
            </a:fld>
            <a:endParaRPr lang="de-D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9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B6B658-06B6-0D40-AEA1-719317F53A6E}" type="slidenum">
              <a:rPr lang="de-DE" sz="1200"/>
              <a:pPr eaLnBrk="1" hangingPunct="1"/>
              <a:t>44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01950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A3F8D1-BAB7-7348-A2EC-7A5B355F2899}" type="slidenum">
              <a:rPr lang="de-DE" sz="1200"/>
              <a:pPr eaLnBrk="1" hangingPunct="1"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60233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6C27D3-BE78-D64A-A5FB-BF0A675A7CBD}" type="slidenum">
              <a:rPr lang="de-DE" sz="1200"/>
              <a:pPr eaLnBrk="1" hangingPunct="1"/>
              <a:t>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5189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46539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1914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7110A-E494-A64C-BF5E-6E83AAE4DD3F}" type="slidenum">
              <a:rPr lang="de-DE" sz="1200"/>
              <a:pPr eaLnBrk="1" hangingPunct="1"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7299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A97F74D-A359-4BB2-ABB2-9D1A2A1C2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8CC1585-33B2-46B4-9A05-A0E60292C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7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0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/>
        </p:spPr>
        <p:txBody>
          <a:bodyPr wrap="none" tIns="32400"/>
          <a:lstStyle>
            <a:lvl1pPr fontAlgn="base">
              <a:lnSpc>
                <a:spcPct val="100000"/>
              </a:lnSpc>
              <a:spcAft>
                <a:spcPct val="0"/>
              </a:spcAft>
              <a:defRPr sz="18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600" baseline="0" smtClean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5E9C94C-2D47-460C-B9EF-755FA60F041B}" type="datetimeFigureOut">
              <a:rPr lang="en-GB"/>
              <a:pPr>
                <a:defRPr/>
              </a:pPr>
              <a:t>16/11/2017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4B95"/>
                </a:solidFill>
                <a:latin typeface="Arial"/>
                <a:cs typeface="Arial"/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0AD358-AB4C-4404-8416-4C0BD6E74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62FA60-9487-4647-8EFE-33B6134BC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E9053-2949-4F34-BD3A-6A977E933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AA06E1-7496-4880-9FA4-C9361A54D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7ED918-9B45-45C1-B854-8949BFDC2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15A89EE-968A-4A3A-8AD3-AD3F4483F4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5A2C6-7F37-4C39-AE51-D373D0A67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E909A7-6F1A-4148-A8C7-A99E43047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F4F53A-C73D-474D-A2DF-AF6473D2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7B8D0D-873B-4E84-89B8-79CB7A6AC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1974BE-4144-4264-8044-56238EFFD8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18DA8E-107A-4E93-B9CF-79B91F0B3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A42B88-AD20-4F23-9B92-834966EC9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2B5806-D438-49C1-8582-593762545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4EC5D0-82C6-4818-BBFA-6BCA44752F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B9A150-921A-4FA1-A011-B75D7073F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EA8FF1E-9EF6-4269-9437-96C673B9E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56938B-B0D8-4874-8D0F-E235958B4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rgbClr val="003399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B072420-806A-4CCD-91E6-F5A406931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13A89A9-AD80-4DA8-B2DC-3F40109EE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8D5551F-7AD6-45F5-A010-7469E0786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1932D61-3785-4F30-8715-96FE660248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969E574-0D84-49FA-A04B-40FA1D96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AF9B72C-BB89-48DD-8EA3-0008BBCE69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64F0410-59E1-4FD7-BDF5-98AB64705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E59E4A3-17D0-4269-A402-84C2EBDCA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E127FB9-CB21-4253-9F1C-08694F666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9CBEE55-8ED4-4E09-A27F-ED80B58A8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solidFill>
                  <a:srgbClr val="5858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26577C8-B114-4578-B2DC-54CEBC66B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/>
        </p:spPr>
        <p:txBody>
          <a:bodyPr wrap="none" tIns="32400"/>
          <a:lstStyle>
            <a:lvl1pPr fontAlgn="base">
              <a:lnSpc>
                <a:spcPct val="100000"/>
              </a:lnSpc>
              <a:spcAft>
                <a:spcPct val="0"/>
              </a:spcAft>
              <a:defRPr sz="18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600" smtClean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BB8E7AC-0FC5-467C-815E-944CBFFD80EA}" type="datetime1">
              <a:rPr lang="en-GB"/>
              <a:pPr>
                <a:defRPr/>
              </a:pPr>
              <a:t>16/11/2017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/>
        </p:spPr>
        <p:txBody>
          <a:bodyPr wrap="none" tIns="32400"/>
          <a:lstStyle>
            <a:lvl1pPr fontAlgn="base">
              <a:lnSpc>
                <a:spcPct val="100000"/>
              </a:lnSpc>
              <a:spcAft>
                <a:spcPct val="0"/>
              </a:spcAft>
              <a:defRPr sz="18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600" baseline="0" smtClean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DAA2A31-6E6C-4740-9E93-04869D3B1E4B}" type="datetime1">
              <a:rPr lang="en-GB"/>
              <a:pPr>
                <a:defRPr/>
              </a:pPr>
              <a:t>16/11/2017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88891-AF93-4E2E-8954-911CED82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4B95"/>
                </a:solidFill>
                <a:latin typeface="Arial"/>
                <a:cs typeface="Arial"/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6F29A-6115-49E9-8796-C83193133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89BB9B-7726-4432-B0E3-5C926F064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-6350" y="6618288"/>
            <a:ext cx="414338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96E7F5-D386-4672-AD93-7902AB4A5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38CFBA-EC13-4FF8-A06B-3164B0D188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646F39-C547-4C7C-A2A3-FB2B30164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5A656EF-112D-4961-B604-914403F18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18C3DB-984A-4A70-A435-67E9ACF42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A8E772-8386-4F02-80CC-015B68EB4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520DD9-65D9-47E9-A5A0-8A32A0B2A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CFFA37-D010-422E-B5CA-8607B5589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57ED75-555C-4804-A4DB-4BE62B3571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F59EAA-136A-4591-8262-543983DA34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1B0A65-B2BB-4976-9211-968D508360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5F6F26-3CB4-4813-821C-7F72A66DD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F49EE-33D4-48AF-8B48-AD8A6DC5E3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5875" y="6618288"/>
            <a:ext cx="414338" cy="239712"/>
          </a:xfrm>
        </p:spPr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1C2E65-008B-4BFF-BD69-33A1C3D38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E74BA6A-09C2-45D5-924F-BC7029490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0DD35B-2045-4881-B4CF-5D3D5EA6A9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37BE35A-B0E6-4C9B-A649-473F7754C4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14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93890CC-4D70-40F8-A264-EAF0FF83D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44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3F0523E-7F4B-4F25-9486-61C6094B3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3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CC923B7-7E06-4D2B-AF10-331E496C3F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72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E6794CA-747B-4FCF-BA6C-52C18D9C4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3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5ADB327-9849-4EE1-84A0-14034F8CF5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5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F05874B-EEBB-4AD7-BB58-5F11517B4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07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A519957-AECF-4A96-8EDC-4FB75B395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7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10F0BA2-F483-4605-A32F-6A9EB2AE6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8922CFF-1C40-4271-80E7-C4FC569E1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78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87A950D-881A-4546-A1EE-B2EEE4055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59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Taking stock of QE</a:t>
            </a:r>
            <a:endParaRPr lang="en-GB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D0212EB-CA8D-4AD7-B6E8-D5A8963D1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47E6472-950F-4F25-ACA6-B8A7BF888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69875" y="6477000"/>
            <a:ext cx="3213100" cy="188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Taking stock of QE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F36691C-E7A1-45EE-96F2-7DA8F914F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46036335-1DA1-40E3-AADA-BFBF752C9F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94" r:id="rId12"/>
    <p:sldLayoutId id="214748429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585858"/>
              </a:solidFill>
              <a:latin typeface="Arial"/>
              <a:ea typeface="ヒラギノ角ゴ Pro W3" pitchFamily="-64" charset="-128"/>
              <a:cs typeface="Arial"/>
            </a:endParaRPr>
          </a:p>
        </p:txBody>
      </p:sp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Rubric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defRPr sz="900">
                <a:solidFill>
                  <a:srgbClr val="004B9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defRPr sz="900" smtClean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8A60874-DAFF-4ABB-9B70-86173D564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585858"/>
              </a:solidFill>
              <a:latin typeface="Arial"/>
              <a:ea typeface="ヒラギノ角ゴ Pro W3" pitchFamily="-64" charset="-128"/>
              <a:cs typeface="Arial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Use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as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rubric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line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or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delete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on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slide</a:t>
            </a:r>
            <a:r>
              <a:rPr lang="de-DE" dirty="0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master</a:t>
            </a:r>
            <a:endParaRPr lang="de-DE" dirty="0">
              <a:solidFill>
                <a:srgbClr val="FFFFFF"/>
              </a:solidFill>
              <a:latin typeface="Arial"/>
              <a:ea typeface="ヒラギノ角ゴ Pro W3" pitchFamily="-64" charset="-128"/>
              <a:cs typeface="Arial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4B95"/>
                </a:solidFill>
                <a:latin typeface="Arial"/>
                <a:cs typeface="Arial"/>
              </a:rPr>
              <a:t>www.ecb.europa.eu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fontAlgn="base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fontAlgn="base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24874307-F941-4773-9EFB-729D754A2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585858"/>
              </a:solidFill>
              <a:latin typeface="Arial"/>
              <a:ea typeface="ヒラギノ角ゴ Pro W3" pitchFamily="-64" charset="-128"/>
              <a:cs typeface="Arial"/>
            </a:endParaRPr>
          </a:p>
        </p:txBody>
      </p:sp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de-DE">
                <a:solidFill>
                  <a:srgbClr val="FFFFFF"/>
                </a:solidFill>
                <a:latin typeface="Arial"/>
                <a:ea typeface="ヒラギノ角ゴ Pro W3" pitchFamily="-64" charset="-128"/>
                <a:cs typeface="Arial"/>
              </a:rPr>
              <a:t>Rubric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defRPr sz="900">
                <a:solidFill>
                  <a:srgbClr val="004B9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8288"/>
            <a:ext cx="414338" cy="239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defRPr sz="900" smtClean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79D5B1B-AD12-42DF-8959-D419AA373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585858"/>
              </a:solidFill>
              <a:latin typeface="Arial"/>
              <a:ea typeface="ヒラギノ角ゴ Pro W3" pitchFamily="-64" charset="-128"/>
              <a:cs typeface="Arial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rgbClr val="004B95"/>
                </a:solidFill>
                <a:latin typeface="Arial"/>
                <a:cs typeface="Arial"/>
              </a:rPr>
              <a:t>www.ecb.europa.eu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fontAlgn="base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fontAlgn="base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516B83E9-1657-4A02-A66B-780B88EDC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2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692696"/>
            <a:ext cx="87649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GB" sz="3000" b="1" dirty="0">
              <a:solidFill>
                <a:srgbClr val="FF0000"/>
              </a:solidFill>
              <a:latin typeface="Gill Sans MT" charset="0"/>
            </a:endParaRPr>
          </a:p>
          <a:p>
            <a:pPr algn="ctr" eaLnBrk="0" hangingPunct="0"/>
            <a:r>
              <a:rPr lang="en-GB" sz="3000" b="1" dirty="0" smtClean="0">
                <a:solidFill>
                  <a:schemeClr val="tx2"/>
                </a:solidFill>
                <a:latin typeface="Gill Sans MT" charset="0"/>
              </a:rPr>
              <a:t>The </a:t>
            </a:r>
            <a:r>
              <a:rPr lang="en-GB" sz="3000" b="1" dirty="0">
                <a:solidFill>
                  <a:schemeClr val="tx2"/>
                </a:solidFill>
                <a:latin typeface="Gill Sans MT" charset="0"/>
              </a:rPr>
              <a:t>Missing Internal Devaluation:</a:t>
            </a:r>
          </a:p>
          <a:p>
            <a:pPr algn="ctr" eaLnBrk="0" hangingPunct="0"/>
            <a:r>
              <a:rPr lang="en-GB" sz="2800" b="1" dirty="0">
                <a:solidFill>
                  <a:schemeClr val="tx2"/>
                </a:solidFill>
                <a:latin typeface="Gill Sans MT" charset="0"/>
              </a:rPr>
              <a:t>Nominal and Real Adjustment to </a:t>
            </a:r>
            <a:endParaRPr lang="en-GB" sz="2800" b="1" dirty="0" smtClean="0">
              <a:solidFill>
                <a:schemeClr val="tx2"/>
              </a:solidFill>
              <a:latin typeface="Gill Sans MT" charset="0"/>
            </a:endParaRPr>
          </a:p>
          <a:p>
            <a:pPr algn="ctr" eaLnBrk="0" hangingPunct="0"/>
            <a:r>
              <a:rPr lang="en-GB" sz="2800" b="1" dirty="0" smtClean="0">
                <a:solidFill>
                  <a:schemeClr val="tx2"/>
                </a:solidFill>
                <a:latin typeface="Gill Sans MT" charset="0"/>
              </a:rPr>
              <a:t>the </a:t>
            </a:r>
            <a:r>
              <a:rPr lang="en-GB" sz="2800" b="1" dirty="0">
                <a:solidFill>
                  <a:schemeClr val="tx2"/>
                </a:solidFill>
                <a:latin typeface="Gill Sans MT" charset="0"/>
              </a:rPr>
              <a:t>Great Recession within the US</a:t>
            </a:r>
          </a:p>
          <a:p>
            <a:pPr algn="ctr" eaLnBrk="0" hangingPunct="0"/>
            <a:endParaRPr lang="en-GB" b="1" dirty="0">
              <a:solidFill>
                <a:srgbClr val="8C3438"/>
              </a:solidFill>
              <a:latin typeface="Gill Sans MT" charset="0"/>
            </a:endParaRPr>
          </a:p>
          <a:p>
            <a:pPr algn="ctr" eaLnBrk="0" hangingPunct="0"/>
            <a:r>
              <a:rPr lang="en-GB" sz="2400" b="1" dirty="0">
                <a:solidFill>
                  <a:srgbClr val="22228E"/>
                </a:solidFill>
                <a:latin typeface="Gill Sans MT" charset="0"/>
              </a:rPr>
              <a:t>Giancarlo Corsetti (Cambridge &amp; CEPR) </a:t>
            </a:r>
          </a:p>
          <a:p>
            <a:pPr algn="ctr" eaLnBrk="0" hangingPunct="0"/>
            <a:r>
              <a:rPr lang="en-GB" sz="2400" b="1" dirty="0">
                <a:solidFill>
                  <a:srgbClr val="22228E"/>
                </a:solidFill>
                <a:latin typeface="Gill Sans MT" charset="0"/>
              </a:rPr>
              <a:t>Luca </a:t>
            </a:r>
            <a:r>
              <a:rPr lang="en-GB" sz="2400" b="1" dirty="0" err="1">
                <a:solidFill>
                  <a:srgbClr val="22228E"/>
                </a:solidFill>
                <a:latin typeface="Gill Sans MT" charset="0"/>
              </a:rPr>
              <a:t>Dedola</a:t>
            </a:r>
            <a:r>
              <a:rPr lang="en-GB" sz="2400" b="1" dirty="0">
                <a:solidFill>
                  <a:srgbClr val="22228E"/>
                </a:solidFill>
                <a:latin typeface="Gill Sans MT" charset="0"/>
              </a:rPr>
              <a:t> (ECB &amp; CEPR)</a:t>
            </a:r>
          </a:p>
          <a:p>
            <a:pPr algn="ctr" eaLnBrk="0" hangingPunct="0"/>
            <a:r>
              <a:rPr lang="en-GB" sz="2400" b="1" dirty="0">
                <a:solidFill>
                  <a:srgbClr val="22228E"/>
                </a:solidFill>
                <a:latin typeface="Gill Sans MT" charset="0"/>
              </a:rPr>
              <a:t>Riccardo </a:t>
            </a:r>
            <a:r>
              <a:rPr lang="en-GB" sz="2400" b="1" dirty="0" err="1">
                <a:solidFill>
                  <a:srgbClr val="22228E"/>
                </a:solidFill>
                <a:latin typeface="Gill Sans MT" charset="0"/>
              </a:rPr>
              <a:t>Trezzi</a:t>
            </a:r>
            <a:r>
              <a:rPr lang="en-GB" sz="2400" b="1" dirty="0">
                <a:solidFill>
                  <a:srgbClr val="22228E"/>
                </a:solidFill>
                <a:latin typeface="Gill Sans MT" charset="0"/>
              </a:rPr>
              <a:t> (Federal Reserve Board) </a:t>
            </a:r>
            <a:endParaRPr lang="en-GB" sz="2400" b="1" dirty="0" smtClean="0">
              <a:solidFill>
                <a:srgbClr val="22228E"/>
              </a:solidFill>
              <a:latin typeface="Gill Sans MT" charset="0"/>
            </a:endParaRPr>
          </a:p>
          <a:p>
            <a:pPr algn="ctr" eaLnBrk="0" hangingPunct="0"/>
            <a:endParaRPr lang="en-GB" sz="2400" b="1" dirty="0">
              <a:solidFill>
                <a:srgbClr val="22228E"/>
              </a:solidFill>
              <a:latin typeface="Gill Sans MT" charset="0"/>
            </a:endParaRPr>
          </a:p>
          <a:p>
            <a:pPr algn="ctr" eaLnBrk="0" hangingPunct="0"/>
            <a:endParaRPr lang="en-GB" sz="2400" b="1" i="1" dirty="0">
              <a:solidFill>
                <a:srgbClr val="22228E"/>
              </a:solidFill>
              <a:latin typeface="Gill Sans MT" charset="0"/>
            </a:endParaRPr>
          </a:p>
          <a:p>
            <a:pPr algn="ctr" eaLnBrk="0" hangingPunct="0"/>
            <a:r>
              <a:rPr lang="en-GB" sz="2400" b="1" i="1" dirty="0" smtClean="0">
                <a:solidFill>
                  <a:srgbClr val="22228E"/>
                </a:solidFill>
                <a:latin typeface="Gill Sans MT" charset="0"/>
              </a:rPr>
              <a:t>1</a:t>
            </a:r>
            <a:r>
              <a:rPr lang="en-GB" sz="2400" b="1" i="1" baseline="30000" dirty="0" smtClean="0">
                <a:solidFill>
                  <a:srgbClr val="22228E"/>
                </a:solidFill>
                <a:latin typeface="Gill Sans MT" charset="0"/>
              </a:rPr>
              <a:t>st</a:t>
            </a:r>
            <a:r>
              <a:rPr lang="en-GB" sz="2400" b="1" i="1" dirty="0" smtClean="0">
                <a:solidFill>
                  <a:srgbClr val="22228E"/>
                </a:solidFill>
                <a:latin typeface="Gill Sans MT" charset="0"/>
              </a:rPr>
              <a:t> Annual Workshop: ESCB Research Cluster 2 </a:t>
            </a:r>
            <a:endParaRPr lang="en-GB" sz="2400" b="1" i="1" dirty="0" smtClean="0">
              <a:solidFill>
                <a:srgbClr val="22228E"/>
              </a:solidFill>
              <a:latin typeface="Gill Sans MT" charset="0"/>
            </a:endParaRPr>
          </a:p>
          <a:p>
            <a:pPr algn="ctr" eaLnBrk="0" hangingPunct="0"/>
            <a:r>
              <a:rPr lang="en-GB" sz="2400" b="1" i="1" dirty="0" smtClean="0">
                <a:solidFill>
                  <a:srgbClr val="22228E"/>
                </a:solidFill>
                <a:latin typeface="Gill Sans MT" charset="0"/>
              </a:rPr>
              <a:t>Madrid, November 16-17 2017</a:t>
            </a:r>
          </a:p>
          <a:p>
            <a:pPr algn="ctr" eaLnBrk="0" hangingPunct="0"/>
            <a:endParaRPr lang="en-GB" sz="2400" b="1" i="1" dirty="0">
              <a:solidFill>
                <a:srgbClr val="22228E"/>
              </a:solidFill>
              <a:latin typeface="Gill Sans MT" charset="0"/>
            </a:endParaRPr>
          </a:p>
          <a:p>
            <a:pPr lvl="1" algn="just" eaLnBrk="0" hangingPunct="0"/>
            <a:r>
              <a:rPr lang="en-GB" sz="2200" b="1" i="1" u="sng" dirty="0" smtClean="0">
                <a:solidFill>
                  <a:srgbClr val="FF0000"/>
                </a:solidFill>
                <a:latin typeface="Gill Sans MT" charset="0"/>
              </a:rPr>
              <a:t>The </a:t>
            </a:r>
            <a:r>
              <a:rPr lang="en-GB" sz="2200" b="1" i="1" u="sng" dirty="0">
                <a:solidFill>
                  <a:srgbClr val="FF0000"/>
                </a:solidFill>
                <a:latin typeface="Gill Sans MT" charset="0"/>
              </a:rPr>
              <a:t>views expressed here are </a:t>
            </a:r>
            <a:r>
              <a:rPr lang="en-GB" sz="2200" b="1" i="1" u="sng" dirty="0" smtClean="0">
                <a:solidFill>
                  <a:srgbClr val="FF0000"/>
                </a:solidFill>
                <a:latin typeface="Gill Sans MT" charset="0"/>
              </a:rPr>
              <a:t>personal and </a:t>
            </a:r>
            <a:r>
              <a:rPr lang="en-GB" sz="2200" b="1" i="1" u="sng" dirty="0">
                <a:solidFill>
                  <a:srgbClr val="FF0000"/>
                </a:solidFill>
                <a:latin typeface="Gill Sans MT" charset="0"/>
              </a:rPr>
              <a:t>do not necessarily reflect those of the ECB or the Federal Reserve System.</a:t>
            </a:r>
            <a:r>
              <a:rPr lang="en-GB" sz="2200" b="1" dirty="0">
                <a:solidFill>
                  <a:srgbClr val="FF0000"/>
                </a:solidFill>
                <a:latin typeface="Gill Sans MT" charset="0"/>
              </a:rPr>
              <a:t> </a:t>
            </a:r>
            <a:endParaRPr lang="en-GB" b="1" dirty="0">
              <a:solidFill>
                <a:srgbClr val="22228E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The adjustment mechanism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 txBox="1">
                <a:spLocks noChangeArrowheads="1"/>
              </p:cNvSpPr>
              <p:nvPr/>
            </p:nvSpPr>
            <p:spPr bwMode="auto">
              <a:xfrm>
                <a:off x="107951" y="764059"/>
                <a:ext cx="8712522" cy="532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Focus on market clearing for non-</a:t>
                </a:r>
                <a:r>
                  <a:rPr lang="en-US" sz="2200" dirty="0" err="1" smtClean="0">
                    <a:solidFill>
                      <a:srgbClr val="27279F"/>
                    </a:solidFill>
                    <a:latin typeface="Gill Sans MT" charset="0"/>
                  </a:rPr>
                  <a:t>tradables</a:t>
                </a:r>
                <a:endParaRPr lang="en-US" sz="2200" dirty="0">
                  <a:solidFill>
                    <a:srgbClr val="27279F"/>
                  </a:solidFill>
                  <a:latin typeface="Gill Sans MT" charset="0"/>
                </a:endParaRPr>
              </a:p>
              <a:p>
                <a:pPr marL="342900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Demand for non-</a:t>
                </a:r>
                <a:r>
                  <a:rPr lang="en-US" sz="2200" dirty="0" err="1">
                    <a:solidFill>
                      <a:srgbClr val="27279F"/>
                    </a:solidFill>
                    <a:latin typeface="Gill Sans MT" charset="0"/>
                  </a:rPr>
                  <a:t>tradables</a:t>
                </a: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 depends on aggregate local demand </a:t>
                </a:r>
                <a:r>
                  <a:rPr lang="en-US" sz="2200" i="1" dirty="0">
                    <a:solidFill>
                      <a:srgbClr val="27279F"/>
                    </a:solidFill>
                    <a:latin typeface="Gill Sans MT" charset="0"/>
                  </a:rPr>
                  <a:t>D </a:t>
                </a: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 and on relative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price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𝑙𝑜𝑔𝑌</m:t>
                          </m:r>
                        </m:e>
                        <m:sub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𝑁𝑇</m:t>
                          </m:r>
                        </m:sub>
                        <m:sup/>
                      </m:sSubSup>
                      <m:r>
                        <a:rPr lang="en-GB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𝑁𝑇</m:t>
                          </m:r>
                        </m:sub>
                      </m:sSub>
                      <m:r>
                        <a:rPr lang="en-GB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𝑁𝑇</m:t>
                          </m:r>
                        </m:sub>
                      </m:sSub>
                      <m:r>
                        <a:rPr lang="en-GB" sz="22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GB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GB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GB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𝑁𝑇</m:t>
                              </m:r>
                            </m:sub>
                          </m:sSub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GB" sz="2200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GB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𝑙𝑜𝑔</m:t>
                      </m:r>
                      <m:sSup>
                        <m:sSupPr>
                          <m:ctrlP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2200" dirty="0" smtClean="0">
                  <a:solidFill>
                    <a:srgbClr val="27279F"/>
                  </a:solidFill>
                  <a:latin typeface="Gill Sans MT" charset="0"/>
                </a:endParaRPr>
              </a:p>
              <a:p>
                <a:pPr marL="628650" lvl="1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A </a:t>
                </a:r>
                <a:r>
                  <a:rPr lang="en-US" sz="2200" u="sng" dirty="0" smtClean="0">
                    <a:solidFill>
                      <a:srgbClr val="27279F"/>
                    </a:solidFill>
                    <a:latin typeface="Gill Sans MT" charset="0"/>
                  </a:rPr>
                  <a:t>fall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 in </a:t>
                </a:r>
                <a:r>
                  <a:rPr lang="en-US" sz="2200" i="1" dirty="0" smtClean="0">
                    <a:solidFill>
                      <a:srgbClr val="27279F"/>
                    </a:solidFill>
                    <a:latin typeface="Gill Sans MT" charset="0"/>
                  </a:rPr>
                  <a:t>D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 can be cushioned by a </a:t>
                </a:r>
                <a:r>
                  <a:rPr lang="en-US" sz="2200" u="sng" dirty="0" smtClean="0">
                    <a:solidFill>
                      <a:srgbClr val="27279F"/>
                    </a:solidFill>
                    <a:latin typeface="Gill Sans MT" charset="0"/>
                  </a:rPr>
                  <a:t>fall in relative price</a:t>
                </a:r>
              </a:p>
              <a:p>
                <a:pPr marL="342900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Ceteris paribus, fall in relative price will result in </a:t>
                </a:r>
                <a:r>
                  <a:rPr lang="en-US" sz="2200" i="1" dirty="0" err="1" smtClean="0">
                    <a:solidFill>
                      <a:srgbClr val="27279F"/>
                    </a:solidFill>
                    <a:latin typeface="Gill Sans MT" charset="0"/>
                  </a:rPr>
                  <a:t>rer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 depreciation: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𝑟𝑒𝑟</m:t>
                          </m:r>
                        </m:e>
                        <m:sub>
                          <m: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/>
                      </m:sSubSup>
                      <m:r>
                        <a:rPr lang="en-GB" sz="22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  <m:r>
                        <a:rPr lang="en-GB" sz="22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GB" sz="2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𝑁𝑇</m:t>
                          </m:r>
                        </m:sub>
                      </m:sSub>
                      <m:r>
                        <a:rPr lang="en-GB" sz="22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27279F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𝑁𝑇</m:t>
                                  </m:r>
                                </m:sub>
                              </m:sSub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↓</m:t>
                          </m:r>
                          <m:r>
                            <a:rPr lang="en-GB" sz="2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27279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200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GB" sz="220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rgbClr val="27279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rgbClr val="27279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rgbClr val="27279F"/>
                  </a:solidFill>
                  <a:latin typeface="Gill Sans MT" charset="0"/>
                </a:endParaRPr>
              </a:p>
              <a:p>
                <a:pPr marL="342900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Conversely, the demand for locally produced </a:t>
                </a:r>
                <a:r>
                  <a:rPr lang="en-US" sz="2200" dirty="0" err="1" smtClean="0">
                    <a:solidFill>
                      <a:srgbClr val="27279F"/>
                    </a:solidFill>
                    <a:latin typeface="Gill Sans MT" charset="0"/>
                  </a:rPr>
                  <a:t>tradables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 depends on overall national demand</a:t>
                </a:r>
              </a:p>
              <a:p>
                <a:pPr marL="628650" lvl="1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Moreover, it is likely to be very elastic to its relative price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solidFill>
                              <a:srgbClr val="27279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GB" sz="2200" i="1">
                            <a:solidFill>
                              <a:srgbClr val="27279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srgbClr val="27279F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, which thus won’t vary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much</a:t>
                </a:r>
              </a:p>
              <a:p>
                <a:pPr marL="342900" indent="-342900" eaLnBrk="1" hangingPunct="1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Fall in </a:t>
                </a: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relative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price reflects lower </a:t>
                </a: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relative nominal marginal costs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(wages) and/or markups</a:t>
                </a:r>
                <a:r>
                  <a:rPr lang="en-US" sz="2200" dirty="0">
                    <a:solidFill>
                      <a:srgbClr val="27279F"/>
                    </a:solidFill>
                    <a:latin typeface="Gill Sans MT" charset="0"/>
                  </a:rPr>
                  <a:t>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– sluggishly under nominal rigidities </a:t>
                </a:r>
                <a:r>
                  <a:rPr lang="en-US" sz="2200" dirty="0" smtClean="0">
                    <a:solidFill>
                      <a:srgbClr val="27279F"/>
                    </a:solidFill>
                    <a:latin typeface="Gill Sans MT" charset="0"/>
                  </a:rPr>
                  <a:t> </a:t>
                </a:r>
                <a:endParaRPr lang="en-US" sz="2200" dirty="0">
                  <a:solidFill>
                    <a:srgbClr val="27279F"/>
                  </a:solidFill>
                  <a:latin typeface="Gill Sans MT" charset="0"/>
                </a:endParaRPr>
              </a:p>
            </p:txBody>
          </p:sp>
        </mc:Choice>
        <mc:Fallback>
          <p:sp>
            <p:nvSpPr>
              <p:cNvPr id="81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1" y="764059"/>
                <a:ext cx="8712522" cy="5329237"/>
              </a:xfrm>
              <a:prstGeom prst="rect">
                <a:avLst/>
              </a:prstGeom>
              <a:blipFill rotWithShape="1">
                <a:blip r:embed="rId3"/>
                <a:stretch>
                  <a:fillRect l="-910" t="-571" r="-1400" b="-83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Price adjustment and financial frictions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1" y="620688"/>
            <a:ext cx="871252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In the above framework, local house prices affect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prices through 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demand for goods and services, in turn determining the demand for local labor and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wages, and thus marginal costs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However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, further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channels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may be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active, working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through the effects of house prices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</a:rPr>
              <a:t>on the value of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collateral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of firms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If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 fall in the value of collateral exacerbates information asymmetries among borrowers and lenders, a fall in house prices can be expected to raise the cost of borrowing for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firms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  <a:ea typeface="+mn-ea"/>
              </a:rPr>
              <a:t>Borrowing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costs may actually rise so much, that firms' prices increase, instead of falling, with a house price bust (see by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  <a:ea typeface="+mn-ea"/>
              </a:rPr>
              <a:t>Gertler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  <a:ea typeface="+mn-ea"/>
              </a:rPr>
              <a:t>Schoenle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, Sim &amp;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  <a:ea typeface="+mn-ea"/>
              </a:rPr>
              <a:t>Zakraijsek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 2016)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27279F"/>
                </a:solidFill>
                <a:latin typeface="Gill Sans MT" charset="0"/>
                <a:ea typeface="+mn-ea"/>
              </a:rPr>
              <a:t>Adelino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  <a:ea typeface="+mn-ea"/>
              </a:rPr>
              <a:t>Schoar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 &amp;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  <a:ea typeface="+mn-ea"/>
              </a:rPr>
              <a:t>Severino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 (2014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  <a:ea typeface="+mn-ea"/>
              </a:rPr>
              <a:t>) find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that this channel is strong during the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  <a:ea typeface="+mn-ea"/>
              </a:rPr>
              <a:t>housing boom period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  <a:ea typeface="+mn-ea"/>
              </a:rPr>
              <a:t> (2002-2007), but much less significant during the subsequent bust, which is the focus of our analysis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Roadmap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0" y="1052513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Conceptual background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27279F"/>
                </a:solidFill>
                <a:latin typeface="Gill Sans MT" charset="0"/>
              </a:rPr>
              <a:t>Empirical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Data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365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719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Empirical approach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980728"/>
            <a:ext cx="8856663" cy="266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We are interested in the relation between relative prices and house prices (taken as a measure of local demand) during the Great Recession</a:t>
            </a: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Evidence of large and asymmetric effects of the housing bust across location in the US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OLS and IV,  as in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&amp; Sufi (2014),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Stroebl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Vavra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(2014)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i="1" dirty="0" smtClean="0">
                <a:solidFill>
                  <a:srgbClr val="27279F"/>
                </a:solidFill>
                <a:latin typeface="Gill Sans MT" pitchFamily="34" charset="0"/>
              </a:rPr>
              <a:t>OLS equation: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5085184"/>
            <a:ext cx="8712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IV approach to identify local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housing demand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effects, since house prices </a:t>
            </a:r>
            <a:r>
              <a:rPr lang="en-US" altLang="en-US" sz="2200" b="1" i="1" dirty="0" err="1">
                <a:solidFill>
                  <a:srgbClr val="27279F"/>
                </a:solidFill>
                <a:latin typeface="Gill Sans MT" pitchFamily="34" charset="0"/>
              </a:rPr>
              <a:t>hp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 may be correlated with other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unobserved variables</a:t>
            </a:r>
            <a:endParaRPr lang="en-US" altLang="en-US" sz="2200" b="1" i="1" dirty="0">
              <a:solidFill>
                <a:srgbClr val="27279F"/>
              </a:solidFill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71501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762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IV Estimation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107950" y="908720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IV: housing supply elasticities from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Saiz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(2010)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as in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&amp; Sufi (2014) and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Stroebl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Vavra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(2014) 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During housing boom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driven by US wide shock, house prices in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less elastic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areas increased by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more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During bust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the very same areas also experienced the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largest drop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(1</a:t>
            </a:r>
            <a:r>
              <a:rPr lang="en-US" sz="2200" baseline="30000" dirty="0" smtClean="0">
                <a:solidFill>
                  <a:srgbClr val="27279F"/>
                </a:solidFill>
                <a:latin typeface="Gill Sans MT" charset="0"/>
              </a:rPr>
              <a:t>st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stage positive coefficient)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Uncorrelated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with other local shocks such as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productivity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Robustness: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Panel IV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interacting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housing supply elasticities from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Saiz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(2010) with 10-year US interest rate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as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Aladangady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(2016),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Sraer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et al. (2012)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Higher interest rate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should have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less negative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impact on house prices if supply is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more elastic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(1</a:t>
            </a:r>
            <a:r>
              <a:rPr lang="en-US" sz="2200" baseline="30000" dirty="0">
                <a:solidFill>
                  <a:srgbClr val="27279F"/>
                </a:solidFill>
                <a:latin typeface="Gill Sans MT" charset="0"/>
              </a:rPr>
              <a:t>st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stage positive coefficient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03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36512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Empirical specification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076" y="3501008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 Dependent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variables in each sector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(j) </a:t>
            </a:r>
            <a:endParaRPr lang="en-US" altLang="en-US" sz="2200" dirty="0">
              <a:solidFill>
                <a:srgbClr val="27279F"/>
              </a:solidFill>
              <a:latin typeface="Gill Sans MT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 MSA relative consumer prices;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nominal and real (consumption) wages; employment; number of firms and establishments; labor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shares </a:t>
            </a:r>
            <a:endParaRPr lang="en-US" altLang="en-US" sz="2200" dirty="0">
              <a:solidFill>
                <a:srgbClr val="27279F"/>
              </a:solidFill>
              <a:latin typeface="Gill Sans MT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 We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also look at additional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variables at overall MSA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level, including population, unemployment and unit labor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costs</a:t>
            </a:r>
            <a:endParaRPr lang="en-US" altLang="en-US" sz="2200" dirty="0">
              <a:solidFill>
                <a:srgbClr val="27279F"/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IV regression </a:t>
            </a:r>
            <a:r>
              <a:rPr lang="en-US" sz="2200" dirty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on the log-level of local house prices, controlling for other MSA observables 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X (demographics) 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Gill Sans MT"/>
                <a:cs typeface="Gill Sans MT"/>
              </a:rPr>
              <a:t>First and second stages:</a:t>
            </a:r>
            <a:endParaRPr lang="en-US" sz="2200" dirty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04" y="2032870"/>
            <a:ext cx="6541864" cy="13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Roadmap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0" y="1052513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Conceptual background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Empirical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27279F"/>
                </a:solidFill>
                <a:latin typeface="Gill Sans MT" charset="0"/>
              </a:rPr>
              <a:t>Data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507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-99392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Data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7505" y="692696"/>
            <a:ext cx="8856984" cy="53285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Regional consumer price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parities (RPPs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)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from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the BEA (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380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MSAs over the period 2008 -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2011)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		 </a:t>
            </a:r>
            <a:endParaRPr lang="en-US" altLang="en-US" sz="2200" dirty="0" smtClean="0">
              <a:solidFill>
                <a:srgbClr val="27279F"/>
              </a:solidFill>
              <a:latin typeface="Gill Sans MT" pitchFamily="34" charset="0"/>
              <a:ea typeface="+mn-ea"/>
              <a:cs typeface="+mn-cs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cs typeface="+mn-cs"/>
              </a:rPr>
              <a:t>Regressions run on full sample and on the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largest </a:t>
            </a:r>
            <a:r>
              <a:rPr lang="en-US" altLang="en-US" sz="2200" dirty="0">
                <a:solidFill>
                  <a:srgbClr val="7C0019"/>
                </a:solidFill>
                <a:latin typeface="Gill Sans MT" pitchFamily="34" charset="0"/>
                <a:cs typeface="+mn-cs"/>
              </a:rPr>
              <a:t>9</a:t>
            </a:r>
            <a:r>
              <a:rPr lang="en-US" altLang="en-US" sz="2200" dirty="0" smtClean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7 </a:t>
            </a:r>
            <a:r>
              <a:rPr lang="en-US" altLang="en-US" sz="2200" dirty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MSAs with </a:t>
            </a:r>
            <a:r>
              <a:rPr lang="en-US" altLang="en-US" sz="2200" b="1" dirty="0" smtClean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distinct</a:t>
            </a:r>
            <a:r>
              <a:rPr lang="en-US" altLang="en-US" sz="2200" dirty="0" smtClean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 RPPs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, for both goods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and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services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For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a subset of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(largest) </a:t>
            </a:r>
            <a:r>
              <a:rPr lang="en-US" altLang="en-US" sz="2200" dirty="0" smtClean="0">
                <a:solidFill>
                  <a:srgbClr val="7C0019"/>
                </a:solidFill>
                <a:latin typeface="Gill Sans MT" pitchFamily="34" charset="0"/>
                <a:cs typeface="+mn-cs"/>
              </a:rPr>
              <a:t>26+43</a:t>
            </a:r>
            <a:r>
              <a:rPr lang="en-US" altLang="en-US" sz="2200" dirty="0">
                <a:solidFill>
                  <a:srgbClr val="7C0019"/>
                </a:solidFill>
                <a:latin typeface="Gill Sans MT" pitchFamily="34" charset="0"/>
                <a:cs typeface="+mn-cs"/>
              </a:rPr>
              <a:t> </a:t>
            </a:r>
            <a:r>
              <a:rPr lang="en-US" altLang="en-US" sz="2200" dirty="0" smtClean="0">
                <a:solidFill>
                  <a:srgbClr val="7C0019"/>
                </a:solidFill>
                <a:latin typeface="Gill Sans MT" pitchFamily="34" charset="0"/>
                <a:cs typeface="+mn-cs"/>
              </a:rPr>
              <a:t>PSUs/MSAs </a:t>
            </a:r>
            <a:r>
              <a:rPr lang="en-US" altLang="en-US" sz="2200" dirty="0" smtClean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longer </a:t>
            </a:r>
            <a:r>
              <a:rPr lang="en-US" altLang="en-US" sz="2200" dirty="0">
                <a:solidFill>
                  <a:srgbClr val="7C0019"/>
                </a:solidFill>
                <a:latin typeface="Gill Sans MT" pitchFamily="34" charset="0"/>
                <a:ea typeface="+mn-ea"/>
                <a:cs typeface="+mn-cs"/>
              </a:rPr>
              <a:t>time series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from BLS CPI data since 1980s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cs typeface="+mn-cs"/>
              </a:rPr>
              <a:t>– 4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3 aggregated in 4 larger areas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Census data: Employment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and payroll data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– County Business Patterns dataset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# of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firms and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establishments – Statistics of US Business dataset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Nominal GDP for NAICS sectors from BEA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	 </a:t>
            </a:r>
            <a:endParaRPr lang="en-US" altLang="en-US" sz="2200" dirty="0" smtClean="0">
              <a:solidFill>
                <a:srgbClr val="27279F"/>
              </a:solidFill>
              <a:latin typeface="Gill Sans MT" pitchFamily="34" charset="0"/>
              <a:ea typeface="+mn-ea"/>
              <a:cs typeface="+mn-c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House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prices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at the zip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code level by Core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Logic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b="1" u="sng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Sector definitions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  <a:ea typeface="+mn-ea"/>
                <a:cs typeface="+mn-cs"/>
              </a:rPr>
              <a:t>: Goods and services in line with break down in BEA-BLS prices, keeping distribution and construction separate</a:t>
            </a:r>
          </a:p>
        </p:txBody>
      </p:sp>
    </p:spTree>
    <p:extLst>
      <p:ext uri="{BB962C8B-B14F-4D97-AF65-F5344CB8AC3E}">
        <p14:creationId xmlns:p14="http://schemas.microsoft.com/office/powerpoint/2010/main" val="38502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Regional samples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8128"/>
            <a:ext cx="9001000" cy="57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Goods prices across close areas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77850"/>
            <a:ext cx="847725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750" y="-58859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Internal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devaluation across US areas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79958" y="692621"/>
            <a:ext cx="8784530" cy="590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Adjustment in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relative prices and wages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to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asymmetric shocks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is a key regional rebalancing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mechanism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 a currency area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According to OCA theory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price flexibility and “internal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devaluation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” (real exchange rate depreciation) uphold regional employment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and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activity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According to open-macro theory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bulk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of adjustment to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regional demand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shocks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falls on sectors producing “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non-</a:t>
            </a:r>
            <a:r>
              <a:rPr lang="en-US" sz="2200" dirty="0" err="1" smtClean="0">
                <a:solidFill>
                  <a:srgbClr val="C00000"/>
                </a:solidFill>
                <a:latin typeface="Gill Sans MT" charset="0"/>
              </a:rPr>
              <a:t>tradables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”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A fall in the price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of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non-</a:t>
            </a:r>
            <a:r>
              <a:rPr lang="en-US" altLang="en-US" sz="2200" dirty="0" err="1" smtClean="0">
                <a:solidFill>
                  <a:srgbClr val="27279F"/>
                </a:solidFill>
                <a:latin typeface="Gill Sans MT" pitchFamily="34" charset="0"/>
              </a:rPr>
              <a:t>tradables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 cushions employment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from a fall in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local demand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, while 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inducing a production </a:t>
            </a:r>
            <a:r>
              <a:rPr lang="en-US" altLang="en-US" sz="2200" dirty="0">
                <a:solidFill>
                  <a:srgbClr val="27279F"/>
                </a:solidFill>
                <a:latin typeface="Gill Sans MT" pitchFamily="34" charset="0"/>
              </a:rPr>
              <a:t>switch towards </a:t>
            </a:r>
            <a:r>
              <a:rPr lang="en-US" altLang="en-US" sz="2200" dirty="0" err="1" smtClean="0">
                <a:solidFill>
                  <a:srgbClr val="27279F"/>
                </a:solidFill>
                <a:latin typeface="Gill Sans MT" pitchFamily="34" charset="0"/>
              </a:rPr>
              <a:t>tradables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With nominal rigidities, well-defined regional Phillips curves should exist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Asymmetric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housing bust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 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Great Recession natural candidate for empirical work on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this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–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, Rao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Sufi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(2013),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Sufi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(2014),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Stroebl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Vavra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(2014),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Kaplan et al. (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2016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  <a:endParaRPr lang="en-US" sz="2200" i="1" dirty="0" smtClean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Services (ex-rents) prices across close areas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65150"/>
            <a:ext cx="85090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Sectors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classification 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0" y="692696"/>
            <a:ext cx="91090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27279F"/>
                </a:solidFill>
                <a:latin typeface="Gill Sans MT" charset="0"/>
              </a:rPr>
              <a:t>Goods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	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11: Agriculture, forestry, fishing &amp; hunting         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21: Mining, quarrying &amp; oil, gas extraction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31-33: Manufacturing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27279F"/>
                </a:solidFill>
                <a:latin typeface="Gill Sans MT" charset="0"/>
              </a:rPr>
              <a:t>Distribution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42: Wholesale trade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44-45: Retail trade </a:t>
            </a:r>
            <a:endParaRPr lang="en-US" sz="2200" b="1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27279F"/>
                </a:solidFill>
                <a:latin typeface="Gill Sans MT" charset="0"/>
              </a:rPr>
              <a:t>Services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22: Utilities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48-49: Transportation &amp; Warehousing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51-56: Information, Finance, Real estate, Professional,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61-62: Education &amp; Health Care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71-72: Entertainment, Recreation, Accommodation &amp; Food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81: Other privately provided services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27279F"/>
                </a:solidFill>
                <a:latin typeface="Gill Sans MT" charset="0"/>
              </a:rPr>
              <a:t>Construction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NAICS 23						         </a:t>
            </a:r>
          </a:p>
        </p:txBody>
      </p:sp>
    </p:spTree>
    <p:extLst>
      <p:ext uri="{BB962C8B-B14F-4D97-AF65-F5344CB8AC3E}">
        <p14:creationId xmlns:p14="http://schemas.microsoft.com/office/powerpoint/2010/main" val="38531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Roadmap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0" y="1052513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Conceptual background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Empirical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Data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b="1" dirty="0">
                <a:solidFill>
                  <a:srgbClr val="27279F"/>
                </a:solidFill>
                <a:latin typeface="Gill Sans MT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507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Estimation: First stage for house prices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215900" y="5661248"/>
            <a:ext cx="87485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Null of weak instrument rejected at 1% (***) </a:t>
            </a:r>
            <a:endParaRPr lang="en-US" sz="2200" b="1" dirty="0" smtClean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1" y="1400820"/>
            <a:ext cx="7038775" cy="33963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42" y="1340768"/>
            <a:ext cx="1123950" cy="26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First set of results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07950" y="980728"/>
            <a:ext cx="87122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Hard to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detect internal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devaluation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after asymmetric house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price shocks </a:t>
            </a:r>
            <a:r>
              <a:rPr lang="en-US" sz="2200" dirty="0" smtClean="0">
                <a:solidFill>
                  <a:srgbClr val="A50021"/>
                </a:solidFill>
                <a:latin typeface="Gill Sans MT" charset="0"/>
              </a:rPr>
              <a:t>during </a:t>
            </a:r>
            <a:r>
              <a:rPr lang="en-US" sz="2200" dirty="0">
                <a:solidFill>
                  <a:srgbClr val="A50021"/>
                </a:solidFill>
                <a:latin typeface="Gill Sans MT" charset="0"/>
              </a:rPr>
              <a:t>the Great Recession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(2008-2011)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Goods prices: zero/(weakly) positive elasticity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Services: zero/(weakly) negative elasticity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Rents: positive elasticity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Similar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pattern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 dataset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for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BLS 69 PSUs/MSAs, also with finer sectoral breakdown</a:t>
            </a:r>
            <a:endParaRPr lang="en-US" sz="2200" dirty="0">
              <a:solidFill>
                <a:srgbClr val="A50021"/>
              </a:solidFill>
              <a:latin typeface="Gill Sans MT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Conversely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Strong response of MSA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unemployment and sectoral employment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Employment in services and distribution falls with house prices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Much weaker response of employment in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goods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RPPs (</a:t>
            </a:r>
            <a:r>
              <a:rPr lang="en-GB" sz="3200" b="1" u="sng" dirty="0" smtClean="0">
                <a:solidFill>
                  <a:schemeClr val="bg1"/>
                </a:solidFill>
                <a:latin typeface="Gill Sans MT" charset="0"/>
              </a:rPr>
              <a:t>97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MSAs, 2008-2011)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025"/>
            <a:ext cx="9144000" cy="276846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43711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987824" y="1679025"/>
            <a:ext cx="3744416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9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RPPs (</a:t>
            </a:r>
            <a:r>
              <a:rPr lang="en-GB" sz="3200" b="1" u="sng" dirty="0" smtClean="0">
                <a:solidFill>
                  <a:schemeClr val="bg1"/>
                </a:solidFill>
                <a:latin typeface="Gill Sans MT" charset="0"/>
              </a:rPr>
              <a:t>all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 MSAs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, 2008-2011)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5156994"/>
            <a:ext cx="8928992" cy="7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Results confirmed in sample of all MSAs, but only rents not repeated across all MSAs</a:t>
            </a:r>
            <a:endParaRPr lang="en-US" sz="2100" b="1" dirty="0">
              <a:solidFill>
                <a:schemeClr val="accent5"/>
              </a:solidFill>
              <a:latin typeface="Gill Sans MT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389698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036496" cy="2596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843808" y="1679025"/>
            <a:ext cx="3888432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CPI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(69 PSUs/MSAs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,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2008-2011) 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18436" name="Rounded Rectangle 2"/>
          <p:cNvSpPr>
            <a:spLocks noChangeArrowheads="1"/>
          </p:cNvSpPr>
          <p:nvPr/>
        </p:nvSpPr>
        <p:spPr bwMode="auto">
          <a:xfrm>
            <a:off x="6875463" y="1268413"/>
            <a:ext cx="1944687" cy="2089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18437" name="Rounded Rectangle 3"/>
          <p:cNvSpPr>
            <a:spLocks noChangeArrowheads="1"/>
          </p:cNvSpPr>
          <p:nvPr/>
        </p:nvSpPr>
        <p:spPr bwMode="auto">
          <a:xfrm>
            <a:off x="7019925" y="1268413"/>
            <a:ext cx="576263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613834"/>
            <a:ext cx="8748588" cy="4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432"/>
            <a:ext cx="6839967" cy="249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3189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21610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6021090"/>
            <a:ext cx="8928992" cy="7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Food prices elasticity positive as in </a:t>
            </a:r>
            <a:r>
              <a:rPr lang="en-US" sz="2100" b="1" dirty="0" err="1" smtClean="0">
                <a:solidFill>
                  <a:schemeClr val="accent5"/>
                </a:solidFill>
                <a:latin typeface="Gill Sans MT" charset="0"/>
              </a:rPr>
              <a:t>Stroebl</a:t>
            </a: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 &amp; </a:t>
            </a:r>
            <a:r>
              <a:rPr lang="en-US" sz="2100" b="1" dirty="0" err="1" smtClean="0">
                <a:solidFill>
                  <a:schemeClr val="accent5"/>
                </a:solidFill>
                <a:latin typeface="Gill Sans MT" charset="0"/>
              </a:rPr>
              <a:t>Vavra</a:t>
            </a: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 (but smaller)</a:t>
            </a:r>
            <a:endParaRPr lang="en-US" sz="2100" b="1" dirty="0">
              <a:solidFill>
                <a:schemeClr val="accent5"/>
              </a:solidFill>
              <a:latin typeface="Gill Sans M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76256" y="658675"/>
            <a:ext cx="2160240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1680" y="3202084"/>
            <a:ext cx="1656184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60232" y="3202083"/>
            <a:ext cx="2087910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1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Employment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MSAs,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2008-2011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) 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07504" y="5013176"/>
            <a:ext cx="896505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Larger positive elasticity with IV but for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goods consistent with identification of local demand effects 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9036496" cy="288940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4568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1196752"/>
            <a:ext cx="3168352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462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Employment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</a:t>
            </a:r>
            <a:r>
              <a:rPr lang="en-GB" sz="3200" b="1" dirty="0" err="1" smtClean="0">
                <a:solidFill>
                  <a:schemeClr val="bg1"/>
                </a:solidFill>
                <a:latin typeface="Gill Sans MT" charset="0"/>
              </a:rPr>
              <a:t>Mian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-Sufi sectors)</a:t>
            </a:r>
            <a:r>
              <a:rPr lang="en-GB" b="1" dirty="0" smtClean="0">
                <a:solidFill>
                  <a:schemeClr val="tx2"/>
                </a:solidFill>
                <a:latin typeface="Gill Sans MT" charset="0"/>
              </a:rPr>
              <a:t> </a:t>
            </a:r>
            <a:endParaRPr lang="en-GB" b="1" dirty="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251520" y="5301009"/>
            <a:ext cx="864096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Sectors defined as in </a:t>
            </a:r>
            <a:r>
              <a:rPr lang="en-US" sz="2200" b="1" dirty="0" err="1" smtClean="0">
                <a:solidFill>
                  <a:schemeClr val="accent5"/>
                </a:solidFill>
                <a:latin typeface="Gill Sans MT" charset="0"/>
              </a:rPr>
              <a:t>Mian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&amp; Sufi (2014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), comparable results 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302433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21088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1124744"/>
            <a:ext cx="3168352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Relative prices &amp; house prices, 2008-2011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1519" y="476672"/>
            <a:ext cx="74888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Did real exchange rate (ex rents) fall with housing prices?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ln(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rer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=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0.54*ln(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p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rice</a:t>
            </a:r>
            <a:r>
              <a:rPr lang="en-US" sz="2200" baseline="-25000" dirty="0" err="1" smtClean="0">
                <a:solidFill>
                  <a:srgbClr val="27279F"/>
                </a:solidFill>
                <a:latin typeface="Gill Sans MT" charset="0"/>
              </a:rPr>
              <a:t>goods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) +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0.46*ln(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p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rice</a:t>
            </a:r>
            <a:r>
              <a:rPr lang="en-US" sz="2200" baseline="-25000" dirty="0" err="1" smtClean="0">
                <a:solidFill>
                  <a:srgbClr val="27279F"/>
                </a:solidFill>
                <a:latin typeface="Gill Sans MT" charset="0"/>
              </a:rPr>
              <a:t>services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40768"/>
            <a:ext cx="864096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89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</a:t>
            </a:r>
            <a:r>
              <a:rPr lang="en-GB" sz="3200" b="1" dirty="0" err="1">
                <a:solidFill>
                  <a:schemeClr val="bg1"/>
                </a:solidFill>
                <a:latin typeface="Gill Sans MT" charset="0"/>
              </a:rPr>
              <a:t>Labor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 markets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MSAs, 08-11) </a:t>
            </a: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322386" y="5229200"/>
            <a:ext cx="85700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Employment losses raise overall unemployment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884368" cy="344878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60572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</p:spTree>
    <p:extLst>
      <p:ext uri="{BB962C8B-B14F-4D97-AF65-F5344CB8AC3E}">
        <p14:creationId xmlns:p14="http://schemas.microsoft.com/office/powerpoint/2010/main" val="2655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Summary of results so far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07950" y="908720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Lack of evidence of internal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devaluation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after asymmetric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house price shocks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during 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Great Recession (but for </a:t>
            </a:r>
            <a:r>
              <a:rPr lang="en-US" sz="2200" dirty="0" smtClean="0">
                <a:solidFill>
                  <a:srgbClr val="FF0000"/>
                </a:solidFill>
                <a:latin typeface="Gill Sans MT" charset="0"/>
              </a:rPr>
              <a:t>goods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such as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food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and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nondurables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Despite larger elasticity of sectoral employment,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response of relative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price of services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similar to relative price of goods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What about determinants of price dynamics like wages and markups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?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Next:</a:t>
            </a:r>
            <a:endParaRPr lang="en-US" sz="2200" u="sng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Little response of nominal and real (consumption)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wages per employee across sectors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Number of firms, establishments positively correlated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across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</a:rPr>
              <a:t>all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sectors, but lower competition more important in non-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tradables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Yet little response of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labor shares (inverse of markup with Cobb-Douglas production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Nominal wages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, 08-11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) 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8928992" cy="7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Only sectoral wage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per employee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available, but not ideal    (</a:t>
            </a:r>
            <a:r>
              <a:rPr lang="en-US" sz="2200" b="1" dirty="0" err="1" smtClean="0">
                <a:solidFill>
                  <a:schemeClr val="accent5"/>
                </a:solidFill>
                <a:latin typeface="Gill Sans MT" charset="0"/>
              </a:rPr>
              <a:t>Beraja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et al.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2016)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12776"/>
            <a:ext cx="8604448" cy="263379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07707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</p:spTree>
    <p:extLst>
      <p:ext uri="{BB962C8B-B14F-4D97-AF65-F5344CB8AC3E}">
        <p14:creationId xmlns:p14="http://schemas.microsoft.com/office/powerpoint/2010/main" val="42757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Real wages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, 08-11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20472" cy="260065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07707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</p:spTree>
    <p:extLst>
      <p:ext uri="{BB962C8B-B14F-4D97-AF65-F5344CB8AC3E}">
        <p14:creationId xmlns:p14="http://schemas.microsoft.com/office/powerpoint/2010/main" val="332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Results: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 W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ages, </a:t>
            </a:r>
            <a:r>
              <a:rPr lang="en-GB" sz="3200" b="1" dirty="0" err="1" smtClean="0">
                <a:solidFill>
                  <a:schemeClr val="bg1"/>
                </a:solidFill>
                <a:latin typeface="Gill Sans MT" charset="0"/>
              </a:rPr>
              <a:t>Labor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 share, ULC 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MSAs) 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4354" y="5156994"/>
            <a:ext cx="9074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ULC available only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for total GDP,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not significantly affected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48464" cy="333046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437112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</p:spTree>
    <p:extLst>
      <p:ext uri="{BB962C8B-B14F-4D97-AF65-F5344CB8AC3E}">
        <p14:creationId xmlns:p14="http://schemas.microsoft.com/office/powerpoint/2010/main" val="28760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N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umber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of establishments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MSAs)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322386" y="4509120"/>
            <a:ext cx="857009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L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ower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net entry should matter more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for </a:t>
            </a:r>
            <a:r>
              <a:rPr lang="en-US" sz="2200" b="1" dirty="0">
                <a:solidFill>
                  <a:schemeClr val="accent5"/>
                </a:solidFill>
                <a:latin typeface="Gill Sans MT" charset="0"/>
              </a:rPr>
              <a:t>competition in (non-traded) services, </a:t>
            </a: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distribution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21614" cy="258122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957650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</p:spTree>
    <p:extLst>
      <p:ext uri="{BB962C8B-B14F-4D97-AF65-F5344CB8AC3E}">
        <p14:creationId xmlns:p14="http://schemas.microsoft.com/office/powerpoint/2010/main" val="31273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Results: </a:t>
            </a:r>
            <a:r>
              <a:rPr lang="en-GB" sz="3200" b="1" dirty="0" err="1">
                <a:solidFill>
                  <a:schemeClr val="bg1"/>
                </a:solidFill>
                <a:latin typeface="Gill Sans MT" charset="0"/>
              </a:rPr>
              <a:t>Labor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 shares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(all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MSAs, 08-11)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568952" cy="296637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884" y="4293096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2386" y="4653136"/>
            <a:ext cx="857009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5"/>
                </a:solidFill>
                <a:latin typeface="Gill Sans MT" charset="0"/>
              </a:rPr>
              <a:t>Labor share proportional to markups under Cobb-Douglas production function</a:t>
            </a:r>
            <a:endParaRPr lang="en-US" sz="2200" b="1" dirty="0">
              <a:solidFill>
                <a:schemeClr val="accent5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rgbClr val="FFFFFF"/>
                </a:solidFill>
                <a:latin typeface="Gill Sans MT" charset="0"/>
              </a:rPr>
              <a:t>Summary of </a:t>
            </a:r>
            <a:r>
              <a:rPr lang="en-GB" sz="3200" b="1" dirty="0" smtClean="0">
                <a:solidFill>
                  <a:srgbClr val="FFFFFF"/>
                </a:solidFill>
                <a:latin typeface="Gill Sans MT" charset="0"/>
              </a:rPr>
              <a:t>results on price determinants</a:t>
            </a:r>
            <a:endParaRPr lang="en-GB" sz="3200" b="1" dirty="0">
              <a:solidFill>
                <a:srgbClr val="FFFFFF"/>
              </a:solidFill>
              <a:latin typeface="Gill Sans MT" charset="0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07950" y="908720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Little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response of nominal and real (consumption)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wages per employee across sectors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Number of firms, establishments positively correlated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across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</a:rPr>
              <a:t>all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sectors, but lower competition more important in non-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tradables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Yet little response of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labor shares (inverse of markup with Cobb-Douglas production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Unfortunately we do not have direct measures of real marginal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costs, could it be that they increased in 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bust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(“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collateral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” channel)?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Yet to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account for our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results, this channel should have different intensity across sectors (see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Adelino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et al. 2012)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512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Some robustness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7950" y="764704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Similar results in a few robustness exercises: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Panel regressions with </a:t>
            </a:r>
            <a:r>
              <a:rPr lang="en-US" altLang="en-US" sz="2200" dirty="0" err="1" smtClean="0">
                <a:solidFill>
                  <a:srgbClr val="27279F"/>
                </a:solidFill>
                <a:latin typeface="Gill Sans MT" pitchFamily="34" charset="0"/>
              </a:rPr>
              <a:t>Saiz</a:t>
            </a: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 elasticity interacted with US 10y rate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Controlling for firm entry, level of competition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 smtClean="0">
                <a:solidFill>
                  <a:srgbClr val="27279F"/>
                </a:solidFill>
                <a:latin typeface="Gill Sans MT" pitchFamily="34" charset="0"/>
              </a:rPr>
              <a:t>Boom period (2001-2007) with longer BLS-CPI sample</a:t>
            </a:r>
            <a:endParaRPr lang="en-US" altLang="en-US" sz="2200" dirty="0">
              <a:solidFill>
                <a:srgbClr val="27279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Boom period: 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CPI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(69 PSUs/MSAs</a:t>
            </a: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, </a:t>
            </a: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2001-2007) 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18436" name="Rounded Rectangle 2"/>
          <p:cNvSpPr>
            <a:spLocks noChangeArrowheads="1"/>
          </p:cNvSpPr>
          <p:nvPr/>
        </p:nvSpPr>
        <p:spPr bwMode="auto">
          <a:xfrm>
            <a:off x="6875463" y="1268413"/>
            <a:ext cx="1944687" cy="2089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/>
          </a:p>
        </p:txBody>
      </p:sp>
      <p:sp>
        <p:nvSpPr>
          <p:cNvPr id="18437" name="Rounded Rectangle 3"/>
          <p:cNvSpPr>
            <a:spLocks noChangeArrowheads="1"/>
          </p:cNvSpPr>
          <p:nvPr/>
        </p:nvSpPr>
        <p:spPr bwMode="auto">
          <a:xfrm>
            <a:off x="7019925" y="1268413"/>
            <a:ext cx="576263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677730"/>
            <a:ext cx="8748588" cy="4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5156994"/>
            <a:ext cx="8928992" cy="7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Similar to bust, food prices elasticity positive again as in </a:t>
            </a:r>
            <a:r>
              <a:rPr lang="en-US" sz="2100" b="1" dirty="0" err="1" smtClean="0">
                <a:solidFill>
                  <a:schemeClr val="accent5"/>
                </a:solidFill>
                <a:latin typeface="Gill Sans MT" charset="0"/>
              </a:rPr>
              <a:t>Stroebl</a:t>
            </a:r>
            <a:r>
              <a:rPr lang="en-US" sz="2100" b="1" dirty="0" smtClean="0">
                <a:solidFill>
                  <a:schemeClr val="accent5"/>
                </a:solidFill>
                <a:latin typeface="Gill Sans MT" charset="0"/>
              </a:rPr>
              <a:t> &amp; </a:t>
            </a:r>
            <a:r>
              <a:rPr lang="en-US" sz="2100" b="1" dirty="0" err="1" smtClean="0">
                <a:solidFill>
                  <a:schemeClr val="accent5"/>
                </a:solidFill>
                <a:latin typeface="Gill Sans MT" charset="0"/>
              </a:rPr>
              <a:t>Vavra</a:t>
            </a:r>
            <a:endParaRPr lang="en-US" sz="2100" b="1" dirty="0">
              <a:solidFill>
                <a:schemeClr val="accent5"/>
              </a:solidFill>
              <a:latin typeface="Gill Sans MT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" y="620688"/>
            <a:ext cx="664701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6977"/>
            <a:ext cx="9001000" cy="18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28803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660232" y="2780348"/>
            <a:ext cx="2360041" cy="21608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68520" y="488989"/>
            <a:ext cx="2367976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75656" y="2564904"/>
            <a:ext cx="1512168" cy="21608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1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This paper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107950" y="908720"/>
            <a:ext cx="89281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Empirical analysis of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Gill Sans MT" charset="0"/>
              </a:rPr>
              <a:t>relative price adjustment to housing bust in the Great Recession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across US jurisdictions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Exploit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two datasets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of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local consumption prices, combined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with data on sectoral costs and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activity: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 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BEA Regional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Price Parity (RPPs) for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380 MSAS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BLS CPI data for 26+43 MSAs (extension to full sample under construction using micro data) 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Decomposition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of real exchange rate adjustment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between </a:t>
            </a:r>
            <a:r>
              <a:rPr lang="en-US" sz="2200" dirty="0" smtClean="0">
                <a:solidFill>
                  <a:schemeClr val="accent5"/>
                </a:solidFill>
                <a:latin typeface="Gill Sans MT" charset="0"/>
              </a:rPr>
              <a:t>goods </a:t>
            </a:r>
            <a:r>
              <a:rPr lang="en-US" sz="2200" dirty="0">
                <a:solidFill>
                  <a:schemeClr val="accent5"/>
                </a:solidFill>
                <a:latin typeface="Gill Sans MT" charset="0"/>
              </a:rPr>
              <a:t>and services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(and rents) across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US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MSAs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Empirical approach: sectoral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prices,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employment, wages,…, regressed on local house prices as a measure of demand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     (both OLS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and IV)</a:t>
            </a:r>
          </a:p>
        </p:txBody>
      </p:sp>
    </p:spTree>
    <p:extLst>
      <p:ext uri="{BB962C8B-B14F-4D97-AF65-F5344CB8AC3E}">
        <p14:creationId xmlns:p14="http://schemas.microsoft.com/office/powerpoint/2010/main" val="38879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To conclude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07950" y="836067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Little relative price adjustment in the US during the Great Recession, puzzling in light of open-economy and macro theory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The bulk of adjustment to local demand shocks should fall in sectors with largest incidence of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nontradability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However, adjustment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fell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almost exclusively on employment, relative price of services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may even have moved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the wrong way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Lack of connection between demand and price dynamics in the Great Recession, not only over time but also across US MSAs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Further work: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Exploit BLS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CPI microdata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to obtain full sample of 69 MSAs from 1980s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Further investigation of “cost channel” vs markup adjustment</a:t>
            </a:r>
          </a:p>
        </p:txBody>
      </p:sp>
    </p:spTree>
    <p:extLst>
      <p:ext uri="{BB962C8B-B14F-4D97-AF65-F5344CB8AC3E}">
        <p14:creationId xmlns:p14="http://schemas.microsoft.com/office/powerpoint/2010/main" val="1607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-58859"/>
            <a:ext cx="91805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Gill Sans MT" charset="0"/>
              </a:rPr>
              <a:t>Panel regressions (all MSAs, 2008-2011) </a:t>
            </a:r>
            <a:endParaRPr lang="en-GB" sz="3200" b="1" dirty="0">
              <a:solidFill>
                <a:srgbClr val="FFFFFF"/>
              </a:solidFill>
              <a:latin typeface="Gill Sans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754217"/>
            <a:ext cx="8892480" cy="32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-58859"/>
            <a:ext cx="91805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Gill Sans MT" charset="0"/>
              </a:rPr>
              <a:t>Panel regressions (BLS 69 PSUs/MSAs, 08-11) </a:t>
            </a:r>
            <a:endParaRPr lang="en-GB" sz="3200" b="1" dirty="0">
              <a:solidFill>
                <a:srgbClr val="FFFFFF"/>
              </a:solidFill>
              <a:latin typeface="Gill Sans MT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" y="764704"/>
            <a:ext cx="66738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6" y="2924944"/>
            <a:ext cx="81978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2051050" cy="16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5086345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Stronger evidence of internal devaluation driven by goods</a:t>
            </a:r>
            <a:endParaRPr lang="en-US" sz="2200" b="1" dirty="0">
              <a:solidFill>
                <a:srgbClr val="C00000"/>
              </a:solidFill>
              <a:latin typeface="Gill Sans M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88224" y="488989"/>
            <a:ext cx="2223960" cy="23260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63688" y="2708920"/>
            <a:ext cx="1512168" cy="21608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8224" y="2861320"/>
            <a:ext cx="2223960" cy="21608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8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Gill Sans MT" charset="0"/>
              </a:rPr>
              <a:t>Adding </a:t>
            </a:r>
            <a:r>
              <a:rPr lang="en-GB" sz="3200" b="1" dirty="0">
                <a:solidFill>
                  <a:srgbClr val="FFFFFF"/>
                </a:solidFill>
                <a:latin typeface="Gill Sans MT" charset="0"/>
              </a:rPr>
              <a:t>i</a:t>
            </a:r>
            <a:r>
              <a:rPr lang="en-GB" sz="3200" b="1" dirty="0" smtClean="0">
                <a:solidFill>
                  <a:srgbClr val="FFFFFF"/>
                </a:solidFill>
                <a:latin typeface="Gill Sans MT" charset="0"/>
              </a:rPr>
              <a:t>nteraction (all </a:t>
            </a:r>
            <a:r>
              <a:rPr lang="en-GB" sz="3200" b="1" dirty="0">
                <a:solidFill>
                  <a:srgbClr val="FFFFFF"/>
                </a:solidFill>
                <a:latin typeface="Gill Sans MT" charset="0"/>
              </a:rPr>
              <a:t>MSAs, 08-11)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884" y="4749738"/>
            <a:ext cx="8748588" cy="6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Gill Sans MT" charset="0"/>
              </a:rPr>
              <a:t>Robust std. errors clustered by State in brackets</a:t>
            </a:r>
            <a:r>
              <a:rPr lang="en-US" sz="1400" dirty="0">
                <a:solidFill>
                  <a:srgbClr val="002060"/>
                </a:solidFill>
                <a:latin typeface="Gill Sans MT" charset="0"/>
              </a:rPr>
              <a:t>.</a:t>
            </a:r>
            <a:endParaRPr lang="en-US" sz="1400" dirty="0" smtClean="0">
              <a:solidFill>
                <a:srgbClr val="002060"/>
              </a:solidFill>
              <a:latin typeface="Gill Sans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3777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525184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Demand effects should be stronger for home owners;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Elasticity </a:t>
            </a:r>
            <a:r>
              <a:rPr lang="en-US" sz="2200" b="1" u="sng" dirty="0" smtClean="0">
                <a:solidFill>
                  <a:srgbClr val="C00000"/>
                </a:solidFill>
                <a:latin typeface="Gill Sans MT" charset="0"/>
              </a:rPr>
              <a:t>is more positive </a:t>
            </a: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where ownership rate larger</a:t>
            </a:r>
            <a:endParaRPr lang="en-US" sz="2200" b="1" dirty="0">
              <a:solidFill>
                <a:srgbClr val="C00000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-58859"/>
            <a:ext cx="91805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Robustness: Control for firm net entry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544522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C00000"/>
                </a:solidFill>
                <a:latin typeface="Gill Sans MT" charset="0"/>
              </a:rPr>
              <a:t>In MSAs where it is difficult to </a:t>
            </a: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build, </a:t>
            </a:r>
            <a:r>
              <a:rPr lang="en-US" sz="2200" b="1" dirty="0">
                <a:solidFill>
                  <a:srgbClr val="C00000"/>
                </a:solidFill>
                <a:latin typeface="Gill Sans MT" charset="0"/>
              </a:rPr>
              <a:t>it could be difficult for new </a:t>
            </a:r>
            <a:r>
              <a:rPr lang="en-US" sz="2200" b="1" dirty="0" smtClean="0">
                <a:solidFill>
                  <a:srgbClr val="C00000"/>
                </a:solidFill>
                <a:latin typeface="Gill Sans MT" charset="0"/>
              </a:rPr>
              <a:t>firms to </a:t>
            </a:r>
            <a:r>
              <a:rPr lang="en-US" sz="2200" b="1" dirty="0">
                <a:solidFill>
                  <a:srgbClr val="C00000"/>
                </a:solidFill>
                <a:latin typeface="Gill Sans MT" charset="0"/>
              </a:rPr>
              <a:t>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Main results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07951" y="548680"/>
            <a:ext cx="864051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Lack of </a:t>
            </a:r>
            <a:r>
              <a:rPr lang="en-US" sz="2200" dirty="0" smtClean="0">
                <a:solidFill>
                  <a:schemeClr val="accent5"/>
                </a:solidFill>
                <a:latin typeface="Gill Sans MT" charset="0"/>
              </a:rPr>
              <a:t>real exchange rate adjustment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to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asymmetric housing bust within the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US during Great Recession (2008-2011)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Evidence that the relative price of (non-tradable) services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does not fall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more than relative price of (tradable) goods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Relative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</a:rPr>
              <a:t>price of goods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falls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with house prices (positive elasticity), but not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always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significantly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Elasticity of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relative </a:t>
            </a:r>
            <a:r>
              <a:rPr lang="en-US" sz="2200" u="sng" dirty="0">
                <a:solidFill>
                  <a:srgbClr val="27279F"/>
                </a:solidFill>
                <a:latin typeface="Gill Sans MT" charset="0"/>
              </a:rPr>
              <a:t>price of services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zero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or even negative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Burden of adjustment on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employment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in the service and distribution sector,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no effects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in goods producing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industries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Insignificant elasticity of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sectoral (nominal and real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 wages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per employee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Insignificant elasticity of sectoral labor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shares (inverse of markups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Yet </a:t>
            </a:r>
            <a:r>
              <a:rPr lang="en-US" sz="2200" u="sng" dirty="0" smtClean="0">
                <a:solidFill>
                  <a:srgbClr val="27279F"/>
                </a:solidFill>
                <a:latin typeface="Gill Sans MT" charset="0"/>
              </a:rPr>
              <a:t>firms exit all sectors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during housing bust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Literature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107950" y="764704"/>
            <a:ext cx="88566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Large body of contributions investigate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link between regional prices and wages, and regional business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cycles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(seminal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US paper by Blanchard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Katz 1992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Recent growing literature (list is non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-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exhaustive):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House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price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shocks and local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employment and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consumption: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, Rao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Sufi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(2013),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Mian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Sufi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(2014),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Aladangady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(2016), Kaplan,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Mitman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Violante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(2016)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Local prices based on store-level scanner data: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Stroebl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Vavra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(2014),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Beraja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Hurst 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Ospina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(2016),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Kaplan et al. (2016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 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Regional Phillips Curves: Fitzgerald &amp;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Nicolini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(2014)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Sectoral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and regional adjustment to asymmetric shocks in currency areas: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Philippon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Midrigan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(2014), Martin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Philippon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(2017), </a:t>
            </a:r>
            <a:r>
              <a:rPr lang="en-US" sz="2200" dirty="0" err="1">
                <a:solidFill>
                  <a:srgbClr val="27279F"/>
                </a:solidFill>
                <a:latin typeface="Gill Sans MT" charset="0"/>
              </a:rPr>
              <a:t>Beraja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 et al. (2016) –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and Nakamura &amp;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Steinsson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(2014)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on fiscal shocks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Roadmap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0" y="1052513"/>
            <a:ext cx="8856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27279F"/>
                </a:solidFill>
                <a:latin typeface="Gill Sans MT" charset="0"/>
              </a:rPr>
              <a:t>Conceptual background</a:t>
            </a:r>
            <a:endParaRPr lang="en-US" sz="2200" b="1" dirty="0">
              <a:solidFill>
                <a:srgbClr val="27279F"/>
              </a:solidFill>
              <a:latin typeface="Gill Sans MT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Empirical model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Data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231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Gill Sans MT" charset="0"/>
              </a:rPr>
              <a:t>Relative prices across MSAs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43668" y="3561467"/>
            <a:ext cx="8856663" cy="7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consumption price of goods comprises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both tradable components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and local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components (e.g., distribution, retail trade)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The </a:t>
            </a:r>
            <a:r>
              <a:rPr lang="en-US" sz="2200" i="1" dirty="0" err="1" smtClean="0">
                <a:solidFill>
                  <a:srgbClr val="27279F"/>
                </a:solidFill>
                <a:latin typeface="Gill Sans MT" charset="0"/>
              </a:rPr>
              <a:t>rer</a:t>
            </a:r>
            <a:r>
              <a:rPr lang="en-US" sz="2200" i="1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(</a:t>
            </a:r>
            <a:r>
              <a:rPr lang="en-US" sz="2200" dirty="0" smtClean="0">
                <a:solidFill>
                  <a:srgbClr val="A50021"/>
                </a:solidFill>
                <a:latin typeface="Gill Sans MT" charset="0"/>
              </a:rPr>
              <a:t>ex </a:t>
            </a:r>
            <a:r>
              <a:rPr lang="en-US" sz="2200" dirty="0">
                <a:solidFill>
                  <a:srgbClr val="A50021"/>
                </a:solidFill>
                <a:latin typeface="Gill Sans MT" charset="0"/>
              </a:rPr>
              <a:t>rents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) in location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“</a:t>
            </a:r>
            <a:r>
              <a:rPr lang="en-US" sz="2200" i="1" dirty="0" smtClean="0">
                <a:solidFill>
                  <a:srgbClr val="27279F"/>
                </a:solidFill>
                <a:latin typeface="Gill Sans MT" charset="0"/>
              </a:rPr>
              <a:t>l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”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is the weighted sum of these relative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prices with consumption weights: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68" y="908720"/>
            <a:ext cx="885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Define real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exchange rate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(</a:t>
            </a:r>
            <a:r>
              <a:rPr lang="en-US" sz="2200" i="1" dirty="0" err="1" smtClean="0">
                <a:solidFill>
                  <a:srgbClr val="27279F"/>
                </a:solidFill>
                <a:latin typeface="Gill Sans MT" charset="0"/>
              </a:rPr>
              <a:t>rer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) as the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relative price of consumption</a:t>
            </a: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Changes in </a:t>
            </a:r>
            <a:r>
              <a:rPr lang="en-US" sz="2200" i="1" dirty="0" err="1" smtClean="0">
                <a:solidFill>
                  <a:srgbClr val="27279F"/>
                </a:solidFill>
                <a:latin typeface="Gill Sans MT" charset="0"/>
              </a:rPr>
              <a:t>rer</a:t>
            </a:r>
            <a:r>
              <a:rPr lang="en-US" sz="2200" i="1" dirty="0" smtClean="0">
                <a:solidFill>
                  <a:srgbClr val="27279F"/>
                </a:solidFill>
                <a:latin typeface="Gill Sans MT" charset="0"/>
              </a:rPr>
              <a:t>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= regional inflation differentials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For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any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location ‘</a:t>
            </a:r>
            <a:r>
              <a:rPr lang="en-US" sz="2200" i="1" dirty="0">
                <a:solidFill>
                  <a:srgbClr val="27279F"/>
                </a:solidFill>
                <a:latin typeface="Gill Sans MT" charset="0"/>
              </a:rPr>
              <a:t>l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’, define the relative price of </a:t>
            </a:r>
            <a:r>
              <a:rPr lang="en-US" sz="2200" dirty="0">
                <a:solidFill>
                  <a:schemeClr val="accent5"/>
                </a:solidFill>
                <a:latin typeface="Gill Sans MT" charset="0"/>
              </a:rPr>
              <a:t>goods G and services S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with respect to national levels (for j=G,S)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882900"/>
            <a:ext cx="26162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157192"/>
            <a:ext cx="3886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58859"/>
            <a:ext cx="9144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Gill Sans MT" charset="0"/>
              </a:rPr>
              <a:t>Internal devaluation and non-tradability</a:t>
            </a:r>
            <a:endParaRPr lang="en-GB" sz="3200" b="1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1" y="836067"/>
            <a:ext cx="871252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Local demand effects on both relative prices and quantities should be larger in </a:t>
            </a:r>
            <a:r>
              <a:rPr lang="en-US" sz="2200" dirty="0" smtClean="0">
                <a:solidFill>
                  <a:srgbClr val="A50021"/>
                </a:solidFill>
                <a:latin typeface="Gill Sans MT" charset="0"/>
              </a:rPr>
              <a:t>non-tradable (service) sectors</a:t>
            </a:r>
            <a:endParaRPr lang="en-US" sz="2200" dirty="0">
              <a:solidFill>
                <a:srgbClr val="A50021"/>
              </a:solidFill>
              <a:latin typeface="Gill Sans MT" charset="0"/>
            </a:endParaRP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Smaller incidence of imports/exports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Larger deviations from law of one price/arbitrage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Under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</a:rPr>
              <a:t>flexible </a:t>
            </a:r>
            <a:r>
              <a:rPr lang="en-US" sz="2200" dirty="0" smtClean="0">
                <a:solidFill>
                  <a:srgbClr val="C00000"/>
                </a:solidFill>
                <a:latin typeface="Gill Sans MT" charset="0"/>
              </a:rPr>
              <a:t>prices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, after a 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decline in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local demand, the relative price of non-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tradables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 falls by more than that of </a:t>
            </a:r>
            <a:r>
              <a:rPr lang="en-US" sz="2200" dirty="0" err="1" smtClean="0">
                <a:solidFill>
                  <a:srgbClr val="27279F"/>
                </a:solidFill>
                <a:latin typeface="Gill Sans MT" charset="0"/>
              </a:rPr>
              <a:t>tradables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This change in relative prices induces </a:t>
            </a:r>
            <a:r>
              <a:rPr lang="en-US" sz="2200" dirty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firms to produce less 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non-</a:t>
            </a:r>
            <a:r>
              <a:rPr lang="en-US" sz="2200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tradables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200" dirty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when 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their </a:t>
            </a:r>
            <a:r>
              <a:rPr lang="en-US" sz="2200" dirty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demand 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falls</a:t>
            </a:r>
          </a:p>
          <a:p>
            <a:pPr marL="628650" lvl="1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Output, employment decline </a:t>
            </a:r>
            <a:r>
              <a:rPr lang="en-US" sz="2200" dirty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in the </a:t>
            </a:r>
            <a:r>
              <a:rPr lang="en-US" sz="2200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nontradable</a:t>
            </a: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Gill Sans MT"/>
                <a:cs typeface="Gill Sans MT"/>
              </a:rPr>
              <a:t> sector, may even increase in the tradable sector</a:t>
            </a:r>
            <a:endParaRPr lang="en-US" sz="2200" dirty="0" smtClean="0">
              <a:solidFill>
                <a:srgbClr val="27279F"/>
              </a:solidFill>
              <a:latin typeface="Gill Sans MT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Under </a:t>
            </a:r>
            <a:r>
              <a:rPr lang="en-US" sz="2200" dirty="0">
                <a:solidFill>
                  <a:schemeClr val="accent5"/>
                </a:solidFill>
                <a:latin typeface="Gill Sans MT" charset="0"/>
              </a:rPr>
              <a:t>nominal rigidities</a:t>
            </a:r>
            <a:r>
              <a:rPr lang="en-US" sz="2200" dirty="0">
                <a:solidFill>
                  <a:srgbClr val="27279F"/>
                </a:solidFill>
                <a:latin typeface="Gill Sans MT" charset="0"/>
              </a:rPr>
              <a:t>, larger adjustment falls on </a:t>
            </a:r>
            <a:r>
              <a:rPr lang="en-US" sz="2200" dirty="0" smtClean="0">
                <a:solidFill>
                  <a:srgbClr val="27279F"/>
                </a:solidFill>
                <a:latin typeface="Gill Sans MT" charset="0"/>
              </a:rPr>
              <a:t>quantities </a:t>
            </a:r>
            <a:endParaRPr lang="en-US" sz="2200" dirty="0">
              <a:solidFill>
                <a:srgbClr val="27279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71375</TotalTime>
  <Words>2177</Words>
  <Application>Microsoft Office PowerPoint</Application>
  <PresentationFormat>On-screen Show (4:3)</PresentationFormat>
  <Paragraphs>274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ECB Default</vt:lpstr>
      <vt:lpstr>1_ECB default</vt:lpstr>
      <vt:lpstr>2_ECB Default</vt:lpstr>
      <vt:lpstr>3_ECB default</vt:lpstr>
      <vt:lpstr>4_ECB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Bertram, Britta</dc:creator>
  <cp:lastModifiedBy>Dedola, Luca</cp:lastModifiedBy>
  <cp:revision>1238</cp:revision>
  <cp:lastPrinted>2017-11-03T09:08:55Z</cp:lastPrinted>
  <dcterms:created xsi:type="dcterms:W3CDTF">2013-04-23T12:27:02Z</dcterms:created>
  <dcterms:modified xsi:type="dcterms:W3CDTF">2017-11-17T07:45:55Z</dcterms:modified>
</cp:coreProperties>
</file>