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22.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notesSlides/notesSlide23.xml" ContentType="application/vnd.openxmlformats-officedocument.presentationml.notesSlide+xml"/>
  <Override PartName="/ppt/charts/chart5.xml" ContentType="application/vnd.openxmlformats-officedocument.drawingml.chart+xml"/>
  <Override PartName="/ppt/drawings/drawing5.xml" ContentType="application/vnd.openxmlformats-officedocument.drawingml.chartshapes+xml"/>
  <Override PartName="/ppt/notesSlides/notesSlide24.xml" ContentType="application/vnd.openxmlformats-officedocument.presentationml.notesSlide+xml"/>
  <Override PartName="/ppt/charts/chart6.xml" ContentType="application/vnd.openxmlformats-officedocument.drawingml.chart+xml"/>
  <Override PartName="/ppt/drawings/drawing6.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6"/>
  </p:sldMasterIdLst>
  <p:notesMasterIdLst>
    <p:notesMasterId r:id="rId36"/>
  </p:notesMasterIdLst>
  <p:sldIdLst>
    <p:sldId id="281" r:id="rId7"/>
    <p:sldId id="347" r:id="rId8"/>
    <p:sldId id="283" r:id="rId9"/>
    <p:sldId id="309" r:id="rId10"/>
    <p:sldId id="310" r:id="rId11"/>
    <p:sldId id="312" r:id="rId12"/>
    <p:sldId id="356" r:id="rId13"/>
    <p:sldId id="313" r:id="rId14"/>
    <p:sldId id="362" r:id="rId15"/>
    <p:sldId id="285" r:id="rId16"/>
    <p:sldId id="344" r:id="rId17"/>
    <p:sldId id="357" r:id="rId18"/>
    <p:sldId id="320" r:id="rId19"/>
    <p:sldId id="368" r:id="rId20"/>
    <p:sldId id="369" r:id="rId21"/>
    <p:sldId id="358" r:id="rId22"/>
    <p:sldId id="314" r:id="rId23"/>
    <p:sldId id="359" r:id="rId24"/>
    <p:sldId id="361" r:id="rId25"/>
    <p:sldId id="315" r:id="rId26"/>
    <p:sldId id="327" r:id="rId27"/>
    <p:sldId id="363" r:id="rId28"/>
    <p:sldId id="330" r:id="rId29"/>
    <p:sldId id="354" r:id="rId30"/>
    <p:sldId id="355" r:id="rId31"/>
    <p:sldId id="366" r:id="rId32"/>
    <p:sldId id="367" r:id="rId33"/>
    <p:sldId id="364" r:id="rId34"/>
    <p:sldId id="365"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ierre St-Amant" initials="PS" lastIdx="6" clrIdx="0"/>
  <p:cmAuthor id="1" name="Lise Pichette" initials="LP" lastIdx="2" clrIdx="1"/>
  <p:cmAuthor id="2" name="Marie-Noelle Robitaille" initials="MR" lastIdx="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5C100"/>
    <a:srgbClr val="F5B400"/>
    <a:srgbClr val="F16813"/>
    <a:srgbClr val="DF8080"/>
    <a:srgbClr val="F5CB05"/>
    <a:srgbClr val="9E92BF"/>
    <a:srgbClr val="E1E580"/>
    <a:srgbClr val="80D6F7"/>
    <a:srgbClr val="90CA9E"/>
    <a:srgbClr val="2196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64" autoAdjust="0"/>
    <p:restoredTop sz="81037" autoAdjust="0"/>
  </p:normalViewPr>
  <p:slideViewPr>
    <p:cSldViewPr>
      <p:cViewPr varScale="1">
        <p:scale>
          <a:sx n="60" d="100"/>
          <a:sy n="60" d="100"/>
        </p:scale>
        <p:origin x="1836" y="66"/>
      </p:cViewPr>
      <p:guideLst>
        <p:guide orient="horz" pos="2160"/>
        <p:guide pos="2880"/>
      </p:guideLst>
    </p:cSldViewPr>
  </p:slideViewPr>
  <p:notesTextViewPr>
    <p:cViewPr>
      <p:scale>
        <a:sx n="75" d="100"/>
        <a:sy n="75" d="100"/>
      </p:scale>
      <p:origin x="0" y="0"/>
    </p:cViewPr>
  </p:notesTextViewPr>
  <p:sorterViewPr>
    <p:cViewPr varScale="1">
      <p:scale>
        <a:sx n="1" d="1"/>
        <a:sy n="1" d="1"/>
      </p:scale>
      <p:origin x="0" y="-1392"/>
    </p:cViewPr>
  </p:sorterViewPr>
  <p:notesViewPr>
    <p:cSldViewPr>
      <p:cViewPr varScale="1">
        <p:scale>
          <a:sx n="72" d="100"/>
          <a:sy n="72" d="100"/>
        </p:scale>
        <p:origin x="297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salm\Desktop\Charts%20paper.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salm\Desktop\Charts%20paper.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salm\Desktop\Charts%20paper.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salm\Desktop\Charts%20paper.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Users\salm\Desktop\Inflation_Quarterly_Revisions.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Users\salm\Desktop\Charts%20pape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611986001749779E-2"/>
          <c:y val="9.2117422533949014E-2"/>
          <c:w val="0.89764249781277339"/>
          <c:h val="0.6460713658263505"/>
        </c:manualLayout>
      </c:layout>
      <c:lineChart>
        <c:grouping val="standard"/>
        <c:varyColors val="0"/>
        <c:ser>
          <c:idx val="0"/>
          <c:order val="0"/>
          <c:tx>
            <c:strRef>
              <c:f>'CHART 1'!$K$27</c:f>
              <c:strCache>
                <c:ptCount val="1"/>
                <c:pt idx="0">
                  <c:v>EoH</c:v>
                </c:pt>
              </c:strCache>
            </c:strRef>
          </c:tx>
          <c:spPr>
            <a:ln w="15875">
              <a:solidFill>
                <a:srgbClr val="000000"/>
              </a:solidFill>
            </a:ln>
          </c:spPr>
          <c:marker>
            <c:symbol val="none"/>
          </c:marker>
          <c:cat>
            <c:strRef>
              <c:f>'CHART 1'!$J$28:$J$137</c:f>
              <c:strCache>
                <c:ptCount val="108"/>
                <c:pt idx="0">
                  <c:v>1990Q1</c:v>
                </c:pt>
                <c:pt idx="1">
                  <c:v>1990Q2</c:v>
                </c:pt>
                <c:pt idx="2">
                  <c:v>1990Q3</c:v>
                </c:pt>
                <c:pt idx="3">
                  <c:v>1990Q4</c:v>
                </c:pt>
                <c:pt idx="4">
                  <c:v>1991Q1</c:v>
                </c:pt>
                <c:pt idx="5">
                  <c:v>1991Q2</c:v>
                </c:pt>
                <c:pt idx="6">
                  <c:v>1991Q3</c:v>
                </c:pt>
                <c:pt idx="7">
                  <c:v>1991Q4</c:v>
                </c:pt>
                <c:pt idx="8">
                  <c:v>1992Q1</c:v>
                </c:pt>
                <c:pt idx="9">
                  <c:v>1992Q2</c:v>
                </c:pt>
                <c:pt idx="10">
                  <c:v>1992Q3</c:v>
                </c:pt>
                <c:pt idx="11">
                  <c:v>1992Q4</c:v>
                </c:pt>
                <c:pt idx="12">
                  <c:v>1993Q1</c:v>
                </c:pt>
                <c:pt idx="13">
                  <c:v>1993Q2</c:v>
                </c:pt>
                <c:pt idx="14">
                  <c:v>1993Q3</c:v>
                </c:pt>
                <c:pt idx="15">
                  <c:v>1993Q4</c:v>
                </c:pt>
                <c:pt idx="16">
                  <c:v>1994Q1</c:v>
                </c:pt>
                <c:pt idx="17">
                  <c:v>1994Q2</c:v>
                </c:pt>
                <c:pt idx="18">
                  <c:v>1994Q3</c:v>
                </c:pt>
                <c:pt idx="19">
                  <c:v>1994Q4</c:v>
                </c:pt>
                <c:pt idx="20">
                  <c:v>1995Q1</c:v>
                </c:pt>
                <c:pt idx="21">
                  <c:v>1995Q2</c:v>
                </c:pt>
                <c:pt idx="22">
                  <c:v>1995Q3</c:v>
                </c:pt>
                <c:pt idx="23">
                  <c:v>1995Q4</c:v>
                </c:pt>
                <c:pt idx="24">
                  <c:v>1996Q1</c:v>
                </c:pt>
                <c:pt idx="25">
                  <c:v>1996Q2</c:v>
                </c:pt>
                <c:pt idx="26">
                  <c:v>1996Q3</c:v>
                </c:pt>
                <c:pt idx="27">
                  <c:v>1996Q4</c:v>
                </c:pt>
                <c:pt idx="28">
                  <c:v>1997Q1</c:v>
                </c:pt>
                <c:pt idx="29">
                  <c:v>1997Q2</c:v>
                </c:pt>
                <c:pt idx="30">
                  <c:v>1997Q3</c:v>
                </c:pt>
                <c:pt idx="31">
                  <c:v>1997Q4</c:v>
                </c:pt>
                <c:pt idx="32">
                  <c:v>1998Q1</c:v>
                </c:pt>
                <c:pt idx="33">
                  <c:v>1998Q2</c:v>
                </c:pt>
                <c:pt idx="34">
                  <c:v>1998Q3</c:v>
                </c:pt>
                <c:pt idx="35">
                  <c:v>1998Q4</c:v>
                </c:pt>
                <c:pt idx="36">
                  <c:v>1999Q1</c:v>
                </c:pt>
                <c:pt idx="37">
                  <c:v>1999Q2</c:v>
                </c:pt>
                <c:pt idx="38">
                  <c:v>1999Q3</c:v>
                </c:pt>
                <c:pt idx="39">
                  <c:v>1999Q4</c:v>
                </c:pt>
                <c:pt idx="40">
                  <c:v>2000Q1</c:v>
                </c:pt>
                <c:pt idx="41">
                  <c:v>2000Q2</c:v>
                </c:pt>
                <c:pt idx="42">
                  <c:v>2000Q3</c:v>
                </c:pt>
                <c:pt idx="43">
                  <c:v>2000Q4</c:v>
                </c:pt>
                <c:pt idx="44">
                  <c:v>2001Q1</c:v>
                </c:pt>
                <c:pt idx="45">
                  <c:v>2001Q2</c:v>
                </c:pt>
                <c:pt idx="46">
                  <c:v>2001Q3</c:v>
                </c:pt>
                <c:pt idx="47">
                  <c:v>2001Q4</c:v>
                </c:pt>
                <c:pt idx="48">
                  <c:v>2002Q1</c:v>
                </c:pt>
                <c:pt idx="49">
                  <c:v>2002Q2</c:v>
                </c:pt>
                <c:pt idx="50">
                  <c:v>2002Q3</c:v>
                </c:pt>
                <c:pt idx="51">
                  <c:v>2002Q4</c:v>
                </c:pt>
                <c:pt idx="52">
                  <c:v>2003Q1</c:v>
                </c:pt>
                <c:pt idx="53">
                  <c:v>2003Q2</c:v>
                </c:pt>
                <c:pt idx="54">
                  <c:v>2003Q3</c:v>
                </c:pt>
                <c:pt idx="55">
                  <c:v>2003Q4</c:v>
                </c:pt>
                <c:pt idx="56">
                  <c:v>2004Q1</c:v>
                </c:pt>
                <c:pt idx="57">
                  <c:v>2004Q2</c:v>
                </c:pt>
                <c:pt idx="58">
                  <c:v>2004Q3</c:v>
                </c:pt>
                <c:pt idx="59">
                  <c:v>2004Q4</c:v>
                </c:pt>
                <c:pt idx="60">
                  <c:v>2005Q1</c:v>
                </c:pt>
                <c:pt idx="61">
                  <c:v>2005Q2</c:v>
                </c:pt>
                <c:pt idx="62">
                  <c:v>2005Q3</c:v>
                </c:pt>
                <c:pt idx="63">
                  <c:v>2005Q4</c:v>
                </c:pt>
                <c:pt idx="64">
                  <c:v>2006Q1</c:v>
                </c:pt>
                <c:pt idx="65">
                  <c:v>2006Q2</c:v>
                </c:pt>
                <c:pt idx="66">
                  <c:v>2006Q3</c:v>
                </c:pt>
                <c:pt idx="67">
                  <c:v>2006Q4</c:v>
                </c:pt>
                <c:pt idx="68">
                  <c:v>2007Q1</c:v>
                </c:pt>
                <c:pt idx="69">
                  <c:v>2007Q2</c:v>
                </c:pt>
                <c:pt idx="70">
                  <c:v>2007Q3</c:v>
                </c:pt>
                <c:pt idx="71">
                  <c:v>2007Q4</c:v>
                </c:pt>
                <c:pt idx="72">
                  <c:v>2008Q1</c:v>
                </c:pt>
                <c:pt idx="73">
                  <c:v>2008Q2</c:v>
                </c:pt>
                <c:pt idx="74">
                  <c:v>2008Q3</c:v>
                </c:pt>
                <c:pt idx="75">
                  <c:v>2008Q4</c:v>
                </c:pt>
                <c:pt idx="76">
                  <c:v>2009Q1</c:v>
                </c:pt>
                <c:pt idx="77">
                  <c:v>2009Q2</c:v>
                </c:pt>
                <c:pt idx="78">
                  <c:v>2009Q3</c:v>
                </c:pt>
                <c:pt idx="79">
                  <c:v>2009Q4</c:v>
                </c:pt>
                <c:pt idx="80">
                  <c:v>2010Q1</c:v>
                </c:pt>
                <c:pt idx="81">
                  <c:v>2010Q2</c:v>
                </c:pt>
                <c:pt idx="82">
                  <c:v>2010Q3</c:v>
                </c:pt>
                <c:pt idx="83">
                  <c:v>2010Q4</c:v>
                </c:pt>
                <c:pt idx="84">
                  <c:v>2011Q1</c:v>
                </c:pt>
                <c:pt idx="85">
                  <c:v>2011Q2</c:v>
                </c:pt>
                <c:pt idx="86">
                  <c:v>2011Q3</c:v>
                </c:pt>
                <c:pt idx="87">
                  <c:v>2011Q4</c:v>
                </c:pt>
                <c:pt idx="88">
                  <c:v>2012Q1</c:v>
                </c:pt>
                <c:pt idx="89">
                  <c:v>2012Q2</c:v>
                </c:pt>
                <c:pt idx="90">
                  <c:v>2012Q3</c:v>
                </c:pt>
                <c:pt idx="91">
                  <c:v>2012Q4</c:v>
                </c:pt>
                <c:pt idx="92">
                  <c:v>2013Q1</c:v>
                </c:pt>
                <c:pt idx="93">
                  <c:v>2013Q2</c:v>
                </c:pt>
                <c:pt idx="94">
                  <c:v>2013Q3</c:v>
                </c:pt>
                <c:pt idx="95">
                  <c:v>2013Q4</c:v>
                </c:pt>
                <c:pt idx="96">
                  <c:v>2014Q1</c:v>
                </c:pt>
                <c:pt idx="97">
                  <c:v>2014Q2</c:v>
                </c:pt>
                <c:pt idx="98">
                  <c:v>2014Q3</c:v>
                </c:pt>
                <c:pt idx="99">
                  <c:v>2014Q4</c:v>
                </c:pt>
                <c:pt idx="100">
                  <c:v>2015Q1</c:v>
                </c:pt>
                <c:pt idx="101">
                  <c:v>2015Q2</c:v>
                </c:pt>
                <c:pt idx="102">
                  <c:v>2015Q3</c:v>
                </c:pt>
                <c:pt idx="103">
                  <c:v>2015Q4</c:v>
                </c:pt>
                <c:pt idx="104">
                  <c:v>2016Q1</c:v>
                </c:pt>
                <c:pt idx="105">
                  <c:v>2016Q2</c:v>
                </c:pt>
                <c:pt idx="106">
                  <c:v>2016Q3</c:v>
                </c:pt>
                <c:pt idx="107">
                  <c:v>2016Q4</c:v>
                </c:pt>
              </c:strCache>
            </c:strRef>
          </c:cat>
          <c:val>
            <c:numRef>
              <c:f>'CHART 1'!$K$28:$K$135</c:f>
              <c:numCache>
                <c:formatCode>General</c:formatCode>
                <c:ptCount val="108"/>
              </c:numCache>
            </c:numRef>
          </c:val>
          <c:smooth val="0"/>
        </c:ser>
        <c:dLbls>
          <c:showLegendKey val="0"/>
          <c:showVal val="0"/>
          <c:showCatName val="0"/>
          <c:showSerName val="0"/>
          <c:showPercent val="0"/>
          <c:showBubbleSize val="0"/>
        </c:dLbls>
        <c:marker val="1"/>
        <c:smooth val="0"/>
        <c:axId val="174892088"/>
        <c:axId val="174094928"/>
      </c:lineChart>
      <c:lineChart>
        <c:grouping val="standard"/>
        <c:varyColors val="0"/>
        <c:ser>
          <c:idx val="1"/>
          <c:order val="1"/>
          <c:tx>
            <c:strRef>
              <c:f>'CHART 1'!$L$27</c:f>
              <c:strCache>
                <c:ptCount val="1"/>
                <c:pt idx="0">
                  <c:v>MSSF</c:v>
                </c:pt>
              </c:strCache>
            </c:strRef>
          </c:tx>
          <c:spPr>
            <a:ln w="19050">
              <a:solidFill>
                <a:srgbClr val="C5281C"/>
              </a:solidFill>
              <a:prstDash val="lgDash"/>
            </a:ln>
          </c:spPr>
          <c:marker>
            <c:symbol val="none"/>
          </c:marker>
          <c:cat>
            <c:strRef>
              <c:f>'CHART 1'!$J$28:$J$137</c:f>
              <c:strCache>
                <c:ptCount val="108"/>
                <c:pt idx="0">
                  <c:v>1990Q1</c:v>
                </c:pt>
                <c:pt idx="1">
                  <c:v>1990Q2</c:v>
                </c:pt>
                <c:pt idx="2">
                  <c:v>1990Q3</c:v>
                </c:pt>
                <c:pt idx="3">
                  <c:v>1990Q4</c:v>
                </c:pt>
                <c:pt idx="4">
                  <c:v>1991Q1</c:v>
                </c:pt>
                <c:pt idx="5">
                  <c:v>1991Q2</c:v>
                </c:pt>
                <c:pt idx="6">
                  <c:v>1991Q3</c:v>
                </c:pt>
                <c:pt idx="7">
                  <c:v>1991Q4</c:v>
                </c:pt>
                <c:pt idx="8">
                  <c:v>1992Q1</c:v>
                </c:pt>
                <c:pt idx="9">
                  <c:v>1992Q2</c:v>
                </c:pt>
                <c:pt idx="10">
                  <c:v>1992Q3</c:v>
                </c:pt>
                <c:pt idx="11">
                  <c:v>1992Q4</c:v>
                </c:pt>
                <c:pt idx="12">
                  <c:v>1993Q1</c:v>
                </c:pt>
                <c:pt idx="13">
                  <c:v>1993Q2</c:v>
                </c:pt>
                <c:pt idx="14">
                  <c:v>1993Q3</c:v>
                </c:pt>
                <c:pt idx="15">
                  <c:v>1993Q4</c:v>
                </c:pt>
                <c:pt idx="16">
                  <c:v>1994Q1</c:v>
                </c:pt>
                <c:pt idx="17">
                  <c:v>1994Q2</c:v>
                </c:pt>
                <c:pt idx="18">
                  <c:v>1994Q3</c:v>
                </c:pt>
                <c:pt idx="19">
                  <c:v>1994Q4</c:v>
                </c:pt>
                <c:pt idx="20">
                  <c:v>1995Q1</c:v>
                </c:pt>
                <c:pt idx="21">
                  <c:v>1995Q2</c:v>
                </c:pt>
                <c:pt idx="22">
                  <c:v>1995Q3</c:v>
                </c:pt>
                <c:pt idx="23">
                  <c:v>1995Q4</c:v>
                </c:pt>
                <c:pt idx="24">
                  <c:v>1996Q1</c:v>
                </c:pt>
                <c:pt idx="25">
                  <c:v>1996Q2</c:v>
                </c:pt>
                <c:pt idx="26">
                  <c:v>1996Q3</c:v>
                </c:pt>
                <c:pt idx="27">
                  <c:v>1996Q4</c:v>
                </c:pt>
                <c:pt idx="28">
                  <c:v>1997Q1</c:v>
                </c:pt>
                <c:pt idx="29">
                  <c:v>1997Q2</c:v>
                </c:pt>
                <c:pt idx="30">
                  <c:v>1997Q3</c:v>
                </c:pt>
                <c:pt idx="31">
                  <c:v>1997Q4</c:v>
                </c:pt>
                <c:pt idx="32">
                  <c:v>1998Q1</c:v>
                </c:pt>
                <c:pt idx="33">
                  <c:v>1998Q2</c:v>
                </c:pt>
                <c:pt idx="34">
                  <c:v>1998Q3</c:v>
                </c:pt>
                <c:pt idx="35">
                  <c:v>1998Q4</c:v>
                </c:pt>
                <c:pt idx="36">
                  <c:v>1999Q1</c:v>
                </c:pt>
                <c:pt idx="37">
                  <c:v>1999Q2</c:v>
                </c:pt>
                <c:pt idx="38">
                  <c:v>1999Q3</c:v>
                </c:pt>
                <c:pt idx="39">
                  <c:v>1999Q4</c:v>
                </c:pt>
                <c:pt idx="40">
                  <c:v>2000Q1</c:v>
                </c:pt>
                <c:pt idx="41">
                  <c:v>2000Q2</c:v>
                </c:pt>
                <c:pt idx="42">
                  <c:v>2000Q3</c:v>
                </c:pt>
                <c:pt idx="43">
                  <c:v>2000Q4</c:v>
                </c:pt>
                <c:pt idx="44">
                  <c:v>2001Q1</c:v>
                </c:pt>
                <c:pt idx="45">
                  <c:v>2001Q2</c:v>
                </c:pt>
                <c:pt idx="46">
                  <c:v>2001Q3</c:v>
                </c:pt>
                <c:pt idx="47">
                  <c:v>2001Q4</c:v>
                </c:pt>
                <c:pt idx="48">
                  <c:v>2002Q1</c:v>
                </c:pt>
                <c:pt idx="49">
                  <c:v>2002Q2</c:v>
                </c:pt>
                <c:pt idx="50">
                  <c:v>2002Q3</c:v>
                </c:pt>
                <c:pt idx="51">
                  <c:v>2002Q4</c:v>
                </c:pt>
                <c:pt idx="52">
                  <c:v>2003Q1</c:v>
                </c:pt>
                <c:pt idx="53">
                  <c:v>2003Q2</c:v>
                </c:pt>
                <c:pt idx="54">
                  <c:v>2003Q3</c:v>
                </c:pt>
                <c:pt idx="55">
                  <c:v>2003Q4</c:v>
                </c:pt>
                <c:pt idx="56">
                  <c:v>2004Q1</c:v>
                </c:pt>
                <c:pt idx="57">
                  <c:v>2004Q2</c:v>
                </c:pt>
                <c:pt idx="58">
                  <c:v>2004Q3</c:v>
                </c:pt>
                <c:pt idx="59">
                  <c:v>2004Q4</c:v>
                </c:pt>
                <c:pt idx="60">
                  <c:v>2005Q1</c:v>
                </c:pt>
                <c:pt idx="61">
                  <c:v>2005Q2</c:v>
                </c:pt>
                <c:pt idx="62">
                  <c:v>2005Q3</c:v>
                </c:pt>
                <c:pt idx="63">
                  <c:v>2005Q4</c:v>
                </c:pt>
                <c:pt idx="64">
                  <c:v>2006Q1</c:v>
                </c:pt>
                <c:pt idx="65">
                  <c:v>2006Q2</c:v>
                </c:pt>
                <c:pt idx="66">
                  <c:v>2006Q3</c:v>
                </c:pt>
                <c:pt idx="67">
                  <c:v>2006Q4</c:v>
                </c:pt>
                <c:pt idx="68">
                  <c:v>2007Q1</c:v>
                </c:pt>
                <c:pt idx="69">
                  <c:v>2007Q2</c:v>
                </c:pt>
                <c:pt idx="70">
                  <c:v>2007Q3</c:v>
                </c:pt>
                <c:pt idx="71">
                  <c:v>2007Q4</c:v>
                </c:pt>
                <c:pt idx="72">
                  <c:v>2008Q1</c:v>
                </c:pt>
                <c:pt idx="73">
                  <c:v>2008Q2</c:v>
                </c:pt>
                <c:pt idx="74">
                  <c:v>2008Q3</c:v>
                </c:pt>
                <c:pt idx="75">
                  <c:v>2008Q4</c:v>
                </c:pt>
                <c:pt idx="76">
                  <c:v>2009Q1</c:v>
                </c:pt>
                <c:pt idx="77">
                  <c:v>2009Q2</c:v>
                </c:pt>
                <c:pt idx="78">
                  <c:v>2009Q3</c:v>
                </c:pt>
                <c:pt idx="79">
                  <c:v>2009Q4</c:v>
                </c:pt>
                <c:pt idx="80">
                  <c:v>2010Q1</c:v>
                </c:pt>
                <c:pt idx="81">
                  <c:v>2010Q2</c:v>
                </c:pt>
                <c:pt idx="82">
                  <c:v>2010Q3</c:v>
                </c:pt>
                <c:pt idx="83">
                  <c:v>2010Q4</c:v>
                </c:pt>
                <c:pt idx="84">
                  <c:v>2011Q1</c:v>
                </c:pt>
                <c:pt idx="85">
                  <c:v>2011Q2</c:v>
                </c:pt>
                <c:pt idx="86">
                  <c:v>2011Q3</c:v>
                </c:pt>
                <c:pt idx="87">
                  <c:v>2011Q4</c:v>
                </c:pt>
                <c:pt idx="88">
                  <c:v>2012Q1</c:v>
                </c:pt>
                <c:pt idx="89">
                  <c:v>2012Q2</c:v>
                </c:pt>
                <c:pt idx="90">
                  <c:v>2012Q3</c:v>
                </c:pt>
                <c:pt idx="91">
                  <c:v>2012Q4</c:v>
                </c:pt>
                <c:pt idx="92">
                  <c:v>2013Q1</c:v>
                </c:pt>
                <c:pt idx="93">
                  <c:v>2013Q2</c:v>
                </c:pt>
                <c:pt idx="94">
                  <c:v>2013Q3</c:v>
                </c:pt>
                <c:pt idx="95">
                  <c:v>2013Q4</c:v>
                </c:pt>
                <c:pt idx="96">
                  <c:v>2014Q1</c:v>
                </c:pt>
                <c:pt idx="97">
                  <c:v>2014Q2</c:v>
                </c:pt>
                <c:pt idx="98">
                  <c:v>2014Q3</c:v>
                </c:pt>
                <c:pt idx="99">
                  <c:v>2014Q4</c:v>
                </c:pt>
                <c:pt idx="100">
                  <c:v>2015Q1</c:v>
                </c:pt>
                <c:pt idx="101">
                  <c:v>2015Q2</c:v>
                </c:pt>
                <c:pt idx="102">
                  <c:v>2015Q3</c:v>
                </c:pt>
                <c:pt idx="103">
                  <c:v>2015Q4</c:v>
                </c:pt>
                <c:pt idx="104">
                  <c:v>2016Q1</c:v>
                </c:pt>
                <c:pt idx="105">
                  <c:v>2016Q2</c:v>
                </c:pt>
                <c:pt idx="106">
                  <c:v>2016Q3</c:v>
                </c:pt>
                <c:pt idx="107">
                  <c:v>2016Q4</c:v>
                </c:pt>
              </c:strCache>
            </c:strRef>
          </c:cat>
          <c:val>
            <c:numRef>
              <c:f>'CHART 1'!$L$28:$L$135</c:f>
              <c:numCache>
                <c:formatCode>0.00</c:formatCode>
                <c:ptCount val="108"/>
                <c:pt idx="0">
                  <c:v>3.390746587084803</c:v>
                </c:pt>
                <c:pt idx="1">
                  <c:v>2.4224577233504352</c:v>
                </c:pt>
                <c:pt idx="2">
                  <c:v>1.1449247363398918</c:v>
                </c:pt>
                <c:pt idx="3">
                  <c:v>-0.30625955886235401</c:v>
                </c:pt>
                <c:pt idx="4">
                  <c:v>-2.291520366553379</c:v>
                </c:pt>
                <c:pt idx="5">
                  <c:v>-2.3955248049101541</c:v>
                </c:pt>
                <c:pt idx="6">
                  <c:v>-2.8279104187719062</c:v>
                </c:pt>
                <c:pt idx="7">
                  <c:v>-3.2181496445753965</c:v>
                </c:pt>
                <c:pt idx="8">
                  <c:v>-3.7254351573686506</c:v>
                </c:pt>
                <c:pt idx="9">
                  <c:v>-4.183596054758465</c:v>
                </c:pt>
                <c:pt idx="10">
                  <c:v>-4.2451798875497104</c:v>
                </c:pt>
                <c:pt idx="11">
                  <c:v>-4.284354568368931</c:v>
                </c:pt>
                <c:pt idx="12">
                  <c:v>-4.2623095581190595</c:v>
                </c:pt>
                <c:pt idx="13">
                  <c:v>-3.9883136616658321</c:v>
                </c:pt>
                <c:pt idx="14">
                  <c:v>-3.6828747226060443</c:v>
                </c:pt>
                <c:pt idx="15">
                  <c:v>-3.8999864778920368</c:v>
                </c:pt>
                <c:pt idx="16">
                  <c:v>-3.1280125749905019</c:v>
                </c:pt>
                <c:pt idx="17">
                  <c:v>-2.3426176948883937</c:v>
                </c:pt>
                <c:pt idx="18">
                  <c:v>-1.7030965971196799</c:v>
                </c:pt>
                <c:pt idx="19">
                  <c:v>-1.571149954097173</c:v>
                </c:pt>
                <c:pt idx="20">
                  <c:v>-1.2346032131541951</c:v>
                </c:pt>
                <c:pt idx="21">
                  <c:v>-1.7729542703063705</c:v>
                </c:pt>
                <c:pt idx="22">
                  <c:v>-2.2278201559076338</c:v>
                </c:pt>
                <c:pt idx="23">
                  <c:v>-2.4134538356941238</c:v>
                </c:pt>
                <c:pt idx="24">
                  <c:v>-2.9403029282946913</c:v>
                </c:pt>
                <c:pt idx="25">
                  <c:v>-2.8741961378407455</c:v>
                </c:pt>
                <c:pt idx="26">
                  <c:v>-2.6671895686114055</c:v>
                </c:pt>
                <c:pt idx="27">
                  <c:v>-2.5758516682659827</c:v>
                </c:pt>
                <c:pt idx="28">
                  <c:v>-2.002993100974515</c:v>
                </c:pt>
                <c:pt idx="29">
                  <c:v>-1.6286171693139728</c:v>
                </c:pt>
                <c:pt idx="30">
                  <c:v>-1.1890772215982892</c:v>
                </c:pt>
                <c:pt idx="31">
                  <c:v>-0.98592509799089179</c:v>
                </c:pt>
                <c:pt idx="32">
                  <c:v>-0.36039308311415219</c:v>
                </c:pt>
                <c:pt idx="33">
                  <c:v>-1.0952460073144876</c:v>
                </c:pt>
                <c:pt idx="34">
                  <c:v>-0.985070515024844</c:v>
                </c:pt>
                <c:pt idx="35">
                  <c:v>-0.49106752229951534</c:v>
                </c:pt>
                <c:pt idx="36">
                  <c:v>0.43773714350385795</c:v>
                </c:pt>
                <c:pt idx="37">
                  <c:v>0.39386299515200562</c:v>
                </c:pt>
                <c:pt idx="38">
                  <c:v>1.0559046968479091</c:v>
                </c:pt>
                <c:pt idx="39">
                  <c:v>1.5594700384250704</c:v>
                </c:pt>
                <c:pt idx="40">
                  <c:v>2.2333856860633494</c:v>
                </c:pt>
                <c:pt idx="41">
                  <c:v>2.5179630086194393</c:v>
                </c:pt>
                <c:pt idx="42">
                  <c:v>2.6559493991684224</c:v>
                </c:pt>
                <c:pt idx="43">
                  <c:v>1.9763356127058929</c:v>
                </c:pt>
                <c:pt idx="44">
                  <c:v>1.66334161886601</c:v>
                </c:pt>
                <c:pt idx="45">
                  <c:v>1.0913663428728571</c:v>
                </c:pt>
                <c:pt idx="46">
                  <c:v>0.18182895481446693</c:v>
                </c:pt>
                <c:pt idx="47">
                  <c:v>-4.1754996988141446E-2</c:v>
                </c:pt>
                <c:pt idx="48">
                  <c:v>0.60906343731188528</c:v>
                </c:pt>
                <c:pt idx="49">
                  <c:v>0.36290167710264498</c:v>
                </c:pt>
                <c:pt idx="50">
                  <c:v>0.44650300548352284</c:v>
                </c:pt>
                <c:pt idx="51">
                  <c:v>0.23561898104380585</c:v>
                </c:pt>
                <c:pt idx="52">
                  <c:v>3.7288732745666131E-2</c:v>
                </c:pt>
                <c:pt idx="53">
                  <c:v>-0.84855611145043808</c:v>
                </c:pt>
                <c:pt idx="54">
                  <c:v>-1.210663345555707</c:v>
                </c:pt>
                <c:pt idx="55">
                  <c:v>-1.2686027096396102</c:v>
                </c:pt>
                <c:pt idx="56">
                  <c:v>-1.2859966695180969</c:v>
                </c:pt>
                <c:pt idx="57">
                  <c:v>-0.83964805426667288</c:v>
                </c:pt>
                <c:pt idx="58">
                  <c:v>-0.36964213153037884</c:v>
                </c:pt>
                <c:pt idx="59">
                  <c:v>-0.35344697165056171</c:v>
                </c:pt>
                <c:pt idx="60">
                  <c:v>-0.69789959245944999</c:v>
                </c:pt>
                <c:pt idx="61">
                  <c:v>-0.65903349189877503</c:v>
                </c:pt>
                <c:pt idx="62">
                  <c:v>-8.9602842502900515E-2</c:v>
                </c:pt>
                <c:pt idx="63">
                  <c:v>0.25739274301093129</c:v>
                </c:pt>
                <c:pt idx="64">
                  <c:v>0.43385615984767867</c:v>
                </c:pt>
                <c:pt idx="65">
                  <c:v>-0.11960440491488589</c:v>
                </c:pt>
                <c:pt idx="66">
                  <c:v>-0.41776038880012578</c:v>
                </c:pt>
                <c:pt idx="67">
                  <c:v>-0.60095114396540028</c:v>
                </c:pt>
                <c:pt idx="68">
                  <c:v>-0.49699019576694425</c:v>
                </c:pt>
                <c:pt idx="69">
                  <c:v>-4.9832554351414426E-2</c:v>
                </c:pt>
                <c:pt idx="70">
                  <c:v>-0.11494558792800591</c:v>
                </c:pt>
                <c:pt idx="71">
                  <c:v>-0.43142066311581129</c:v>
                </c:pt>
                <c:pt idx="72">
                  <c:v>-0.80316146457326543</c:v>
                </c:pt>
                <c:pt idx="73">
                  <c:v>-0.86172340824794968</c:v>
                </c:pt>
                <c:pt idx="74">
                  <c:v>-0.40467761055145157</c:v>
                </c:pt>
                <c:pt idx="75">
                  <c:v>-1.8787454160642536</c:v>
                </c:pt>
                <c:pt idx="76">
                  <c:v>-4.4185899433450082</c:v>
                </c:pt>
                <c:pt idx="77">
                  <c:v>-5.7798085541334139</c:v>
                </c:pt>
                <c:pt idx="78">
                  <c:v>-5.6987389952078864</c:v>
                </c:pt>
                <c:pt idx="79">
                  <c:v>-4.9674479141658008</c:v>
                </c:pt>
                <c:pt idx="80">
                  <c:v>-4.2407576902051547</c:v>
                </c:pt>
                <c:pt idx="81">
                  <c:v>-4.160161090696346</c:v>
                </c:pt>
                <c:pt idx="82">
                  <c:v>-3.8844442544215929</c:v>
                </c:pt>
                <c:pt idx="83">
                  <c:v>-3.215204994183829</c:v>
                </c:pt>
                <c:pt idx="84">
                  <c:v>-2.9211261664727872</c:v>
                </c:pt>
                <c:pt idx="85">
                  <c:v>-3.1541251439841544</c:v>
                </c:pt>
                <c:pt idx="86">
                  <c:v>-2.2224729495533224</c:v>
                </c:pt>
                <c:pt idx="87">
                  <c:v>-1.8546002308295062</c:v>
                </c:pt>
                <c:pt idx="88">
                  <c:v>-2.2237616930443016</c:v>
                </c:pt>
                <c:pt idx="89">
                  <c:v>-2.3052878917305009</c:v>
                </c:pt>
                <c:pt idx="90">
                  <c:v>-2.526278568264273</c:v>
                </c:pt>
                <c:pt idx="91">
                  <c:v>-2.8290254886517152</c:v>
                </c:pt>
                <c:pt idx="92">
                  <c:v>-2.2565650596024112</c:v>
                </c:pt>
                <c:pt idx="93">
                  <c:v>-2.053135128033623</c:v>
                </c:pt>
                <c:pt idx="94">
                  <c:v>-1.6806955033559223</c:v>
                </c:pt>
                <c:pt idx="95">
                  <c:v>-1.1271496977895423</c:v>
                </c:pt>
                <c:pt idx="96">
                  <c:v>-1.5115207005667264</c:v>
                </c:pt>
                <c:pt idx="97">
                  <c:v>-0.91840770323492471</c:v>
                </c:pt>
                <c:pt idx="98">
                  <c:v>-0.85034314980765302</c:v>
                </c:pt>
                <c:pt idx="99">
                  <c:v>-0.64151159214338449</c:v>
                </c:pt>
                <c:pt idx="100">
                  <c:v>-1.2683506908954811</c:v>
                </c:pt>
                <c:pt idx="101">
                  <c:v>-1.7522717131834065</c:v>
                </c:pt>
                <c:pt idx="102">
                  <c:v>-1.5617765223908675</c:v>
                </c:pt>
                <c:pt idx="103">
                  <c:v>-1.8072149632277767</c:v>
                </c:pt>
                <c:pt idx="104">
                  <c:v>-1.5298711866764569</c:v>
                </c:pt>
                <c:pt idx="105">
                  <c:v>-2.2093547667493163</c:v>
                </c:pt>
                <c:pt idx="106">
                  <c:v>-1.6843968568101775</c:v>
                </c:pt>
                <c:pt idx="107">
                  <c:v>-1.457170781058359</c:v>
                </c:pt>
              </c:numCache>
            </c:numRef>
          </c:val>
          <c:smooth val="0"/>
        </c:ser>
        <c:ser>
          <c:idx val="2"/>
          <c:order val="2"/>
          <c:tx>
            <c:strRef>
              <c:f>'CHART 1'!$M$27</c:f>
              <c:strCache>
                <c:ptCount val="1"/>
                <c:pt idx="0">
                  <c:v>IMF method</c:v>
                </c:pt>
              </c:strCache>
            </c:strRef>
          </c:tx>
          <c:spPr>
            <a:ln w="19050">
              <a:solidFill>
                <a:srgbClr val="00AEEF"/>
              </a:solidFill>
              <a:prstDash val="solid"/>
            </a:ln>
          </c:spPr>
          <c:marker>
            <c:symbol val="none"/>
          </c:marker>
          <c:cat>
            <c:strRef>
              <c:f>'CHART 1'!$J$28:$J$137</c:f>
              <c:strCache>
                <c:ptCount val="108"/>
                <c:pt idx="0">
                  <c:v>1990Q1</c:v>
                </c:pt>
                <c:pt idx="1">
                  <c:v>1990Q2</c:v>
                </c:pt>
                <c:pt idx="2">
                  <c:v>1990Q3</c:v>
                </c:pt>
                <c:pt idx="3">
                  <c:v>1990Q4</c:v>
                </c:pt>
                <c:pt idx="4">
                  <c:v>1991Q1</c:v>
                </c:pt>
                <c:pt idx="5">
                  <c:v>1991Q2</c:v>
                </c:pt>
                <c:pt idx="6">
                  <c:v>1991Q3</c:v>
                </c:pt>
                <c:pt idx="7">
                  <c:v>1991Q4</c:v>
                </c:pt>
                <c:pt idx="8">
                  <c:v>1992Q1</c:v>
                </c:pt>
                <c:pt idx="9">
                  <c:v>1992Q2</c:v>
                </c:pt>
                <c:pt idx="10">
                  <c:v>1992Q3</c:v>
                </c:pt>
                <c:pt idx="11">
                  <c:v>1992Q4</c:v>
                </c:pt>
                <c:pt idx="12">
                  <c:v>1993Q1</c:v>
                </c:pt>
                <c:pt idx="13">
                  <c:v>1993Q2</c:v>
                </c:pt>
                <c:pt idx="14">
                  <c:v>1993Q3</c:v>
                </c:pt>
                <c:pt idx="15">
                  <c:v>1993Q4</c:v>
                </c:pt>
                <c:pt idx="16">
                  <c:v>1994Q1</c:v>
                </c:pt>
                <c:pt idx="17">
                  <c:v>1994Q2</c:v>
                </c:pt>
                <c:pt idx="18">
                  <c:v>1994Q3</c:v>
                </c:pt>
                <c:pt idx="19">
                  <c:v>1994Q4</c:v>
                </c:pt>
                <c:pt idx="20">
                  <c:v>1995Q1</c:v>
                </c:pt>
                <c:pt idx="21">
                  <c:v>1995Q2</c:v>
                </c:pt>
                <c:pt idx="22">
                  <c:v>1995Q3</c:v>
                </c:pt>
                <c:pt idx="23">
                  <c:v>1995Q4</c:v>
                </c:pt>
                <c:pt idx="24">
                  <c:v>1996Q1</c:v>
                </c:pt>
                <c:pt idx="25">
                  <c:v>1996Q2</c:v>
                </c:pt>
                <c:pt idx="26">
                  <c:v>1996Q3</c:v>
                </c:pt>
                <c:pt idx="27">
                  <c:v>1996Q4</c:v>
                </c:pt>
                <c:pt idx="28">
                  <c:v>1997Q1</c:v>
                </c:pt>
                <c:pt idx="29">
                  <c:v>1997Q2</c:v>
                </c:pt>
                <c:pt idx="30">
                  <c:v>1997Q3</c:v>
                </c:pt>
                <c:pt idx="31">
                  <c:v>1997Q4</c:v>
                </c:pt>
                <c:pt idx="32">
                  <c:v>1998Q1</c:v>
                </c:pt>
                <c:pt idx="33">
                  <c:v>1998Q2</c:v>
                </c:pt>
                <c:pt idx="34">
                  <c:v>1998Q3</c:v>
                </c:pt>
                <c:pt idx="35">
                  <c:v>1998Q4</c:v>
                </c:pt>
                <c:pt idx="36">
                  <c:v>1999Q1</c:v>
                </c:pt>
                <c:pt idx="37">
                  <c:v>1999Q2</c:v>
                </c:pt>
                <c:pt idx="38">
                  <c:v>1999Q3</c:v>
                </c:pt>
                <c:pt idx="39">
                  <c:v>1999Q4</c:v>
                </c:pt>
                <c:pt idx="40">
                  <c:v>2000Q1</c:v>
                </c:pt>
                <c:pt idx="41">
                  <c:v>2000Q2</c:v>
                </c:pt>
                <c:pt idx="42">
                  <c:v>2000Q3</c:v>
                </c:pt>
                <c:pt idx="43">
                  <c:v>2000Q4</c:v>
                </c:pt>
                <c:pt idx="44">
                  <c:v>2001Q1</c:v>
                </c:pt>
                <c:pt idx="45">
                  <c:v>2001Q2</c:v>
                </c:pt>
                <c:pt idx="46">
                  <c:v>2001Q3</c:v>
                </c:pt>
                <c:pt idx="47">
                  <c:v>2001Q4</c:v>
                </c:pt>
                <c:pt idx="48">
                  <c:v>2002Q1</c:v>
                </c:pt>
                <c:pt idx="49">
                  <c:v>2002Q2</c:v>
                </c:pt>
                <c:pt idx="50">
                  <c:v>2002Q3</c:v>
                </c:pt>
                <c:pt idx="51">
                  <c:v>2002Q4</c:v>
                </c:pt>
                <c:pt idx="52">
                  <c:v>2003Q1</c:v>
                </c:pt>
                <c:pt idx="53">
                  <c:v>2003Q2</c:v>
                </c:pt>
                <c:pt idx="54">
                  <c:v>2003Q3</c:v>
                </c:pt>
                <c:pt idx="55">
                  <c:v>2003Q4</c:v>
                </c:pt>
                <c:pt idx="56">
                  <c:v>2004Q1</c:v>
                </c:pt>
                <c:pt idx="57">
                  <c:v>2004Q2</c:v>
                </c:pt>
                <c:pt idx="58">
                  <c:v>2004Q3</c:v>
                </c:pt>
                <c:pt idx="59">
                  <c:v>2004Q4</c:v>
                </c:pt>
                <c:pt idx="60">
                  <c:v>2005Q1</c:v>
                </c:pt>
                <c:pt idx="61">
                  <c:v>2005Q2</c:v>
                </c:pt>
                <c:pt idx="62">
                  <c:v>2005Q3</c:v>
                </c:pt>
                <c:pt idx="63">
                  <c:v>2005Q4</c:v>
                </c:pt>
                <c:pt idx="64">
                  <c:v>2006Q1</c:v>
                </c:pt>
                <c:pt idx="65">
                  <c:v>2006Q2</c:v>
                </c:pt>
                <c:pt idx="66">
                  <c:v>2006Q3</c:v>
                </c:pt>
                <c:pt idx="67">
                  <c:v>2006Q4</c:v>
                </c:pt>
                <c:pt idx="68">
                  <c:v>2007Q1</c:v>
                </c:pt>
                <c:pt idx="69">
                  <c:v>2007Q2</c:v>
                </c:pt>
                <c:pt idx="70">
                  <c:v>2007Q3</c:v>
                </c:pt>
                <c:pt idx="71">
                  <c:v>2007Q4</c:v>
                </c:pt>
                <c:pt idx="72">
                  <c:v>2008Q1</c:v>
                </c:pt>
                <c:pt idx="73">
                  <c:v>2008Q2</c:v>
                </c:pt>
                <c:pt idx="74">
                  <c:v>2008Q3</c:v>
                </c:pt>
                <c:pt idx="75">
                  <c:v>2008Q4</c:v>
                </c:pt>
                <c:pt idx="76">
                  <c:v>2009Q1</c:v>
                </c:pt>
                <c:pt idx="77">
                  <c:v>2009Q2</c:v>
                </c:pt>
                <c:pt idx="78">
                  <c:v>2009Q3</c:v>
                </c:pt>
                <c:pt idx="79">
                  <c:v>2009Q4</c:v>
                </c:pt>
                <c:pt idx="80">
                  <c:v>2010Q1</c:v>
                </c:pt>
                <c:pt idx="81">
                  <c:v>2010Q2</c:v>
                </c:pt>
                <c:pt idx="82">
                  <c:v>2010Q3</c:v>
                </c:pt>
                <c:pt idx="83">
                  <c:v>2010Q4</c:v>
                </c:pt>
                <c:pt idx="84">
                  <c:v>2011Q1</c:v>
                </c:pt>
                <c:pt idx="85">
                  <c:v>2011Q2</c:v>
                </c:pt>
                <c:pt idx="86">
                  <c:v>2011Q3</c:v>
                </c:pt>
                <c:pt idx="87">
                  <c:v>2011Q4</c:v>
                </c:pt>
                <c:pt idx="88">
                  <c:v>2012Q1</c:v>
                </c:pt>
                <c:pt idx="89">
                  <c:v>2012Q2</c:v>
                </c:pt>
                <c:pt idx="90">
                  <c:v>2012Q3</c:v>
                </c:pt>
                <c:pt idx="91">
                  <c:v>2012Q4</c:v>
                </c:pt>
                <c:pt idx="92">
                  <c:v>2013Q1</c:v>
                </c:pt>
                <c:pt idx="93">
                  <c:v>2013Q2</c:v>
                </c:pt>
                <c:pt idx="94">
                  <c:v>2013Q3</c:v>
                </c:pt>
                <c:pt idx="95">
                  <c:v>2013Q4</c:v>
                </c:pt>
                <c:pt idx="96">
                  <c:v>2014Q1</c:v>
                </c:pt>
                <c:pt idx="97">
                  <c:v>2014Q2</c:v>
                </c:pt>
                <c:pt idx="98">
                  <c:v>2014Q3</c:v>
                </c:pt>
                <c:pt idx="99">
                  <c:v>2014Q4</c:v>
                </c:pt>
                <c:pt idx="100">
                  <c:v>2015Q1</c:v>
                </c:pt>
                <c:pt idx="101">
                  <c:v>2015Q2</c:v>
                </c:pt>
                <c:pt idx="102">
                  <c:v>2015Q3</c:v>
                </c:pt>
                <c:pt idx="103">
                  <c:v>2015Q4</c:v>
                </c:pt>
                <c:pt idx="104">
                  <c:v>2016Q1</c:v>
                </c:pt>
                <c:pt idx="105">
                  <c:v>2016Q2</c:v>
                </c:pt>
                <c:pt idx="106">
                  <c:v>2016Q3</c:v>
                </c:pt>
                <c:pt idx="107">
                  <c:v>2016Q4</c:v>
                </c:pt>
              </c:strCache>
            </c:strRef>
          </c:cat>
          <c:val>
            <c:numRef>
              <c:f>'CHART 1'!$M$28:$M$135</c:f>
              <c:numCache>
                <c:formatCode>0.00</c:formatCode>
                <c:ptCount val="108"/>
                <c:pt idx="0">
                  <c:v>1.9252948250394031</c:v>
                </c:pt>
                <c:pt idx="1">
                  <c:v>1.0904298905117571</c:v>
                </c:pt>
                <c:pt idx="2">
                  <c:v>-3.2304373388813978E-2</c:v>
                </c:pt>
                <c:pt idx="3">
                  <c:v>-1.3035582033091075</c:v>
                </c:pt>
                <c:pt idx="4">
                  <c:v>-3.096220517925774</c:v>
                </c:pt>
                <c:pt idx="5">
                  <c:v>-3.0299840919847387</c:v>
                </c:pt>
                <c:pt idx="6">
                  <c:v>-3.3070412540344707</c:v>
                </c:pt>
                <c:pt idx="7">
                  <c:v>-3.5523308565539535</c:v>
                </c:pt>
                <c:pt idx="8">
                  <c:v>-3.9234654581113748</c:v>
                </c:pt>
                <c:pt idx="9">
                  <c:v>-4.2560731750680763</c:v>
                </c:pt>
                <c:pt idx="10">
                  <c:v>-4.2040318425151213</c:v>
                </c:pt>
                <c:pt idx="11">
                  <c:v>-4.143317662927104</c:v>
                </c:pt>
                <c:pt idx="12">
                  <c:v>-4.0321531716090426</c:v>
                </c:pt>
                <c:pt idx="13">
                  <c:v>-3.6755453895663148</c:v>
                </c:pt>
                <c:pt idx="14">
                  <c:v>-3.2906256522004518</c:v>
                </c:pt>
                <c:pt idx="15">
                  <c:v>-3.4332629624166056</c:v>
                </c:pt>
                <c:pt idx="16">
                  <c:v>-2.5913517739150072</c:v>
                </c:pt>
                <c:pt idx="17">
                  <c:v>-1.7520957391783276</c:v>
                </c:pt>
                <c:pt idx="18">
                  <c:v>-1.0833150536352365</c:v>
                </c:pt>
                <c:pt idx="19">
                  <c:v>-0.94972121106735585</c:v>
                </c:pt>
                <c:pt idx="20">
                  <c:v>-0.62558691026391999</c:v>
                </c:pt>
                <c:pt idx="21">
                  <c:v>-1.1872929785517683</c:v>
                </c:pt>
                <c:pt idx="22">
                  <c:v>-1.6634677030047396</c:v>
                </c:pt>
                <c:pt idx="23">
                  <c:v>-1.8749159438234075</c:v>
                </c:pt>
                <c:pt idx="24">
                  <c:v>-2.4329107986133414</c:v>
                </c:pt>
                <c:pt idx="25">
                  <c:v>-2.3935933153249156</c:v>
                </c:pt>
                <c:pt idx="26">
                  <c:v>-2.2074649714558969</c:v>
                </c:pt>
                <c:pt idx="27">
                  <c:v>-2.1331285974489189</c:v>
                </c:pt>
                <c:pt idx="28">
                  <c:v>-1.5728823617408572</c:v>
                </c:pt>
                <c:pt idx="29">
                  <c:v>-1.2117517969681302</c:v>
                </c:pt>
                <c:pt idx="30">
                  <c:v>-0.7872433713169813</c:v>
                </c:pt>
                <c:pt idx="31">
                  <c:v>-0.60380145867772184</c:v>
                </c:pt>
                <c:pt idx="32">
                  <c:v>4.5458656624530747E-3</c:v>
                </c:pt>
                <c:pt idx="33">
                  <c:v>-0.74616138237203478</c:v>
                </c:pt>
                <c:pt idx="34">
                  <c:v>-0.63818222976486094</c:v>
                </c:pt>
                <c:pt idx="35">
                  <c:v>-0.13591813316835566</c:v>
                </c:pt>
                <c:pt idx="36">
                  <c:v>0.81153668829874182</c:v>
                </c:pt>
                <c:pt idx="37">
                  <c:v>0.79167154157029351</c:v>
                </c:pt>
                <c:pt idx="38">
                  <c:v>1.4907980880177085</c:v>
                </c:pt>
                <c:pt idx="39">
                  <c:v>2.0453734508548704</c:v>
                </c:pt>
                <c:pt idx="40">
                  <c:v>2.7800134708288349</c:v>
                </c:pt>
                <c:pt idx="41">
                  <c:v>3.1249566415123109</c:v>
                </c:pt>
                <c:pt idx="42">
                  <c:v>3.3177061642807315</c:v>
                </c:pt>
                <c:pt idx="43">
                  <c:v>2.6839973811709772</c:v>
                </c:pt>
                <c:pt idx="44">
                  <c:v>2.4196327722180389</c:v>
                </c:pt>
                <c:pt idx="45">
                  <c:v>1.8980980446951845</c:v>
                </c:pt>
                <c:pt idx="46">
                  <c:v>1.0427569451589402</c:v>
                </c:pt>
                <c:pt idx="47">
                  <c:v>0.88528418150450872</c:v>
                </c:pt>
                <c:pt idx="48">
                  <c:v>1.6146076043055402</c:v>
                </c:pt>
                <c:pt idx="49">
                  <c:v>1.4396098877947017</c:v>
                </c:pt>
                <c:pt idx="50">
                  <c:v>1.5969107634665303</c:v>
                </c:pt>
                <c:pt idx="51">
                  <c:v>1.456108070002271</c:v>
                </c:pt>
                <c:pt idx="52">
                  <c:v>1.3285070473777916</c:v>
                </c:pt>
                <c:pt idx="53">
                  <c:v>0.50520916294447549</c:v>
                </c:pt>
                <c:pt idx="54">
                  <c:v>0.21421281088060962</c:v>
                </c:pt>
                <c:pt idx="55">
                  <c:v>0.23453350646487348</c:v>
                </c:pt>
                <c:pt idx="56">
                  <c:v>0.29702503918473955</c:v>
                </c:pt>
                <c:pt idx="57">
                  <c:v>0.82982899063548388</c:v>
                </c:pt>
                <c:pt idx="58">
                  <c:v>1.384393229273595</c:v>
                </c:pt>
                <c:pt idx="59">
                  <c:v>1.4756975723011712</c:v>
                </c:pt>
                <c:pt idx="60">
                  <c:v>1.1980569838818678</c:v>
                </c:pt>
                <c:pt idx="61">
                  <c:v>1.3094759473852857</c:v>
                </c:pt>
                <c:pt idx="62">
                  <c:v>1.9615770506013597</c:v>
                </c:pt>
                <c:pt idx="63">
                  <c:v>2.3880228167768802</c:v>
                </c:pt>
                <c:pt idx="64">
                  <c:v>2.6389046287453199</c:v>
                </c:pt>
                <c:pt idx="65">
                  <c:v>2.1388349813720398</c:v>
                </c:pt>
                <c:pt idx="66">
                  <c:v>1.8930267103880905</c:v>
                </c:pt>
                <c:pt idx="67">
                  <c:v>1.7628513500105303</c:v>
                </c:pt>
                <c:pt idx="68">
                  <c:v>1.9216114388502126</c:v>
                </c:pt>
                <c:pt idx="69">
                  <c:v>2.4225363218093321</c:v>
                </c:pt>
                <c:pt idx="70">
                  <c:v>2.3855485015695121</c:v>
                </c:pt>
                <c:pt idx="71">
                  <c:v>2.081734315371464</c:v>
                </c:pt>
                <c:pt idx="72">
                  <c:v>1.7139700877884634</c:v>
                </c:pt>
                <c:pt idx="73">
                  <c:v>1.6611460893182439</c:v>
                </c:pt>
                <c:pt idx="74">
                  <c:v>2.1316373848449643</c:v>
                </c:pt>
                <c:pt idx="75">
                  <c:v>0.61635587611925668</c:v>
                </c:pt>
                <c:pt idx="76">
                  <c:v>-1.9947923888183561</c:v>
                </c:pt>
                <c:pt idx="77">
                  <c:v>-3.3977890725703896</c:v>
                </c:pt>
                <c:pt idx="78">
                  <c:v>-3.3203931291286293</c:v>
                </c:pt>
                <c:pt idx="79">
                  <c:v>-2.5754319679696658</c:v>
                </c:pt>
                <c:pt idx="80">
                  <c:v>-1.8357981937672352</c:v>
                </c:pt>
                <c:pt idx="81">
                  <c:v>-1.7604898896890986</c:v>
                </c:pt>
                <c:pt idx="82">
                  <c:v>-1.4883491370448199</c:v>
                </c:pt>
                <c:pt idx="83">
                  <c:v>-0.8156347687185983</c:v>
                </c:pt>
                <c:pt idx="84">
                  <c:v>-0.52993034215251811</c:v>
                </c:pt>
                <c:pt idx="85">
                  <c:v>-0.78662880016342474</c:v>
                </c:pt>
                <c:pt idx="86">
                  <c:v>0.14702993310906631</c:v>
                </c:pt>
                <c:pt idx="87">
                  <c:v>0.49916538638565822</c:v>
                </c:pt>
                <c:pt idx="88">
                  <c:v>9.4797485107833701E-2</c:v>
                </c:pt>
                <c:pt idx="89">
                  <c:v>-1.4372158180309125E-2</c:v>
                </c:pt>
                <c:pt idx="90">
                  <c:v>-0.26344451482878117</c:v>
                </c:pt>
                <c:pt idx="91">
                  <c:v>-0.59376249413086724</c:v>
                </c:pt>
                <c:pt idx="92">
                  <c:v>-2.7914918826721369E-2</c:v>
                </c:pt>
                <c:pt idx="93">
                  <c:v>0.15990103414107448</c:v>
                </c:pt>
                <c:pt idx="94">
                  <c:v>0.51938226695409373</c:v>
                </c:pt>
                <c:pt idx="95">
                  <c:v>1.0649424930120555</c:v>
                </c:pt>
                <c:pt idx="96">
                  <c:v>0.65059042868114147</c:v>
                </c:pt>
                <c:pt idx="97">
                  <c:v>1.2309493125670201</c:v>
                </c:pt>
                <c:pt idx="98">
                  <c:v>1.2682471700399267</c:v>
                </c:pt>
                <c:pt idx="99">
                  <c:v>1.4450430174258067</c:v>
                </c:pt>
                <c:pt idx="100">
                  <c:v>0.76488218658306018</c:v>
                </c:pt>
                <c:pt idx="101">
                  <c:v>0.22685588240112242</c:v>
                </c:pt>
                <c:pt idx="102">
                  <c:v>0.37221528567668027</c:v>
                </c:pt>
                <c:pt idx="103">
                  <c:v>6.7380370014280544E-2</c:v>
                </c:pt>
                <c:pt idx="104">
                  <c:v>0.29134029621755708</c:v>
                </c:pt>
                <c:pt idx="105">
                  <c:v>-0.46078459480677347</c:v>
                </c:pt>
                <c:pt idx="106">
                  <c:v>1.2911434067675032E-2</c:v>
                </c:pt>
                <c:pt idx="107">
                  <c:v>0.18138498009612203</c:v>
                </c:pt>
              </c:numCache>
            </c:numRef>
          </c:val>
          <c:smooth val="0"/>
        </c:ser>
        <c:ser>
          <c:idx val="3"/>
          <c:order val="3"/>
          <c:tx>
            <c:strRef>
              <c:f>'CHART 1'!$N$27</c:f>
              <c:strCache>
                <c:ptCount val="1"/>
                <c:pt idx="0">
                  <c:v>HP Filter</c:v>
                </c:pt>
              </c:strCache>
            </c:strRef>
          </c:tx>
          <c:spPr>
            <a:ln w="19050">
              <a:solidFill>
                <a:srgbClr val="21963E"/>
              </a:solidFill>
              <a:prstDash val="solid"/>
            </a:ln>
          </c:spPr>
          <c:marker>
            <c:symbol val="none"/>
          </c:marker>
          <c:cat>
            <c:strRef>
              <c:f>'CHART 1'!$J$28:$J$137</c:f>
              <c:strCache>
                <c:ptCount val="108"/>
                <c:pt idx="0">
                  <c:v>1990Q1</c:v>
                </c:pt>
                <c:pt idx="1">
                  <c:v>1990Q2</c:v>
                </c:pt>
                <c:pt idx="2">
                  <c:v>1990Q3</c:v>
                </c:pt>
                <c:pt idx="3">
                  <c:v>1990Q4</c:v>
                </c:pt>
                <c:pt idx="4">
                  <c:v>1991Q1</c:v>
                </c:pt>
                <c:pt idx="5">
                  <c:v>1991Q2</c:v>
                </c:pt>
                <c:pt idx="6">
                  <c:v>1991Q3</c:v>
                </c:pt>
                <c:pt idx="7">
                  <c:v>1991Q4</c:v>
                </c:pt>
                <c:pt idx="8">
                  <c:v>1992Q1</c:v>
                </c:pt>
                <c:pt idx="9">
                  <c:v>1992Q2</c:v>
                </c:pt>
                <c:pt idx="10">
                  <c:v>1992Q3</c:v>
                </c:pt>
                <c:pt idx="11">
                  <c:v>1992Q4</c:v>
                </c:pt>
                <c:pt idx="12">
                  <c:v>1993Q1</c:v>
                </c:pt>
                <c:pt idx="13">
                  <c:v>1993Q2</c:v>
                </c:pt>
                <c:pt idx="14">
                  <c:v>1993Q3</c:v>
                </c:pt>
                <c:pt idx="15">
                  <c:v>1993Q4</c:v>
                </c:pt>
                <c:pt idx="16">
                  <c:v>1994Q1</c:v>
                </c:pt>
                <c:pt idx="17">
                  <c:v>1994Q2</c:v>
                </c:pt>
                <c:pt idx="18">
                  <c:v>1994Q3</c:v>
                </c:pt>
                <c:pt idx="19">
                  <c:v>1994Q4</c:v>
                </c:pt>
                <c:pt idx="20">
                  <c:v>1995Q1</c:v>
                </c:pt>
                <c:pt idx="21">
                  <c:v>1995Q2</c:v>
                </c:pt>
                <c:pt idx="22">
                  <c:v>1995Q3</c:v>
                </c:pt>
                <c:pt idx="23">
                  <c:v>1995Q4</c:v>
                </c:pt>
                <c:pt idx="24">
                  <c:v>1996Q1</c:v>
                </c:pt>
                <c:pt idx="25">
                  <c:v>1996Q2</c:v>
                </c:pt>
                <c:pt idx="26">
                  <c:v>1996Q3</c:v>
                </c:pt>
                <c:pt idx="27">
                  <c:v>1996Q4</c:v>
                </c:pt>
                <c:pt idx="28">
                  <c:v>1997Q1</c:v>
                </c:pt>
                <c:pt idx="29">
                  <c:v>1997Q2</c:v>
                </c:pt>
                <c:pt idx="30">
                  <c:v>1997Q3</c:v>
                </c:pt>
                <c:pt idx="31">
                  <c:v>1997Q4</c:v>
                </c:pt>
                <c:pt idx="32">
                  <c:v>1998Q1</c:v>
                </c:pt>
                <c:pt idx="33">
                  <c:v>1998Q2</c:v>
                </c:pt>
                <c:pt idx="34">
                  <c:v>1998Q3</c:v>
                </c:pt>
                <c:pt idx="35">
                  <c:v>1998Q4</c:v>
                </c:pt>
                <c:pt idx="36">
                  <c:v>1999Q1</c:v>
                </c:pt>
                <c:pt idx="37">
                  <c:v>1999Q2</c:v>
                </c:pt>
                <c:pt idx="38">
                  <c:v>1999Q3</c:v>
                </c:pt>
                <c:pt idx="39">
                  <c:v>1999Q4</c:v>
                </c:pt>
                <c:pt idx="40">
                  <c:v>2000Q1</c:v>
                </c:pt>
                <c:pt idx="41">
                  <c:v>2000Q2</c:v>
                </c:pt>
                <c:pt idx="42">
                  <c:v>2000Q3</c:v>
                </c:pt>
                <c:pt idx="43">
                  <c:v>2000Q4</c:v>
                </c:pt>
                <c:pt idx="44">
                  <c:v>2001Q1</c:v>
                </c:pt>
                <c:pt idx="45">
                  <c:v>2001Q2</c:v>
                </c:pt>
                <c:pt idx="46">
                  <c:v>2001Q3</c:v>
                </c:pt>
                <c:pt idx="47">
                  <c:v>2001Q4</c:v>
                </c:pt>
                <c:pt idx="48">
                  <c:v>2002Q1</c:v>
                </c:pt>
                <c:pt idx="49">
                  <c:v>2002Q2</c:v>
                </c:pt>
                <c:pt idx="50">
                  <c:v>2002Q3</c:v>
                </c:pt>
                <c:pt idx="51">
                  <c:v>2002Q4</c:v>
                </c:pt>
                <c:pt idx="52">
                  <c:v>2003Q1</c:v>
                </c:pt>
                <c:pt idx="53">
                  <c:v>2003Q2</c:v>
                </c:pt>
                <c:pt idx="54">
                  <c:v>2003Q3</c:v>
                </c:pt>
                <c:pt idx="55">
                  <c:v>2003Q4</c:v>
                </c:pt>
                <c:pt idx="56">
                  <c:v>2004Q1</c:v>
                </c:pt>
                <c:pt idx="57">
                  <c:v>2004Q2</c:v>
                </c:pt>
                <c:pt idx="58">
                  <c:v>2004Q3</c:v>
                </c:pt>
                <c:pt idx="59">
                  <c:v>2004Q4</c:v>
                </c:pt>
                <c:pt idx="60">
                  <c:v>2005Q1</c:v>
                </c:pt>
                <c:pt idx="61">
                  <c:v>2005Q2</c:v>
                </c:pt>
                <c:pt idx="62">
                  <c:v>2005Q3</c:v>
                </c:pt>
                <c:pt idx="63">
                  <c:v>2005Q4</c:v>
                </c:pt>
                <c:pt idx="64">
                  <c:v>2006Q1</c:v>
                </c:pt>
                <c:pt idx="65">
                  <c:v>2006Q2</c:v>
                </c:pt>
                <c:pt idx="66">
                  <c:v>2006Q3</c:v>
                </c:pt>
                <c:pt idx="67">
                  <c:v>2006Q4</c:v>
                </c:pt>
                <c:pt idx="68">
                  <c:v>2007Q1</c:v>
                </c:pt>
                <c:pt idx="69">
                  <c:v>2007Q2</c:v>
                </c:pt>
                <c:pt idx="70">
                  <c:v>2007Q3</c:v>
                </c:pt>
                <c:pt idx="71">
                  <c:v>2007Q4</c:v>
                </c:pt>
                <c:pt idx="72">
                  <c:v>2008Q1</c:v>
                </c:pt>
                <c:pt idx="73">
                  <c:v>2008Q2</c:v>
                </c:pt>
                <c:pt idx="74">
                  <c:v>2008Q3</c:v>
                </c:pt>
                <c:pt idx="75">
                  <c:v>2008Q4</c:v>
                </c:pt>
                <c:pt idx="76">
                  <c:v>2009Q1</c:v>
                </c:pt>
                <c:pt idx="77">
                  <c:v>2009Q2</c:v>
                </c:pt>
                <c:pt idx="78">
                  <c:v>2009Q3</c:v>
                </c:pt>
                <c:pt idx="79">
                  <c:v>2009Q4</c:v>
                </c:pt>
                <c:pt idx="80">
                  <c:v>2010Q1</c:v>
                </c:pt>
                <c:pt idx="81">
                  <c:v>2010Q2</c:v>
                </c:pt>
                <c:pt idx="82">
                  <c:v>2010Q3</c:v>
                </c:pt>
                <c:pt idx="83">
                  <c:v>2010Q4</c:v>
                </c:pt>
                <c:pt idx="84">
                  <c:v>2011Q1</c:v>
                </c:pt>
                <c:pt idx="85">
                  <c:v>2011Q2</c:v>
                </c:pt>
                <c:pt idx="86">
                  <c:v>2011Q3</c:v>
                </c:pt>
                <c:pt idx="87">
                  <c:v>2011Q4</c:v>
                </c:pt>
                <c:pt idx="88">
                  <c:v>2012Q1</c:v>
                </c:pt>
                <c:pt idx="89">
                  <c:v>2012Q2</c:v>
                </c:pt>
                <c:pt idx="90">
                  <c:v>2012Q3</c:v>
                </c:pt>
                <c:pt idx="91">
                  <c:v>2012Q4</c:v>
                </c:pt>
                <c:pt idx="92">
                  <c:v>2013Q1</c:v>
                </c:pt>
                <c:pt idx="93">
                  <c:v>2013Q2</c:v>
                </c:pt>
                <c:pt idx="94">
                  <c:v>2013Q3</c:v>
                </c:pt>
                <c:pt idx="95">
                  <c:v>2013Q4</c:v>
                </c:pt>
                <c:pt idx="96">
                  <c:v>2014Q1</c:v>
                </c:pt>
                <c:pt idx="97">
                  <c:v>2014Q2</c:v>
                </c:pt>
                <c:pt idx="98">
                  <c:v>2014Q3</c:v>
                </c:pt>
                <c:pt idx="99">
                  <c:v>2014Q4</c:v>
                </c:pt>
                <c:pt idx="100">
                  <c:v>2015Q1</c:v>
                </c:pt>
                <c:pt idx="101">
                  <c:v>2015Q2</c:v>
                </c:pt>
                <c:pt idx="102">
                  <c:v>2015Q3</c:v>
                </c:pt>
                <c:pt idx="103">
                  <c:v>2015Q4</c:v>
                </c:pt>
                <c:pt idx="104">
                  <c:v>2016Q1</c:v>
                </c:pt>
                <c:pt idx="105">
                  <c:v>2016Q2</c:v>
                </c:pt>
                <c:pt idx="106">
                  <c:v>2016Q3</c:v>
                </c:pt>
                <c:pt idx="107">
                  <c:v>2016Q4</c:v>
                </c:pt>
              </c:strCache>
            </c:strRef>
          </c:cat>
          <c:val>
            <c:numRef>
              <c:f>'CHART 1'!$N$28:$N$135</c:f>
              <c:numCache>
                <c:formatCode>0.00</c:formatCode>
                <c:ptCount val="108"/>
                <c:pt idx="0">
                  <c:v>2.6516677172568004</c:v>
                </c:pt>
                <c:pt idx="1">
                  <c:v>1.9667566789699276</c:v>
                </c:pt>
                <c:pt idx="2">
                  <c:v>1.0013348127913657</c:v>
                </c:pt>
                <c:pt idx="3">
                  <c:v>-0.12244751454182357</c:v>
                </c:pt>
                <c:pt idx="4">
                  <c:v>-1.7797178696323357</c:v>
                </c:pt>
                <c:pt idx="5">
                  <c:v>-1.5502054051477754</c:v>
                </c:pt>
                <c:pt idx="6">
                  <c:v>-1.6593519900388265</c:v>
                </c:pt>
                <c:pt idx="7">
                  <c:v>-1.7395605184448382</c:v>
                </c:pt>
                <c:pt idx="8">
                  <c:v>-1.9607953553727353</c:v>
                </c:pt>
                <c:pt idx="9">
                  <c:v>-2.1620127911927467</c:v>
                </c:pt>
                <c:pt idx="10">
                  <c:v>-1.9931478670039748</c:v>
                </c:pt>
                <c:pt idx="11">
                  <c:v>-1.8371522829973896</c:v>
                </c:pt>
                <c:pt idx="12">
                  <c:v>-1.6531570233048853</c:v>
                </c:pt>
                <c:pt idx="13">
                  <c:v>-1.2426987259816613</c:v>
                </c:pt>
                <c:pt idx="14">
                  <c:v>-0.82648799825940644</c:v>
                </c:pt>
                <c:pt idx="15">
                  <c:v>-0.96467447940219442</c:v>
                </c:pt>
                <c:pt idx="16">
                  <c:v>-0.11334832219251911</c:v>
                </c:pt>
                <c:pt idx="17">
                  <c:v>0.70597089729171891</c:v>
                </c:pt>
                <c:pt idx="18">
                  <c:v>1.3135820343535887</c:v>
                </c:pt>
                <c:pt idx="19">
                  <c:v>1.3417261876349729</c:v>
                </c:pt>
                <c:pt idx="20">
                  <c:v>1.5420873067669705</c:v>
                </c:pt>
                <c:pt idx="21">
                  <c:v>0.82241549725328156</c:v>
                </c:pt>
                <c:pt idx="22">
                  <c:v>0.1799655083207119</c:v>
                </c:pt>
                <c:pt idx="23">
                  <c:v>-0.21024586209927865</c:v>
                </c:pt>
                <c:pt idx="24">
                  <c:v>-0.96415539266012651</c:v>
                </c:pt>
                <c:pt idx="25">
                  <c:v>-1.1153608899758582</c:v>
                </c:pt>
                <c:pt idx="26">
                  <c:v>-1.1140460331863222</c:v>
                </c:pt>
                <c:pt idx="27">
                  <c:v>-1.217586749427102</c:v>
                </c:pt>
                <c:pt idx="28">
                  <c:v>-0.83076618018849135</c:v>
                </c:pt>
                <c:pt idx="29">
                  <c:v>-0.65301992968522793</c:v>
                </c:pt>
                <c:pt idx="30">
                  <c:v>-0.42519407124045339</c:v>
                </c:pt>
                <c:pt idx="31">
                  <c:v>-0.44463083941336246</c:v>
                </c:pt>
                <c:pt idx="32">
                  <c:v>-3.8029467830480446E-2</c:v>
                </c:pt>
                <c:pt idx="33">
                  <c:v>-0.98261226638103327</c:v>
                </c:pt>
                <c:pt idx="34">
                  <c:v>-1.0561299834109805</c:v>
                </c:pt>
                <c:pt idx="35">
                  <c:v>-0.71583389314059387</c:v>
                </c:pt>
                <c:pt idx="36">
                  <c:v>8.2782742582243607E-2</c:v>
                </c:pt>
                <c:pt idx="37">
                  <c:v>-6.7980423244629051E-2</c:v>
                </c:pt>
                <c:pt idx="38">
                  <c:v>0.50429764825596912</c:v>
                </c:pt>
                <c:pt idx="39">
                  <c:v>0.96094017281345145</c:v>
                </c:pt>
                <c:pt idx="40">
                  <c:v>1.6149250903044754</c:v>
                </c:pt>
                <c:pt idx="41">
                  <c:v>1.8895288130904575</c:v>
                </c:pt>
                <c:pt idx="42">
                  <c:v>2.0078695416425152</c:v>
                </c:pt>
                <c:pt idx="43">
                  <c:v>1.311378185811507</c:v>
                </c:pt>
                <c:pt idx="44">
                  <c:v>0.9893063438692451</c:v>
                </c:pt>
                <c:pt idx="45">
                  <c:v>0.42986907994364554</c:v>
                </c:pt>
                <c:pt idx="46">
                  <c:v>-0.43679269699600232</c:v>
                </c:pt>
                <c:pt idx="47">
                  <c:v>-0.59549767707476331</c:v>
                </c:pt>
                <c:pt idx="48">
                  <c:v>0.1294031491203107</c:v>
                </c:pt>
                <c:pt idx="49">
                  <c:v>-3.7284531425496592E-2</c:v>
                </c:pt>
                <c:pt idx="50">
                  <c:v>0.11352712991155034</c:v>
                </c:pt>
                <c:pt idx="51">
                  <c:v>-3.874277183716357E-2</c:v>
                </c:pt>
                <c:pt idx="52">
                  <c:v>-0.18051474445803795</c:v>
                </c:pt>
                <c:pt idx="53">
                  <c:v>-1.0034373736395152</c:v>
                </c:pt>
                <c:pt idx="54">
                  <c:v>-1.2922998177036571</c:v>
                </c:pt>
                <c:pt idx="55">
                  <c:v>-1.2672993912438257</c:v>
                </c:pt>
                <c:pt idx="56">
                  <c:v>-1.1970327380708801</c:v>
                </c:pt>
                <c:pt idx="57">
                  <c:v>-0.66189574748155566</c:v>
                </c:pt>
                <c:pt idx="58">
                  <c:v>-0.10381262248516654</c:v>
                </c:pt>
                <c:pt idx="59">
                  <c:v>5.8031216865872537E-3</c:v>
                </c:pt>
                <c:pt idx="60">
                  <c:v>-0.24098077190393141</c:v>
                </c:pt>
                <c:pt idx="61">
                  <c:v>-9.9014065701918952E-2</c:v>
                </c:pt>
                <c:pt idx="62">
                  <c:v>0.58118846347523512</c:v>
                </c:pt>
                <c:pt idx="63">
                  <c:v>1.0508284301468551</c:v>
                </c:pt>
                <c:pt idx="64">
                  <c:v>1.3599442695470421</c:v>
                </c:pt>
                <c:pt idx="65">
                  <c:v>0.93854851791985716</c:v>
                </c:pt>
                <c:pt idx="66">
                  <c:v>0.77826522752508787</c:v>
                </c:pt>
                <c:pt idx="67">
                  <c:v>0.74634022754942464</c:v>
                </c:pt>
                <c:pt idx="68">
                  <c:v>1.0125798382574214</c:v>
                </c:pt>
                <c:pt idx="69">
                  <c:v>1.6270226629070406</c:v>
                </c:pt>
                <c:pt idx="70">
                  <c:v>1.7138922269156476</c:v>
                </c:pt>
                <c:pt idx="71">
                  <c:v>1.5441444594190834</c:v>
                </c:pt>
                <c:pt idx="72">
                  <c:v>1.3117107366953151</c:v>
                </c:pt>
                <c:pt idx="73">
                  <c:v>1.3846172296559711</c:v>
                </c:pt>
                <c:pt idx="74">
                  <c:v>1.9590180343633801</c:v>
                </c:pt>
                <c:pt idx="75">
                  <c:v>0.51490134502645279</c:v>
                </c:pt>
                <c:pt idx="76">
                  <c:v>-2.0445178577024326</c:v>
                </c:pt>
                <c:pt idx="77">
                  <c:v>-3.3963934862400569</c:v>
                </c:pt>
                <c:pt idx="78">
                  <c:v>-3.2485427309290715</c:v>
                </c:pt>
                <c:pt idx="79">
                  <c:v>-2.4192968059942976</c:v>
                </c:pt>
                <c:pt idx="80">
                  <c:v>-1.5970265211055379</c:v>
                </c:pt>
                <c:pt idx="81">
                  <c:v>-1.4561204955533147</c:v>
                </c:pt>
                <c:pt idx="82">
                  <c:v>-1.1423837418934379</c:v>
                </c:pt>
                <c:pt idx="83">
                  <c:v>-0.43989108473975191</c:v>
                </c:pt>
                <c:pt idx="84">
                  <c:v>-0.14022346144608733</c:v>
                </c:pt>
                <c:pt idx="85">
                  <c:v>-0.40334924437770425</c:v>
                </c:pt>
                <c:pt idx="86">
                  <c:v>0.50692362276230085</c:v>
                </c:pt>
                <c:pt idx="87">
                  <c:v>0.81530200190218505</c:v>
                </c:pt>
                <c:pt idx="88">
                  <c:v>0.35413507688206725</c:v>
                </c:pt>
                <c:pt idx="89">
                  <c:v>0.18504854902741119</c:v>
                </c:pt>
                <c:pt idx="90">
                  <c:v>-0.12237938814885219</c:v>
                </c:pt>
                <c:pt idx="91">
                  <c:v>-0.50829799119889163</c:v>
                </c:pt>
                <c:pt idx="92">
                  <c:v>3.4715768141957426E-3</c:v>
                </c:pt>
                <c:pt idx="93">
                  <c:v>0.1362811283447618</c:v>
                </c:pt>
                <c:pt idx="94">
                  <c:v>0.44020323198770139</c:v>
                </c:pt>
                <c:pt idx="95">
                  <c:v>0.93560191770336587</c:v>
                </c:pt>
                <c:pt idx="96">
                  <c:v>0.4751562428267464</c:v>
                </c:pt>
                <c:pt idx="97">
                  <c:v>1.0053073270751778</c:v>
                </c:pt>
                <c:pt idx="98">
                  <c:v>0.98557920526067821</c:v>
                </c:pt>
                <c:pt idx="99">
                  <c:v>1.0962976622576281</c:v>
                </c:pt>
                <c:pt idx="100">
                  <c:v>0.35143183280545998</c:v>
                </c:pt>
                <c:pt idx="101">
                  <c:v>-0.2466474036422861</c:v>
                </c:pt>
                <c:pt idx="102">
                  <c:v>-0.15588158907499094</c:v>
                </c:pt>
                <c:pt idx="103">
                  <c:v>-0.51155767237407446</c:v>
                </c:pt>
                <c:pt idx="104">
                  <c:v>-0.33947189239550424</c:v>
                </c:pt>
                <c:pt idx="105">
                  <c:v>-1.132341402645165</c:v>
                </c:pt>
                <c:pt idx="106">
                  <c:v>-0.70004566894950049</c:v>
                </c:pt>
                <c:pt idx="107">
                  <c:v>-0.56350856608899935</c:v>
                </c:pt>
              </c:numCache>
            </c:numRef>
          </c:val>
          <c:smooth val="0"/>
        </c:ser>
        <c:ser>
          <c:idx val="4"/>
          <c:order val="4"/>
          <c:tx>
            <c:strRef>
              <c:f>'CHART 1'!$O$27</c:f>
              <c:strCache>
                <c:ptCount val="1"/>
                <c:pt idx="0">
                  <c:v>BP filter</c:v>
                </c:pt>
              </c:strCache>
            </c:strRef>
          </c:tx>
          <c:spPr>
            <a:ln w="19050">
              <a:solidFill>
                <a:srgbClr val="FFCB05"/>
              </a:solidFill>
              <a:prstDash val="solid"/>
            </a:ln>
          </c:spPr>
          <c:marker>
            <c:symbol val="none"/>
          </c:marker>
          <c:cat>
            <c:strRef>
              <c:f>'CHART 1'!$J$28:$J$137</c:f>
              <c:strCache>
                <c:ptCount val="108"/>
                <c:pt idx="0">
                  <c:v>1990Q1</c:v>
                </c:pt>
                <c:pt idx="1">
                  <c:v>1990Q2</c:v>
                </c:pt>
                <c:pt idx="2">
                  <c:v>1990Q3</c:v>
                </c:pt>
                <c:pt idx="3">
                  <c:v>1990Q4</c:v>
                </c:pt>
                <c:pt idx="4">
                  <c:v>1991Q1</c:v>
                </c:pt>
                <c:pt idx="5">
                  <c:v>1991Q2</c:v>
                </c:pt>
                <c:pt idx="6">
                  <c:v>1991Q3</c:v>
                </c:pt>
                <c:pt idx="7">
                  <c:v>1991Q4</c:v>
                </c:pt>
                <c:pt idx="8">
                  <c:v>1992Q1</c:v>
                </c:pt>
                <c:pt idx="9">
                  <c:v>1992Q2</c:v>
                </c:pt>
                <c:pt idx="10">
                  <c:v>1992Q3</c:v>
                </c:pt>
                <c:pt idx="11">
                  <c:v>1992Q4</c:v>
                </c:pt>
                <c:pt idx="12">
                  <c:v>1993Q1</c:v>
                </c:pt>
                <c:pt idx="13">
                  <c:v>1993Q2</c:v>
                </c:pt>
                <c:pt idx="14">
                  <c:v>1993Q3</c:v>
                </c:pt>
                <c:pt idx="15">
                  <c:v>1993Q4</c:v>
                </c:pt>
                <c:pt idx="16">
                  <c:v>1994Q1</c:v>
                </c:pt>
                <c:pt idx="17">
                  <c:v>1994Q2</c:v>
                </c:pt>
                <c:pt idx="18">
                  <c:v>1994Q3</c:v>
                </c:pt>
                <c:pt idx="19">
                  <c:v>1994Q4</c:v>
                </c:pt>
                <c:pt idx="20">
                  <c:v>1995Q1</c:v>
                </c:pt>
                <c:pt idx="21">
                  <c:v>1995Q2</c:v>
                </c:pt>
                <c:pt idx="22">
                  <c:v>1995Q3</c:v>
                </c:pt>
                <c:pt idx="23">
                  <c:v>1995Q4</c:v>
                </c:pt>
                <c:pt idx="24">
                  <c:v>1996Q1</c:v>
                </c:pt>
                <c:pt idx="25">
                  <c:v>1996Q2</c:v>
                </c:pt>
                <c:pt idx="26">
                  <c:v>1996Q3</c:v>
                </c:pt>
                <c:pt idx="27">
                  <c:v>1996Q4</c:v>
                </c:pt>
                <c:pt idx="28">
                  <c:v>1997Q1</c:v>
                </c:pt>
                <c:pt idx="29">
                  <c:v>1997Q2</c:v>
                </c:pt>
                <c:pt idx="30">
                  <c:v>1997Q3</c:v>
                </c:pt>
                <c:pt idx="31">
                  <c:v>1997Q4</c:v>
                </c:pt>
                <c:pt idx="32">
                  <c:v>1998Q1</c:v>
                </c:pt>
                <c:pt idx="33">
                  <c:v>1998Q2</c:v>
                </c:pt>
                <c:pt idx="34">
                  <c:v>1998Q3</c:v>
                </c:pt>
                <c:pt idx="35">
                  <c:v>1998Q4</c:v>
                </c:pt>
                <c:pt idx="36">
                  <c:v>1999Q1</c:v>
                </c:pt>
                <c:pt idx="37">
                  <c:v>1999Q2</c:v>
                </c:pt>
                <c:pt idx="38">
                  <c:v>1999Q3</c:v>
                </c:pt>
                <c:pt idx="39">
                  <c:v>1999Q4</c:v>
                </c:pt>
                <c:pt idx="40">
                  <c:v>2000Q1</c:v>
                </c:pt>
                <c:pt idx="41">
                  <c:v>2000Q2</c:v>
                </c:pt>
                <c:pt idx="42">
                  <c:v>2000Q3</c:v>
                </c:pt>
                <c:pt idx="43">
                  <c:v>2000Q4</c:v>
                </c:pt>
                <c:pt idx="44">
                  <c:v>2001Q1</c:v>
                </c:pt>
                <c:pt idx="45">
                  <c:v>2001Q2</c:v>
                </c:pt>
                <c:pt idx="46">
                  <c:v>2001Q3</c:v>
                </c:pt>
                <c:pt idx="47">
                  <c:v>2001Q4</c:v>
                </c:pt>
                <c:pt idx="48">
                  <c:v>2002Q1</c:v>
                </c:pt>
                <c:pt idx="49">
                  <c:v>2002Q2</c:v>
                </c:pt>
                <c:pt idx="50">
                  <c:v>2002Q3</c:v>
                </c:pt>
                <c:pt idx="51">
                  <c:v>2002Q4</c:v>
                </c:pt>
                <c:pt idx="52">
                  <c:v>2003Q1</c:v>
                </c:pt>
                <c:pt idx="53">
                  <c:v>2003Q2</c:v>
                </c:pt>
                <c:pt idx="54">
                  <c:v>2003Q3</c:v>
                </c:pt>
                <c:pt idx="55">
                  <c:v>2003Q4</c:v>
                </c:pt>
                <c:pt idx="56">
                  <c:v>2004Q1</c:v>
                </c:pt>
                <c:pt idx="57">
                  <c:v>2004Q2</c:v>
                </c:pt>
                <c:pt idx="58">
                  <c:v>2004Q3</c:v>
                </c:pt>
                <c:pt idx="59">
                  <c:v>2004Q4</c:v>
                </c:pt>
                <c:pt idx="60">
                  <c:v>2005Q1</c:v>
                </c:pt>
                <c:pt idx="61">
                  <c:v>2005Q2</c:v>
                </c:pt>
                <c:pt idx="62">
                  <c:v>2005Q3</c:v>
                </c:pt>
                <c:pt idx="63">
                  <c:v>2005Q4</c:v>
                </c:pt>
                <c:pt idx="64">
                  <c:v>2006Q1</c:v>
                </c:pt>
                <c:pt idx="65">
                  <c:v>2006Q2</c:v>
                </c:pt>
                <c:pt idx="66">
                  <c:v>2006Q3</c:v>
                </c:pt>
                <c:pt idx="67">
                  <c:v>2006Q4</c:v>
                </c:pt>
                <c:pt idx="68">
                  <c:v>2007Q1</c:v>
                </c:pt>
                <c:pt idx="69">
                  <c:v>2007Q2</c:v>
                </c:pt>
                <c:pt idx="70">
                  <c:v>2007Q3</c:v>
                </c:pt>
                <c:pt idx="71">
                  <c:v>2007Q4</c:v>
                </c:pt>
                <c:pt idx="72">
                  <c:v>2008Q1</c:v>
                </c:pt>
                <c:pt idx="73">
                  <c:v>2008Q2</c:v>
                </c:pt>
                <c:pt idx="74">
                  <c:v>2008Q3</c:v>
                </c:pt>
                <c:pt idx="75">
                  <c:v>2008Q4</c:v>
                </c:pt>
                <c:pt idx="76">
                  <c:v>2009Q1</c:v>
                </c:pt>
                <c:pt idx="77">
                  <c:v>2009Q2</c:v>
                </c:pt>
                <c:pt idx="78">
                  <c:v>2009Q3</c:v>
                </c:pt>
                <c:pt idx="79">
                  <c:v>2009Q4</c:v>
                </c:pt>
                <c:pt idx="80">
                  <c:v>2010Q1</c:v>
                </c:pt>
                <c:pt idx="81">
                  <c:v>2010Q2</c:v>
                </c:pt>
                <c:pt idx="82">
                  <c:v>2010Q3</c:v>
                </c:pt>
                <c:pt idx="83">
                  <c:v>2010Q4</c:v>
                </c:pt>
                <c:pt idx="84">
                  <c:v>2011Q1</c:v>
                </c:pt>
                <c:pt idx="85">
                  <c:v>2011Q2</c:v>
                </c:pt>
                <c:pt idx="86">
                  <c:v>2011Q3</c:v>
                </c:pt>
                <c:pt idx="87">
                  <c:v>2011Q4</c:v>
                </c:pt>
                <c:pt idx="88">
                  <c:v>2012Q1</c:v>
                </c:pt>
                <c:pt idx="89">
                  <c:v>2012Q2</c:v>
                </c:pt>
                <c:pt idx="90">
                  <c:v>2012Q3</c:v>
                </c:pt>
                <c:pt idx="91">
                  <c:v>2012Q4</c:v>
                </c:pt>
                <c:pt idx="92">
                  <c:v>2013Q1</c:v>
                </c:pt>
                <c:pt idx="93">
                  <c:v>2013Q2</c:v>
                </c:pt>
                <c:pt idx="94">
                  <c:v>2013Q3</c:v>
                </c:pt>
                <c:pt idx="95">
                  <c:v>2013Q4</c:v>
                </c:pt>
                <c:pt idx="96">
                  <c:v>2014Q1</c:v>
                </c:pt>
                <c:pt idx="97">
                  <c:v>2014Q2</c:v>
                </c:pt>
                <c:pt idx="98">
                  <c:v>2014Q3</c:v>
                </c:pt>
                <c:pt idx="99">
                  <c:v>2014Q4</c:v>
                </c:pt>
                <c:pt idx="100">
                  <c:v>2015Q1</c:v>
                </c:pt>
                <c:pt idx="101">
                  <c:v>2015Q2</c:v>
                </c:pt>
                <c:pt idx="102">
                  <c:v>2015Q3</c:v>
                </c:pt>
                <c:pt idx="103">
                  <c:v>2015Q4</c:v>
                </c:pt>
                <c:pt idx="104">
                  <c:v>2016Q1</c:v>
                </c:pt>
                <c:pt idx="105">
                  <c:v>2016Q2</c:v>
                </c:pt>
                <c:pt idx="106">
                  <c:v>2016Q3</c:v>
                </c:pt>
                <c:pt idx="107">
                  <c:v>2016Q4</c:v>
                </c:pt>
              </c:strCache>
            </c:strRef>
          </c:cat>
          <c:val>
            <c:numRef>
              <c:f>'CHART 1'!$O$28:$O$135</c:f>
              <c:numCache>
                <c:formatCode>0.00</c:formatCode>
                <c:ptCount val="108"/>
                <c:pt idx="0">
                  <c:v>1.4141770182326985</c:v>
                </c:pt>
                <c:pt idx="1">
                  <c:v>0.90894317456502449</c:v>
                </c:pt>
                <c:pt idx="2">
                  <c:v>8.6393994870359592E-2</c:v>
                </c:pt>
                <c:pt idx="3">
                  <c:v>-0.80736439603376065</c:v>
                </c:pt>
                <c:pt idx="4">
                  <c:v>-1.5063919943299475</c:v>
                </c:pt>
                <c:pt idx="5">
                  <c:v>-1.8214611992439789</c:v>
                </c:pt>
                <c:pt idx="6">
                  <c:v>-1.822332755293421</c:v>
                </c:pt>
                <c:pt idx="7">
                  <c:v>-1.6663005164294642</c:v>
                </c:pt>
                <c:pt idx="8">
                  <c:v>-1.5033988877280025</c:v>
                </c:pt>
                <c:pt idx="9">
                  <c:v>-1.3663120288007091</c:v>
                </c:pt>
                <c:pt idx="10">
                  <c:v>-1.1879378308450761</c:v>
                </c:pt>
                <c:pt idx="11">
                  <c:v>-0.90805540177443245</c:v>
                </c:pt>
                <c:pt idx="12">
                  <c:v>-0.53207739001418508</c:v>
                </c:pt>
                <c:pt idx="13">
                  <c:v>-0.12132804023335941</c:v>
                </c:pt>
                <c:pt idx="14">
                  <c:v>0.28596477118580932</c:v>
                </c:pt>
                <c:pt idx="15">
                  <c:v>0.73282753738765916</c:v>
                </c:pt>
                <c:pt idx="16">
                  <c:v>1.2744036347279053</c:v>
                </c:pt>
                <c:pt idx="17">
                  <c:v>1.8963892308199615</c:v>
                </c:pt>
                <c:pt idx="18">
                  <c:v>2.4418463914420707</c:v>
                </c:pt>
                <c:pt idx="19">
                  <c:v>2.6825906880118211</c:v>
                </c:pt>
                <c:pt idx="20">
                  <c:v>2.4380865375497995</c:v>
                </c:pt>
                <c:pt idx="21">
                  <c:v>1.7746493595531154</c:v>
                </c:pt>
                <c:pt idx="22">
                  <c:v>0.88730812946202775</c:v>
                </c:pt>
                <c:pt idx="23">
                  <c:v>3.8493549692408813E-2</c:v>
                </c:pt>
                <c:pt idx="24">
                  <c:v>-0.61230567878725051</c:v>
                </c:pt>
                <c:pt idx="25">
                  <c:v>-1.0359512677442284</c:v>
                </c:pt>
                <c:pt idx="26">
                  <c:v>-1.2724635808107343</c:v>
                </c:pt>
                <c:pt idx="27">
                  <c:v>-1.3540336644880524</c:v>
                </c:pt>
                <c:pt idx="28">
                  <c:v>-1.2809585229180076</c:v>
                </c:pt>
                <c:pt idx="29">
                  <c:v>-1.1031415137148781</c:v>
                </c:pt>
                <c:pt idx="30">
                  <c:v>-0.92583911449203304</c:v>
                </c:pt>
                <c:pt idx="31">
                  <c:v>-0.88227397345523872</c:v>
                </c:pt>
                <c:pt idx="32">
                  <c:v>-1.0133225091301212</c:v>
                </c:pt>
                <c:pt idx="33">
                  <c:v>-1.2381624809481018</c:v>
                </c:pt>
                <c:pt idx="34">
                  <c:v>-1.3385662734136328</c:v>
                </c:pt>
                <c:pt idx="35">
                  <c:v>-1.162960018869208</c:v>
                </c:pt>
                <c:pt idx="36">
                  <c:v>-0.70367374978311803</c:v>
                </c:pt>
                <c:pt idx="37">
                  <c:v>-9.3135267360555662E-2</c:v>
                </c:pt>
                <c:pt idx="38">
                  <c:v>0.52757945143686591</c:v>
                </c:pt>
                <c:pt idx="39">
                  <c:v>1.0777426598122197</c:v>
                </c:pt>
                <c:pt idx="40">
                  <c:v>1.5488955536153037</c:v>
                </c:pt>
                <c:pt idx="41">
                  <c:v>1.9236509014939562</c:v>
                </c:pt>
                <c:pt idx="42">
                  <c:v>2.0857305853955843</c:v>
                </c:pt>
                <c:pt idx="43">
                  <c:v>1.900878650866944</c:v>
                </c:pt>
                <c:pt idx="44">
                  <c:v>1.3175807056180266</c:v>
                </c:pt>
                <c:pt idx="45">
                  <c:v>0.54604521598378142</c:v>
                </c:pt>
                <c:pt idx="46">
                  <c:v>-7.3885244945903761E-2</c:v>
                </c:pt>
                <c:pt idx="47">
                  <c:v>-0.27411999356700134</c:v>
                </c:pt>
                <c:pt idx="48">
                  <c:v>-5.6328486710055525E-2</c:v>
                </c:pt>
                <c:pt idx="49">
                  <c:v>0.28724319208548454</c:v>
                </c:pt>
                <c:pt idx="50">
                  <c:v>0.38249503886365055</c:v>
                </c:pt>
                <c:pt idx="51">
                  <c:v>4.2562075158225632E-2</c:v>
                </c:pt>
                <c:pt idx="52">
                  <c:v>-0.60203857413705375</c:v>
                </c:pt>
                <c:pt idx="53">
                  <c:v>-1.2298100518869148</c:v>
                </c:pt>
                <c:pt idx="54">
                  <c:v>-1.5556743885845381</c:v>
                </c:pt>
                <c:pt idx="55">
                  <c:v>-1.5266201814372438</c:v>
                </c:pt>
                <c:pt idx="56">
                  <c:v>-1.2986571288201021</c:v>
                </c:pt>
                <c:pt idx="57">
                  <c:v>-1.0601672460940348</c:v>
                </c:pt>
                <c:pt idx="58">
                  <c:v>-0.8946932752648018</c:v>
                </c:pt>
                <c:pt idx="59">
                  <c:v>-0.74403489149549307</c:v>
                </c:pt>
                <c:pt idx="60">
                  <c:v>-0.51084625992402488</c:v>
                </c:pt>
                <c:pt idx="61">
                  <c:v>-0.17597924362654505</c:v>
                </c:pt>
                <c:pt idx="62">
                  <c:v>0.17371443553291233</c:v>
                </c:pt>
                <c:pt idx="63">
                  <c:v>0.43698018936031424</c:v>
                </c:pt>
                <c:pt idx="64">
                  <c:v>0.58546827127190504</c:v>
                </c:pt>
                <c:pt idx="65">
                  <c:v>0.6702881178325848</c:v>
                </c:pt>
                <c:pt idx="66">
                  <c:v>0.74527615562776095</c:v>
                </c:pt>
                <c:pt idx="67">
                  <c:v>0.83172246858915777</c:v>
                </c:pt>
                <c:pt idx="68">
                  <c:v>0.92636734047826241</c:v>
                </c:pt>
                <c:pt idx="69">
                  <c:v>1.0567724183414118</c:v>
                </c:pt>
                <c:pt idx="70">
                  <c:v>1.2927138812926398</c:v>
                </c:pt>
                <c:pt idx="71">
                  <c:v>1.6402102989684364</c:v>
                </c:pt>
                <c:pt idx="72">
                  <c:v>1.9462055816370283</c:v>
                </c:pt>
                <c:pt idx="73">
                  <c:v>1.8996145333608716</c:v>
                </c:pt>
                <c:pt idx="74">
                  <c:v>1.2340909352771323</c:v>
                </c:pt>
                <c:pt idx="75">
                  <c:v>-6.1757755875579967E-3</c:v>
                </c:pt>
                <c:pt idx="76">
                  <c:v>-1.5028031722420954</c:v>
                </c:pt>
                <c:pt idx="77">
                  <c:v>-2.6745683343269322</c:v>
                </c:pt>
                <c:pt idx="78">
                  <c:v>-3.0535455395085398</c:v>
                </c:pt>
                <c:pt idx="79">
                  <c:v>-2.6262172462703126</c:v>
                </c:pt>
                <c:pt idx="80">
                  <c:v>-1.7644116316997582</c:v>
                </c:pt>
                <c:pt idx="81">
                  <c:v>-0.94889176973962375</c:v>
                </c:pt>
                <c:pt idx="82">
                  <c:v>-0.45380944097468401</c:v>
                </c:pt>
                <c:pt idx="83">
                  <c:v>-0.23615482167816948</c:v>
                </c:pt>
                <c:pt idx="84">
                  <c:v>-4.5274994019162129E-2</c:v>
                </c:pt>
                <c:pt idx="85">
                  <c:v>0.30311871920620792</c:v>
                </c:pt>
                <c:pt idx="86">
                  <c:v>0.73978389590994009</c:v>
                </c:pt>
                <c:pt idx="87">
                  <c:v>1.0244311957118946</c:v>
                </c:pt>
                <c:pt idx="88">
                  <c:v>0.96481959469782996</c:v>
                </c:pt>
                <c:pt idx="89">
                  <c:v>0.58676036193159309</c:v>
                </c:pt>
                <c:pt idx="90">
                  <c:v>0.14970417157489369</c:v>
                </c:pt>
                <c:pt idx="91">
                  <c:v>-7.1022217332150639E-2</c:v>
                </c:pt>
                <c:pt idx="92">
                  <c:v>3.0249970581053276E-2</c:v>
                </c:pt>
                <c:pt idx="93">
                  <c:v>0.34359467440374658</c:v>
                </c:pt>
                <c:pt idx="94">
                  <c:v>0.66288342535580913</c:v>
                </c:pt>
                <c:pt idx="95">
                  <c:v>0.84429648687411873</c:v>
                </c:pt>
                <c:pt idx="96">
                  <c:v>0.8897102179161287</c:v>
                </c:pt>
                <c:pt idx="97">
                  <c:v>0.84880178288524455</c:v>
                </c:pt>
                <c:pt idx="98">
                  <c:v>0.77000764590893223</c:v>
                </c:pt>
                <c:pt idx="99">
                  <c:v>0.60887194212528861</c:v>
                </c:pt>
                <c:pt idx="100">
                  <c:v>0.31192485474875742</c:v>
                </c:pt>
                <c:pt idx="101">
                  <c:v>-0.12061242330306809</c:v>
                </c:pt>
                <c:pt idx="102">
                  <c:v>-0.58199971410518581</c:v>
                </c:pt>
                <c:pt idx="103">
                  <c:v>-0.93851403770048858</c:v>
                </c:pt>
                <c:pt idx="104">
                  <c:v>-1.1023312967095023</c:v>
                </c:pt>
                <c:pt idx="105">
                  <c:v>-1.1024102878901321</c:v>
                </c:pt>
                <c:pt idx="106">
                  <c:v>-0.98843785749872515</c:v>
                </c:pt>
                <c:pt idx="107">
                  <c:v>-0.8428660440984892</c:v>
                </c:pt>
              </c:numCache>
            </c:numRef>
          </c:val>
          <c:smooth val="0"/>
        </c:ser>
        <c:ser>
          <c:idx val="5"/>
          <c:order val="5"/>
          <c:tx>
            <c:strRef>
              <c:f>'CHART 1'!$P$27</c:f>
              <c:strCache>
                <c:ptCount val="1"/>
                <c:pt idx="0">
                  <c:v>EMVF</c:v>
                </c:pt>
              </c:strCache>
            </c:strRef>
          </c:tx>
          <c:spPr>
            <a:ln w="19050">
              <a:solidFill>
                <a:srgbClr val="3E2680"/>
              </a:solidFill>
              <a:prstDash val="dash"/>
            </a:ln>
          </c:spPr>
          <c:marker>
            <c:symbol val="none"/>
          </c:marker>
          <c:cat>
            <c:strRef>
              <c:f>'CHART 1'!$J$28:$J$137</c:f>
              <c:strCache>
                <c:ptCount val="108"/>
                <c:pt idx="0">
                  <c:v>1990Q1</c:v>
                </c:pt>
                <c:pt idx="1">
                  <c:v>1990Q2</c:v>
                </c:pt>
                <c:pt idx="2">
                  <c:v>1990Q3</c:v>
                </c:pt>
                <c:pt idx="3">
                  <c:v>1990Q4</c:v>
                </c:pt>
                <c:pt idx="4">
                  <c:v>1991Q1</c:v>
                </c:pt>
                <c:pt idx="5">
                  <c:v>1991Q2</c:v>
                </c:pt>
                <c:pt idx="6">
                  <c:v>1991Q3</c:v>
                </c:pt>
                <c:pt idx="7">
                  <c:v>1991Q4</c:v>
                </c:pt>
                <c:pt idx="8">
                  <c:v>1992Q1</c:v>
                </c:pt>
                <c:pt idx="9">
                  <c:v>1992Q2</c:v>
                </c:pt>
                <c:pt idx="10">
                  <c:v>1992Q3</c:v>
                </c:pt>
                <c:pt idx="11">
                  <c:v>1992Q4</c:v>
                </c:pt>
                <c:pt idx="12">
                  <c:v>1993Q1</c:v>
                </c:pt>
                <c:pt idx="13">
                  <c:v>1993Q2</c:v>
                </c:pt>
                <c:pt idx="14">
                  <c:v>1993Q3</c:v>
                </c:pt>
                <c:pt idx="15">
                  <c:v>1993Q4</c:v>
                </c:pt>
                <c:pt idx="16">
                  <c:v>1994Q1</c:v>
                </c:pt>
                <c:pt idx="17">
                  <c:v>1994Q2</c:v>
                </c:pt>
                <c:pt idx="18">
                  <c:v>1994Q3</c:v>
                </c:pt>
                <c:pt idx="19">
                  <c:v>1994Q4</c:v>
                </c:pt>
                <c:pt idx="20">
                  <c:v>1995Q1</c:v>
                </c:pt>
                <c:pt idx="21">
                  <c:v>1995Q2</c:v>
                </c:pt>
                <c:pt idx="22">
                  <c:v>1995Q3</c:v>
                </c:pt>
                <c:pt idx="23">
                  <c:v>1995Q4</c:v>
                </c:pt>
                <c:pt idx="24">
                  <c:v>1996Q1</c:v>
                </c:pt>
                <c:pt idx="25">
                  <c:v>1996Q2</c:v>
                </c:pt>
                <c:pt idx="26">
                  <c:v>1996Q3</c:v>
                </c:pt>
                <c:pt idx="27">
                  <c:v>1996Q4</c:v>
                </c:pt>
                <c:pt idx="28">
                  <c:v>1997Q1</c:v>
                </c:pt>
                <c:pt idx="29">
                  <c:v>1997Q2</c:v>
                </c:pt>
                <c:pt idx="30">
                  <c:v>1997Q3</c:v>
                </c:pt>
                <c:pt idx="31">
                  <c:v>1997Q4</c:v>
                </c:pt>
                <c:pt idx="32">
                  <c:v>1998Q1</c:v>
                </c:pt>
                <c:pt idx="33">
                  <c:v>1998Q2</c:v>
                </c:pt>
                <c:pt idx="34">
                  <c:v>1998Q3</c:v>
                </c:pt>
                <c:pt idx="35">
                  <c:v>1998Q4</c:v>
                </c:pt>
                <c:pt idx="36">
                  <c:v>1999Q1</c:v>
                </c:pt>
                <c:pt idx="37">
                  <c:v>1999Q2</c:v>
                </c:pt>
                <c:pt idx="38">
                  <c:v>1999Q3</c:v>
                </c:pt>
                <c:pt idx="39">
                  <c:v>1999Q4</c:v>
                </c:pt>
                <c:pt idx="40">
                  <c:v>2000Q1</c:v>
                </c:pt>
                <c:pt idx="41">
                  <c:v>2000Q2</c:v>
                </c:pt>
                <c:pt idx="42">
                  <c:v>2000Q3</c:v>
                </c:pt>
                <c:pt idx="43">
                  <c:v>2000Q4</c:v>
                </c:pt>
                <c:pt idx="44">
                  <c:v>2001Q1</c:v>
                </c:pt>
                <c:pt idx="45">
                  <c:v>2001Q2</c:v>
                </c:pt>
                <c:pt idx="46">
                  <c:v>2001Q3</c:v>
                </c:pt>
                <c:pt idx="47">
                  <c:v>2001Q4</c:v>
                </c:pt>
                <c:pt idx="48">
                  <c:v>2002Q1</c:v>
                </c:pt>
                <c:pt idx="49">
                  <c:v>2002Q2</c:v>
                </c:pt>
                <c:pt idx="50">
                  <c:v>2002Q3</c:v>
                </c:pt>
                <c:pt idx="51">
                  <c:v>2002Q4</c:v>
                </c:pt>
                <c:pt idx="52">
                  <c:v>2003Q1</c:v>
                </c:pt>
                <c:pt idx="53">
                  <c:v>2003Q2</c:v>
                </c:pt>
                <c:pt idx="54">
                  <c:v>2003Q3</c:v>
                </c:pt>
                <c:pt idx="55">
                  <c:v>2003Q4</c:v>
                </c:pt>
                <c:pt idx="56">
                  <c:v>2004Q1</c:v>
                </c:pt>
                <c:pt idx="57">
                  <c:v>2004Q2</c:v>
                </c:pt>
                <c:pt idx="58">
                  <c:v>2004Q3</c:v>
                </c:pt>
                <c:pt idx="59">
                  <c:v>2004Q4</c:v>
                </c:pt>
                <c:pt idx="60">
                  <c:v>2005Q1</c:v>
                </c:pt>
                <c:pt idx="61">
                  <c:v>2005Q2</c:v>
                </c:pt>
                <c:pt idx="62">
                  <c:v>2005Q3</c:v>
                </c:pt>
                <c:pt idx="63">
                  <c:v>2005Q4</c:v>
                </c:pt>
                <c:pt idx="64">
                  <c:v>2006Q1</c:v>
                </c:pt>
                <c:pt idx="65">
                  <c:v>2006Q2</c:v>
                </c:pt>
                <c:pt idx="66">
                  <c:v>2006Q3</c:v>
                </c:pt>
                <c:pt idx="67">
                  <c:v>2006Q4</c:v>
                </c:pt>
                <c:pt idx="68">
                  <c:v>2007Q1</c:v>
                </c:pt>
                <c:pt idx="69">
                  <c:v>2007Q2</c:v>
                </c:pt>
                <c:pt idx="70">
                  <c:v>2007Q3</c:v>
                </c:pt>
                <c:pt idx="71">
                  <c:v>2007Q4</c:v>
                </c:pt>
                <c:pt idx="72">
                  <c:v>2008Q1</c:v>
                </c:pt>
                <c:pt idx="73">
                  <c:v>2008Q2</c:v>
                </c:pt>
                <c:pt idx="74">
                  <c:v>2008Q3</c:v>
                </c:pt>
                <c:pt idx="75">
                  <c:v>2008Q4</c:v>
                </c:pt>
                <c:pt idx="76">
                  <c:v>2009Q1</c:v>
                </c:pt>
                <c:pt idx="77">
                  <c:v>2009Q2</c:v>
                </c:pt>
                <c:pt idx="78">
                  <c:v>2009Q3</c:v>
                </c:pt>
                <c:pt idx="79">
                  <c:v>2009Q4</c:v>
                </c:pt>
                <c:pt idx="80">
                  <c:v>2010Q1</c:v>
                </c:pt>
                <c:pt idx="81">
                  <c:v>2010Q2</c:v>
                </c:pt>
                <c:pt idx="82">
                  <c:v>2010Q3</c:v>
                </c:pt>
                <c:pt idx="83">
                  <c:v>2010Q4</c:v>
                </c:pt>
                <c:pt idx="84">
                  <c:v>2011Q1</c:v>
                </c:pt>
                <c:pt idx="85">
                  <c:v>2011Q2</c:v>
                </c:pt>
                <c:pt idx="86">
                  <c:v>2011Q3</c:v>
                </c:pt>
                <c:pt idx="87">
                  <c:v>2011Q4</c:v>
                </c:pt>
                <c:pt idx="88">
                  <c:v>2012Q1</c:v>
                </c:pt>
                <c:pt idx="89">
                  <c:v>2012Q2</c:v>
                </c:pt>
                <c:pt idx="90">
                  <c:v>2012Q3</c:v>
                </c:pt>
                <c:pt idx="91">
                  <c:v>2012Q4</c:v>
                </c:pt>
                <c:pt idx="92">
                  <c:v>2013Q1</c:v>
                </c:pt>
                <c:pt idx="93">
                  <c:v>2013Q2</c:v>
                </c:pt>
                <c:pt idx="94">
                  <c:v>2013Q3</c:v>
                </c:pt>
                <c:pt idx="95">
                  <c:v>2013Q4</c:v>
                </c:pt>
                <c:pt idx="96">
                  <c:v>2014Q1</c:v>
                </c:pt>
                <c:pt idx="97">
                  <c:v>2014Q2</c:v>
                </c:pt>
                <c:pt idx="98">
                  <c:v>2014Q3</c:v>
                </c:pt>
                <c:pt idx="99">
                  <c:v>2014Q4</c:v>
                </c:pt>
                <c:pt idx="100">
                  <c:v>2015Q1</c:v>
                </c:pt>
                <c:pt idx="101">
                  <c:v>2015Q2</c:v>
                </c:pt>
                <c:pt idx="102">
                  <c:v>2015Q3</c:v>
                </c:pt>
                <c:pt idx="103">
                  <c:v>2015Q4</c:v>
                </c:pt>
                <c:pt idx="104">
                  <c:v>2016Q1</c:v>
                </c:pt>
                <c:pt idx="105">
                  <c:v>2016Q2</c:v>
                </c:pt>
                <c:pt idx="106">
                  <c:v>2016Q3</c:v>
                </c:pt>
                <c:pt idx="107">
                  <c:v>2016Q4</c:v>
                </c:pt>
              </c:strCache>
            </c:strRef>
          </c:cat>
          <c:val>
            <c:numRef>
              <c:f>'CHART 1'!$P$28:$P$135</c:f>
              <c:numCache>
                <c:formatCode>0.00</c:formatCode>
                <c:ptCount val="108"/>
                <c:pt idx="0">
                  <c:v>3.0820548032068906</c:v>
                </c:pt>
                <c:pt idx="1">
                  <c:v>2.3215538262891577</c:v>
                </c:pt>
                <c:pt idx="2">
                  <c:v>1.2450111384666229</c:v>
                </c:pt>
                <c:pt idx="3">
                  <c:v>4.0083410738667169E-2</c:v>
                </c:pt>
                <c:pt idx="4">
                  <c:v>-1.6972956487435908</c:v>
                </c:pt>
                <c:pt idx="5">
                  <c:v>-1.5536661806143215</c:v>
                </c:pt>
                <c:pt idx="6">
                  <c:v>-1.6984811022533464</c:v>
                </c:pt>
                <c:pt idx="7">
                  <c:v>-1.7808428493422568</c:v>
                </c:pt>
                <c:pt idx="8">
                  <c:v>-2.0358349261605291</c:v>
                </c:pt>
                <c:pt idx="9">
                  <c:v>-2.2759179616241632</c:v>
                </c:pt>
                <c:pt idx="10">
                  <c:v>-2.1384411588556418</c:v>
                </c:pt>
                <c:pt idx="11">
                  <c:v>-1.9756501442881991</c:v>
                </c:pt>
                <c:pt idx="12">
                  <c:v>-1.7705601405761939</c:v>
                </c:pt>
                <c:pt idx="13">
                  <c:v>-1.3361221504794685</c:v>
                </c:pt>
                <c:pt idx="14">
                  <c:v>-0.93393005321837919</c:v>
                </c:pt>
                <c:pt idx="15">
                  <c:v>-1.0398369268310503</c:v>
                </c:pt>
                <c:pt idx="16">
                  <c:v>-0.14404692925733542</c:v>
                </c:pt>
                <c:pt idx="17">
                  <c:v>0.66404346436819139</c:v>
                </c:pt>
                <c:pt idx="18">
                  <c:v>1.2423949022399405</c:v>
                </c:pt>
                <c:pt idx="19">
                  <c:v>1.2979006911237434</c:v>
                </c:pt>
                <c:pt idx="20">
                  <c:v>1.5110586315540964</c:v>
                </c:pt>
                <c:pt idx="21">
                  <c:v>0.79908706486229164</c:v>
                </c:pt>
                <c:pt idx="22">
                  <c:v>0.1448447309372547</c:v>
                </c:pt>
                <c:pt idx="23">
                  <c:v>-0.22448174438549628</c:v>
                </c:pt>
                <c:pt idx="24">
                  <c:v>-0.96655257361897284</c:v>
                </c:pt>
                <c:pt idx="25">
                  <c:v>-1.1120805741613005</c:v>
                </c:pt>
                <c:pt idx="26">
                  <c:v>-1.1284969625825703</c:v>
                </c:pt>
                <c:pt idx="27">
                  <c:v>-1.2008578328178032</c:v>
                </c:pt>
                <c:pt idx="28">
                  <c:v>-0.75182763499093141</c:v>
                </c:pt>
                <c:pt idx="29">
                  <c:v>-0.56566637247286167</c:v>
                </c:pt>
                <c:pt idx="30">
                  <c:v>-0.3306740970487887</c:v>
                </c:pt>
                <c:pt idx="31">
                  <c:v>-0.32549115028617237</c:v>
                </c:pt>
                <c:pt idx="32">
                  <c:v>0.1371134475729896</c:v>
                </c:pt>
                <c:pt idx="33">
                  <c:v>-0.77073952332167295</c:v>
                </c:pt>
                <c:pt idx="34">
                  <c:v>-0.80680953731659955</c:v>
                </c:pt>
                <c:pt idx="35">
                  <c:v>-0.40923251816042949</c:v>
                </c:pt>
                <c:pt idx="36">
                  <c:v>0.4464552551356249</c:v>
                </c:pt>
                <c:pt idx="37">
                  <c:v>0.31289797408700082</c:v>
                </c:pt>
                <c:pt idx="38">
                  <c:v>0.86738229397225197</c:v>
                </c:pt>
                <c:pt idx="39">
                  <c:v>1.3239249111816065</c:v>
                </c:pt>
                <c:pt idx="40">
                  <c:v>1.9816595309395169</c:v>
                </c:pt>
                <c:pt idx="41">
                  <c:v>2.2141331663913633</c:v>
                </c:pt>
                <c:pt idx="42">
                  <c:v>2.2808365913522977</c:v>
                </c:pt>
                <c:pt idx="43">
                  <c:v>1.5645934430605912</c:v>
                </c:pt>
                <c:pt idx="44">
                  <c:v>1.2909484614909594</c:v>
                </c:pt>
                <c:pt idx="45">
                  <c:v>0.66501096957933825</c:v>
                </c:pt>
                <c:pt idx="46">
                  <c:v>-0.27119071003047779</c:v>
                </c:pt>
                <c:pt idx="47">
                  <c:v>-0.434783022027041</c:v>
                </c:pt>
                <c:pt idx="48">
                  <c:v>0.27250578086652766</c:v>
                </c:pt>
                <c:pt idx="49">
                  <c:v>4.7580055662166387E-2</c:v>
                </c:pt>
                <c:pt idx="50">
                  <c:v>0.16423876183218056</c:v>
                </c:pt>
                <c:pt idx="51">
                  <c:v>6.4736185119596001E-2</c:v>
                </c:pt>
                <c:pt idx="52">
                  <c:v>-9.1343416468880889E-3</c:v>
                </c:pt>
                <c:pt idx="53">
                  <c:v>-0.83497745144374136</c:v>
                </c:pt>
                <c:pt idx="54">
                  <c:v>-1.136400976609675</c:v>
                </c:pt>
                <c:pt idx="55">
                  <c:v>-1.0914616528640231</c:v>
                </c:pt>
                <c:pt idx="56">
                  <c:v>-0.97770818996423259</c:v>
                </c:pt>
                <c:pt idx="57">
                  <c:v>-0.44035400928867929</c:v>
                </c:pt>
                <c:pt idx="58">
                  <c:v>7.4209752113318928E-2</c:v>
                </c:pt>
                <c:pt idx="59">
                  <c:v>0.20265261874286011</c:v>
                </c:pt>
                <c:pt idx="60">
                  <c:v>-1.4259218921353067E-2</c:v>
                </c:pt>
                <c:pt idx="61">
                  <c:v>9.8500331725848156E-2</c:v>
                </c:pt>
                <c:pt idx="62">
                  <c:v>0.70332643695243391</c:v>
                </c:pt>
                <c:pt idx="63">
                  <c:v>1.1572503273232115</c:v>
                </c:pt>
                <c:pt idx="64">
                  <c:v>1.4594323802461062</c:v>
                </c:pt>
                <c:pt idx="65">
                  <c:v>1.0163281512233446</c:v>
                </c:pt>
                <c:pt idx="66">
                  <c:v>0.79458384541410965</c:v>
                </c:pt>
                <c:pt idx="67">
                  <c:v>0.75009613425303101</c:v>
                </c:pt>
                <c:pt idx="68">
                  <c:v>1.0343625030786896</c:v>
                </c:pt>
                <c:pt idx="69">
                  <c:v>1.639947846132106</c:v>
                </c:pt>
                <c:pt idx="70">
                  <c:v>1.6676404372350184</c:v>
                </c:pt>
                <c:pt idx="71">
                  <c:v>1.4918222237967349</c:v>
                </c:pt>
                <c:pt idx="72">
                  <c:v>1.2702437762516006</c:v>
                </c:pt>
                <c:pt idx="73">
                  <c:v>1.3059407884060903</c:v>
                </c:pt>
                <c:pt idx="74">
                  <c:v>1.7961008412534341</c:v>
                </c:pt>
                <c:pt idx="75">
                  <c:v>0.34154040646763306</c:v>
                </c:pt>
                <c:pt idx="76">
                  <c:v>-2.2304024819436385</c:v>
                </c:pt>
                <c:pt idx="77">
                  <c:v>-3.647065979569053</c:v>
                </c:pt>
                <c:pt idx="78">
                  <c:v>-3.5615906760359195</c:v>
                </c:pt>
                <c:pt idx="79">
                  <c:v>-2.7198490242676954</c:v>
                </c:pt>
                <c:pt idx="80">
                  <c:v>-1.8508047871335975</c:v>
                </c:pt>
                <c:pt idx="81">
                  <c:v>-1.7225871853113084</c:v>
                </c:pt>
                <c:pt idx="82">
                  <c:v>-1.4702265356910438</c:v>
                </c:pt>
                <c:pt idx="83">
                  <c:v>-0.73474262916404243</c:v>
                </c:pt>
                <c:pt idx="84">
                  <c:v>-0.35483257847932492</c:v>
                </c:pt>
                <c:pt idx="85">
                  <c:v>-0.56611445090313239</c:v>
                </c:pt>
                <c:pt idx="86">
                  <c:v>0.31361605083564115</c:v>
                </c:pt>
                <c:pt idx="87">
                  <c:v>0.6194961886057726</c:v>
                </c:pt>
                <c:pt idx="88">
                  <c:v>0.18741257724359528</c:v>
                </c:pt>
                <c:pt idx="89">
                  <c:v>2.2685807199884778E-3</c:v>
                </c:pt>
                <c:pt idx="90">
                  <c:v>-0.33465107145005391</c:v>
                </c:pt>
                <c:pt idx="91">
                  <c:v>-0.69018608395143843</c:v>
                </c:pt>
                <c:pt idx="92">
                  <c:v>-0.13940738341462477</c:v>
                </c:pt>
                <c:pt idx="93">
                  <c:v>-2.1144003892015206E-2</c:v>
                </c:pt>
                <c:pt idx="94">
                  <c:v>0.24551985447240909</c:v>
                </c:pt>
                <c:pt idx="95">
                  <c:v>0.76124658140264145</c:v>
                </c:pt>
                <c:pt idx="96">
                  <c:v>0.36026040254277802</c:v>
                </c:pt>
                <c:pt idx="97">
                  <c:v>0.88501288389917221</c:v>
                </c:pt>
                <c:pt idx="98">
                  <c:v>0.8573074345025411</c:v>
                </c:pt>
                <c:pt idx="99">
                  <c:v>1.0245996305861205</c:v>
                </c:pt>
                <c:pt idx="100">
                  <c:v>0.32723884907843726</c:v>
                </c:pt>
                <c:pt idx="101">
                  <c:v>-0.26248097256829084</c:v>
                </c:pt>
                <c:pt idx="102">
                  <c:v>-0.2138859209575017</c:v>
                </c:pt>
                <c:pt idx="103">
                  <c:v>-0.57685261371114294</c:v>
                </c:pt>
                <c:pt idx="104">
                  <c:v>-0.38145087990013593</c:v>
                </c:pt>
                <c:pt idx="105">
                  <c:v>-1.201895791710772</c:v>
                </c:pt>
                <c:pt idx="106">
                  <c:v>-0.83192991111831205</c:v>
                </c:pt>
                <c:pt idx="107">
                  <c:v>-0.66327778544037486</c:v>
                </c:pt>
              </c:numCache>
            </c:numRef>
          </c:val>
          <c:smooth val="0"/>
        </c:ser>
        <c:ser>
          <c:idx val="6"/>
          <c:order val="6"/>
          <c:tx>
            <c:strRef>
              <c:f>'CHART 1'!$Q$27</c:f>
              <c:strCache>
                <c:ptCount val="1"/>
                <c:pt idx="0">
                  <c:v>SIF</c:v>
                </c:pt>
              </c:strCache>
            </c:strRef>
          </c:tx>
          <c:spPr>
            <a:ln w="19050">
              <a:solidFill>
                <a:srgbClr val="8D3503"/>
              </a:solidFill>
              <a:prstDash val="sysDash"/>
            </a:ln>
          </c:spPr>
          <c:marker>
            <c:symbol val="none"/>
          </c:marker>
          <c:cat>
            <c:strRef>
              <c:f>'CHART 1'!$J$28:$J$137</c:f>
              <c:strCache>
                <c:ptCount val="108"/>
                <c:pt idx="0">
                  <c:v>1990Q1</c:v>
                </c:pt>
                <c:pt idx="1">
                  <c:v>1990Q2</c:v>
                </c:pt>
                <c:pt idx="2">
                  <c:v>1990Q3</c:v>
                </c:pt>
                <c:pt idx="3">
                  <c:v>1990Q4</c:v>
                </c:pt>
                <c:pt idx="4">
                  <c:v>1991Q1</c:v>
                </c:pt>
                <c:pt idx="5">
                  <c:v>1991Q2</c:v>
                </c:pt>
                <c:pt idx="6">
                  <c:v>1991Q3</c:v>
                </c:pt>
                <c:pt idx="7">
                  <c:v>1991Q4</c:v>
                </c:pt>
                <c:pt idx="8">
                  <c:v>1992Q1</c:v>
                </c:pt>
                <c:pt idx="9">
                  <c:v>1992Q2</c:v>
                </c:pt>
                <c:pt idx="10">
                  <c:v>1992Q3</c:v>
                </c:pt>
                <c:pt idx="11">
                  <c:v>1992Q4</c:v>
                </c:pt>
                <c:pt idx="12">
                  <c:v>1993Q1</c:v>
                </c:pt>
                <c:pt idx="13">
                  <c:v>1993Q2</c:v>
                </c:pt>
                <c:pt idx="14">
                  <c:v>1993Q3</c:v>
                </c:pt>
                <c:pt idx="15">
                  <c:v>1993Q4</c:v>
                </c:pt>
                <c:pt idx="16">
                  <c:v>1994Q1</c:v>
                </c:pt>
                <c:pt idx="17">
                  <c:v>1994Q2</c:v>
                </c:pt>
                <c:pt idx="18">
                  <c:v>1994Q3</c:v>
                </c:pt>
                <c:pt idx="19">
                  <c:v>1994Q4</c:v>
                </c:pt>
                <c:pt idx="20">
                  <c:v>1995Q1</c:v>
                </c:pt>
                <c:pt idx="21">
                  <c:v>1995Q2</c:v>
                </c:pt>
                <c:pt idx="22">
                  <c:v>1995Q3</c:v>
                </c:pt>
                <c:pt idx="23">
                  <c:v>1995Q4</c:v>
                </c:pt>
                <c:pt idx="24">
                  <c:v>1996Q1</c:v>
                </c:pt>
                <c:pt idx="25">
                  <c:v>1996Q2</c:v>
                </c:pt>
                <c:pt idx="26">
                  <c:v>1996Q3</c:v>
                </c:pt>
                <c:pt idx="27">
                  <c:v>1996Q4</c:v>
                </c:pt>
                <c:pt idx="28">
                  <c:v>1997Q1</c:v>
                </c:pt>
                <c:pt idx="29">
                  <c:v>1997Q2</c:v>
                </c:pt>
                <c:pt idx="30">
                  <c:v>1997Q3</c:v>
                </c:pt>
                <c:pt idx="31">
                  <c:v>1997Q4</c:v>
                </c:pt>
                <c:pt idx="32">
                  <c:v>1998Q1</c:v>
                </c:pt>
                <c:pt idx="33">
                  <c:v>1998Q2</c:v>
                </c:pt>
                <c:pt idx="34">
                  <c:v>1998Q3</c:v>
                </c:pt>
                <c:pt idx="35">
                  <c:v>1998Q4</c:v>
                </c:pt>
                <c:pt idx="36">
                  <c:v>1999Q1</c:v>
                </c:pt>
                <c:pt idx="37">
                  <c:v>1999Q2</c:v>
                </c:pt>
                <c:pt idx="38">
                  <c:v>1999Q3</c:v>
                </c:pt>
                <c:pt idx="39">
                  <c:v>1999Q4</c:v>
                </c:pt>
                <c:pt idx="40">
                  <c:v>2000Q1</c:v>
                </c:pt>
                <c:pt idx="41">
                  <c:v>2000Q2</c:v>
                </c:pt>
                <c:pt idx="42">
                  <c:v>2000Q3</c:v>
                </c:pt>
                <c:pt idx="43">
                  <c:v>2000Q4</c:v>
                </c:pt>
                <c:pt idx="44">
                  <c:v>2001Q1</c:v>
                </c:pt>
                <c:pt idx="45">
                  <c:v>2001Q2</c:v>
                </c:pt>
                <c:pt idx="46">
                  <c:v>2001Q3</c:v>
                </c:pt>
                <c:pt idx="47">
                  <c:v>2001Q4</c:v>
                </c:pt>
                <c:pt idx="48">
                  <c:v>2002Q1</c:v>
                </c:pt>
                <c:pt idx="49">
                  <c:v>2002Q2</c:v>
                </c:pt>
                <c:pt idx="50">
                  <c:v>2002Q3</c:v>
                </c:pt>
                <c:pt idx="51">
                  <c:v>2002Q4</c:v>
                </c:pt>
                <c:pt idx="52">
                  <c:v>2003Q1</c:v>
                </c:pt>
                <c:pt idx="53">
                  <c:v>2003Q2</c:v>
                </c:pt>
                <c:pt idx="54">
                  <c:v>2003Q3</c:v>
                </c:pt>
                <c:pt idx="55">
                  <c:v>2003Q4</c:v>
                </c:pt>
                <c:pt idx="56">
                  <c:v>2004Q1</c:v>
                </c:pt>
                <c:pt idx="57">
                  <c:v>2004Q2</c:v>
                </c:pt>
                <c:pt idx="58">
                  <c:v>2004Q3</c:v>
                </c:pt>
                <c:pt idx="59">
                  <c:v>2004Q4</c:v>
                </c:pt>
                <c:pt idx="60">
                  <c:v>2005Q1</c:v>
                </c:pt>
                <c:pt idx="61">
                  <c:v>2005Q2</c:v>
                </c:pt>
                <c:pt idx="62">
                  <c:v>2005Q3</c:v>
                </c:pt>
                <c:pt idx="63">
                  <c:v>2005Q4</c:v>
                </c:pt>
                <c:pt idx="64">
                  <c:v>2006Q1</c:v>
                </c:pt>
                <c:pt idx="65">
                  <c:v>2006Q2</c:v>
                </c:pt>
                <c:pt idx="66">
                  <c:v>2006Q3</c:v>
                </c:pt>
                <c:pt idx="67">
                  <c:v>2006Q4</c:v>
                </c:pt>
                <c:pt idx="68">
                  <c:v>2007Q1</c:v>
                </c:pt>
                <c:pt idx="69">
                  <c:v>2007Q2</c:v>
                </c:pt>
                <c:pt idx="70">
                  <c:v>2007Q3</c:v>
                </c:pt>
                <c:pt idx="71">
                  <c:v>2007Q4</c:v>
                </c:pt>
                <c:pt idx="72">
                  <c:v>2008Q1</c:v>
                </c:pt>
                <c:pt idx="73">
                  <c:v>2008Q2</c:v>
                </c:pt>
                <c:pt idx="74">
                  <c:v>2008Q3</c:v>
                </c:pt>
                <c:pt idx="75">
                  <c:v>2008Q4</c:v>
                </c:pt>
                <c:pt idx="76">
                  <c:v>2009Q1</c:v>
                </c:pt>
                <c:pt idx="77">
                  <c:v>2009Q2</c:v>
                </c:pt>
                <c:pt idx="78">
                  <c:v>2009Q3</c:v>
                </c:pt>
                <c:pt idx="79">
                  <c:v>2009Q4</c:v>
                </c:pt>
                <c:pt idx="80">
                  <c:v>2010Q1</c:v>
                </c:pt>
                <c:pt idx="81">
                  <c:v>2010Q2</c:v>
                </c:pt>
                <c:pt idx="82">
                  <c:v>2010Q3</c:v>
                </c:pt>
                <c:pt idx="83">
                  <c:v>2010Q4</c:v>
                </c:pt>
                <c:pt idx="84">
                  <c:v>2011Q1</c:v>
                </c:pt>
                <c:pt idx="85">
                  <c:v>2011Q2</c:v>
                </c:pt>
                <c:pt idx="86">
                  <c:v>2011Q3</c:v>
                </c:pt>
                <c:pt idx="87">
                  <c:v>2011Q4</c:v>
                </c:pt>
                <c:pt idx="88">
                  <c:v>2012Q1</c:v>
                </c:pt>
                <c:pt idx="89">
                  <c:v>2012Q2</c:v>
                </c:pt>
                <c:pt idx="90">
                  <c:v>2012Q3</c:v>
                </c:pt>
                <c:pt idx="91">
                  <c:v>2012Q4</c:v>
                </c:pt>
                <c:pt idx="92">
                  <c:v>2013Q1</c:v>
                </c:pt>
                <c:pt idx="93">
                  <c:v>2013Q2</c:v>
                </c:pt>
                <c:pt idx="94">
                  <c:v>2013Q3</c:v>
                </c:pt>
                <c:pt idx="95">
                  <c:v>2013Q4</c:v>
                </c:pt>
                <c:pt idx="96">
                  <c:v>2014Q1</c:v>
                </c:pt>
                <c:pt idx="97">
                  <c:v>2014Q2</c:v>
                </c:pt>
                <c:pt idx="98">
                  <c:v>2014Q3</c:v>
                </c:pt>
                <c:pt idx="99">
                  <c:v>2014Q4</c:v>
                </c:pt>
                <c:pt idx="100">
                  <c:v>2015Q1</c:v>
                </c:pt>
                <c:pt idx="101">
                  <c:v>2015Q2</c:v>
                </c:pt>
                <c:pt idx="102">
                  <c:v>2015Q3</c:v>
                </c:pt>
                <c:pt idx="103">
                  <c:v>2015Q4</c:v>
                </c:pt>
                <c:pt idx="104">
                  <c:v>2016Q1</c:v>
                </c:pt>
                <c:pt idx="105">
                  <c:v>2016Q2</c:v>
                </c:pt>
                <c:pt idx="106">
                  <c:v>2016Q3</c:v>
                </c:pt>
                <c:pt idx="107">
                  <c:v>2016Q4</c:v>
                </c:pt>
              </c:strCache>
            </c:strRef>
          </c:cat>
          <c:val>
            <c:numRef>
              <c:f>'CHART 1'!$Q$28:$Q$135</c:f>
              <c:numCache>
                <c:formatCode>0.00</c:formatCode>
                <c:ptCount val="108"/>
                <c:pt idx="0">
                  <c:v>4.3704886018108402</c:v>
                </c:pt>
                <c:pt idx="1">
                  <c:v>3.7973592905594877</c:v>
                </c:pt>
                <c:pt idx="2">
                  <c:v>2.8615144003568238</c:v>
                </c:pt>
                <c:pt idx="3">
                  <c:v>1.6144667245916455</c:v>
                </c:pt>
                <c:pt idx="4">
                  <c:v>-0.2673176282956935</c:v>
                </c:pt>
                <c:pt idx="5">
                  <c:v>-0.25548899795511115</c:v>
                </c:pt>
                <c:pt idx="6">
                  <c:v>-0.55735832071794889</c:v>
                </c:pt>
                <c:pt idx="7">
                  <c:v>-0.83070759312604547</c:v>
                </c:pt>
                <c:pt idx="8">
                  <c:v>-1.2456472364254512</c:v>
                </c:pt>
                <c:pt idx="9">
                  <c:v>-1.6289642629569667</c:v>
                </c:pt>
                <c:pt idx="10">
                  <c:v>-1.6219557940433726</c:v>
                </c:pt>
                <c:pt idx="11">
                  <c:v>-1.614191681384336</c:v>
                </c:pt>
                <c:pt idx="12">
                  <c:v>-1.5659754607508236</c:v>
                </c:pt>
                <c:pt idx="13">
                  <c:v>-1.2801864543920627</c:v>
                </c:pt>
                <c:pt idx="14">
                  <c:v>-0.98166814595694873</c:v>
                </c:pt>
                <c:pt idx="15">
                  <c:v>-1.2385436793256321</c:v>
                </c:pt>
                <c:pt idx="16">
                  <c:v>-0.50975028839327363</c:v>
                </c:pt>
                <c:pt idx="17">
                  <c:v>0.18733620064101952</c:v>
                </c:pt>
                <c:pt idx="18">
                  <c:v>0.6708814316695566</c:v>
                </c:pt>
                <c:pt idx="19">
                  <c:v>0.5528934883603176</c:v>
                </c:pt>
                <c:pt idx="20">
                  <c:v>0.59851284556224904</c:v>
                </c:pt>
                <c:pt idx="21">
                  <c:v>-0.24856913722829388</c:v>
                </c:pt>
                <c:pt idx="22">
                  <c:v>-0.97826725163974171</c:v>
                </c:pt>
                <c:pt idx="23">
                  <c:v>-1.4280053036971663</c:v>
                </c:pt>
                <c:pt idx="24">
                  <c:v>-2.2148373761270879</c:v>
                </c:pt>
                <c:pt idx="25">
                  <c:v>-2.3903798970916101</c:v>
                </c:pt>
                <c:pt idx="26">
                  <c:v>-2.4080157488783116</c:v>
                </c:pt>
                <c:pt idx="27">
                  <c:v>-2.5332476845493224</c:v>
                </c:pt>
                <c:pt idx="28">
                  <c:v>-2.1645907323475488</c:v>
                </c:pt>
                <c:pt idx="29">
                  <c:v>-1.9754338511005276</c:v>
                </c:pt>
                <c:pt idx="30">
                  <c:v>-1.6972630937133748</c:v>
                </c:pt>
                <c:pt idx="31">
                  <c:v>-1.6360072246642821</c:v>
                </c:pt>
                <c:pt idx="32">
                  <c:v>-1.1346567756725046</c:v>
                </c:pt>
                <c:pt idx="33">
                  <c:v>-1.9574852387605257</c:v>
                </c:pt>
                <c:pt idx="34">
                  <c:v>-1.9102094843432837</c:v>
                </c:pt>
                <c:pt idx="35">
                  <c:v>-1.441699191708834</c:v>
                </c:pt>
                <c:pt idx="36">
                  <c:v>-0.51872801963539494</c:v>
                </c:pt>
                <c:pt idx="37">
                  <c:v>-0.55576281750409073</c:v>
                </c:pt>
                <c:pt idx="38">
                  <c:v>9.4270660186812627E-2</c:v>
                </c:pt>
                <c:pt idx="39">
                  <c:v>0.58844224212362128</c:v>
                </c:pt>
                <c:pt idx="40">
                  <c:v>1.2499846069695009</c:v>
                </c:pt>
                <c:pt idx="41">
                  <c:v>1.5183616950099621</c:v>
                </c:pt>
                <c:pt idx="42">
                  <c:v>1.6264544492195165</c:v>
                </c:pt>
                <c:pt idx="43">
                  <c:v>0.90376990067495555</c:v>
                </c:pt>
                <c:pt idx="44">
                  <c:v>0.54031742134883487</c:v>
                </c:pt>
                <c:pt idx="45">
                  <c:v>-6.3110150379286356E-2</c:v>
                </c:pt>
                <c:pt idx="46">
                  <c:v>-0.97113323580414468</c:v>
                </c:pt>
                <c:pt idx="47">
                  <c:v>-1.1915600827377748</c:v>
                </c:pt>
                <c:pt idx="48">
                  <c:v>-0.53063728081391703</c:v>
                </c:pt>
                <c:pt idx="49">
                  <c:v>-0.72626776649645786</c:v>
                </c:pt>
                <c:pt idx="50">
                  <c:v>-0.55408858065918443</c:v>
                </c:pt>
                <c:pt idx="51">
                  <c:v>-0.63980602709120538</c:v>
                </c:pt>
                <c:pt idx="52">
                  <c:v>-0.69458231890731081</c:v>
                </c:pt>
                <c:pt idx="53">
                  <c:v>-1.4284898016792336</c:v>
                </c:pt>
                <c:pt idx="54">
                  <c:v>-1.6493717370553496</c:v>
                </c:pt>
                <c:pt idx="55">
                  <c:v>-1.5647425896828215</c:v>
                </c:pt>
                <c:pt idx="56">
                  <c:v>-1.4382269509954138</c:v>
                </c:pt>
                <c:pt idx="57">
                  <c:v>-0.85096575747456438</c:v>
                </c:pt>
                <c:pt idx="58">
                  <c:v>-0.24454236448043787</c:v>
                </c:pt>
                <c:pt idx="59">
                  <c:v>-9.2973802122575666E-2</c:v>
                </c:pt>
                <c:pt idx="60">
                  <c:v>-0.30748034646932432</c:v>
                </c:pt>
                <c:pt idx="61">
                  <c:v>-0.14592870324354745</c:v>
                </c:pt>
                <c:pt idx="62">
                  <c:v>0.53874221289214042</c:v>
                </c:pt>
                <c:pt idx="63">
                  <c:v>0.99537650552534718</c:v>
                </c:pt>
                <c:pt idx="64">
                  <c:v>1.2717961912803499</c:v>
                </c:pt>
                <c:pt idx="65">
                  <c:v>0.79746995468108484</c:v>
                </c:pt>
                <c:pt idx="66">
                  <c:v>0.5629760839752862</c:v>
                </c:pt>
                <c:pt idx="67">
                  <c:v>0.43566963589973806</c:v>
                </c:pt>
                <c:pt idx="68">
                  <c:v>0.5836526747520665</c:v>
                </c:pt>
                <c:pt idx="69">
                  <c:v>1.0551532112613504</c:v>
                </c:pt>
                <c:pt idx="70">
                  <c:v>0.97563576241848082</c:v>
                </c:pt>
                <c:pt idx="71">
                  <c:v>0.60614789864916752</c:v>
                </c:pt>
                <c:pt idx="72">
                  <c:v>0.16438240270291171</c:v>
                </c:pt>
                <c:pt idx="73">
                  <c:v>4.3289274090607677E-2</c:v>
                </c:pt>
                <c:pt idx="74">
                  <c:v>0.4585185877436837</c:v>
                </c:pt>
                <c:pt idx="75">
                  <c:v>-1.0850013681518278</c:v>
                </c:pt>
                <c:pt idx="76">
                  <c:v>-3.6913165627392885</c:v>
                </c:pt>
                <c:pt idx="77">
                  <c:v>-5.070706329516284</c:v>
                </c:pt>
                <c:pt idx="78">
                  <c:v>-4.9333059722249439</c:v>
                </c:pt>
                <c:pt idx="79">
                  <c:v>-4.0819893509888239</c:v>
                </c:pt>
                <c:pt idx="80">
                  <c:v>-3.2060641103262011</c:v>
                </c:pt>
                <c:pt idx="81">
                  <c:v>-2.9857823888896684</c:v>
                </c:pt>
                <c:pt idx="82">
                  <c:v>-2.6060815728906284</c:v>
                </c:pt>
                <c:pt idx="83">
                  <c:v>-1.8987454741786647</c:v>
                </c:pt>
                <c:pt idx="84">
                  <c:v>-1.6286856155886875</c:v>
                </c:pt>
                <c:pt idx="85">
                  <c:v>-1.9291262408429599</c:v>
                </c:pt>
                <c:pt idx="86">
                  <c:v>-1.0759414999199968</c:v>
                </c:pt>
                <c:pt idx="87">
                  <c:v>-0.85170967314092128</c:v>
                </c:pt>
                <c:pt idx="88">
                  <c:v>-1.4087714721487732</c:v>
                </c:pt>
                <c:pt idx="89">
                  <c:v>-1.6819870289343286</c:v>
                </c:pt>
                <c:pt idx="90">
                  <c:v>-2.0797326759624091</c:v>
                </c:pt>
                <c:pt idx="91">
                  <c:v>-2.5630005784219034</c:v>
                </c:pt>
                <c:pt idx="92">
                  <c:v>-2.1712237353938901</c:v>
                </c:pt>
                <c:pt idx="93">
                  <c:v>-2.144194497658003</c:v>
                </c:pt>
                <c:pt idx="94">
                  <c:v>-1.9384134986155543</c:v>
                </c:pt>
                <c:pt idx="95">
                  <c:v>-1.5527974932647681</c:v>
                </c:pt>
                <c:pt idx="96">
                  <c:v>-2.0938205765954065</c:v>
                </c:pt>
                <c:pt idx="97">
                  <c:v>-1.6460154894296863</c:v>
                </c:pt>
                <c:pt idx="98">
                  <c:v>-1.6993689781631405</c:v>
                </c:pt>
                <c:pt idx="99">
                  <c:v>-1.6139717694028666</c:v>
                </c:pt>
                <c:pt idx="100">
                  <c:v>-2.3369244146294488</c:v>
                </c:pt>
                <c:pt idx="101">
                  <c:v>-2.8734084244044444</c:v>
                </c:pt>
                <c:pt idx="102">
                  <c:v>-2.681647968731049</c:v>
                </c:pt>
                <c:pt idx="103">
                  <c:v>-2.8916767643244246</c:v>
                </c:pt>
                <c:pt idx="104">
                  <c:v>-2.564090799865848</c:v>
                </c:pt>
                <c:pt idx="105">
                  <c:v>-3.1650283028825998</c:v>
                </c:pt>
                <c:pt idx="106">
                  <c:v>-2.5542305063172566</c:v>
                </c:pt>
                <c:pt idx="107">
                  <c:v>-2.2100850824450902</c:v>
                </c:pt>
              </c:numCache>
            </c:numRef>
          </c:val>
          <c:smooth val="0"/>
        </c:ser>
        <c:dLbls>
          <c:showLegendKey val="0"/>
          <c:showVal val="0"/>
          <c:showCatName val="0"/>
          <c:showSerName val="0"/>
          <c:showPercent val="0"/>
          <c:showBubbleSize val="0"/>
        </c:dLbls>
        <c:marker val="1"/>
        <c:smooth val="0"/>
        <c:axId val="174396144"/>
        <c:axId val="174389616"/>
      </c:lineChart>
      <c:catAx>
        <c:axId val="174892088"/>
        <c:scaling>
          <c:orientation val="minMax"/>
        </c:scaling>
        <c:delete val="0"/>
        <c:axPos val="b"/>
        <c:title>
          <c:tx>
            <c:rich>
              <a:bodyPr/>
              <a:lstStyle/>
              <a:p>
                <a:pPr>
                  <a:defRPr sz="700" b="0">
                    <a:latin typeface="Arial"/>
                  </a:defRPr>
                </a:pPr>
                <a:endParaRPr lang="en-CA" sz="700" b="0">
                  <a:latin typeface="Arial"/>
                </a:endParaRPr>
              </a:p>
            </c:rich>
          </c:tx>
          <c:layout>
            <c:manualLayout>
              <c:xMode val="edge"/>
              <c:yMode val="edge"/>
              <c:x val="0.48617521235042471"/>
              <c:y val="0.73873817975833234"/>
            </c:manualLayout>
          </c:layout>
          <c:overlay val="0"/>
        </c:title>
        <c:numFmt formatCode="General" sourceLinked="0"/>
        <c:majorTickMark val="in"/>
        <c:minorTickMark val="none"/>
        <c:tickLblPos val="nextTo"/>
        <c:spPr>
          <a:ln>
            <a:solidFill>
              <a:srgbClr val="000000"/>
            </a:solidFill>
            <a:prstDash val="solid"/>
          </a:ln>
        </c:spPr>
        <c:txPr>
          <a:bodyPr rot="0"/>
          <a:lstStyle/>
          <a:p>
            <a:pPr>
              <a:defRPr sz="1200" b="0">
                <a:latin typeface="Arial"/>
                <a:ea typeface="Arial"/>
                <a:cs typeface="Arial"/>
              </a:defRPr>
            </a:pPr>
            <a:endParaRPr lang="es-ES_tradnl"/>
          </a:p>
        </c:txPr>
        <c:crossAx val="174094928"/>
        <c:crosses val="min"/>
        <c:auto val="1"/>
        <c:lblAlgn val="ctr"/>
        <c:lblOffset val="100"/>
        <c:tickLblSkip val="8"/>
        <c:tickMarkSkip val="8"/>
        <c:noMultiLvlLbl val="0"/>
      </c:catAx>
      <c:valAx>
        <c:axId val="174094928"/>
        <c:scaling>
          <c:orientation val="minMax"/>
          <c:max val="6"/>
          <c:min val="-6"/>
        </c:scaling>
        <c:delete val="0"/>
        <c:axPos val="l"/>
        <c:numFmt formatCode="General" sourceLinked="1"/>
        <c:majorTickMark val="in"/>
        <c:minorTickMark val="none"/>
        <c:tickLblPos val="none"/>
        <c:spPr>
          <a:ln>
            <a:solidFill>
              <a:srgbClr val="000000"/>
            </a:solidFill>
            <a:prstDash val="solid"/>
          </a:ln>
        </c:spPr>
        <c:txPr>
          <a:bodyPr/>
          <a:lstStyle/>
          <a:p>
            <a:pPr>
              <a:defRPr sz="700" b="0">
                <a:latin typeface="Arial"/>
                <a:ea typeface="Arial"/>
                <a:cs typeface="Arial"/>
              </a:defRPr>
            </a:pPr>
            <a:endParaRPr lang="es-ES_tradnl"/>
          </a:p>
        </c:txPr>
        <c:crossAx val="174892088"/>
        <c:crosses val="autoZero"/>
        <c:crossBetween val="midCat"/>
        <c:majorUnit val="2"/>
      </c:valAx>
      <c:valAx>
        <c:axId val="174389616"/>
        <c:scaling>
          <c:orientation val="minMax"/>
          <c:max val="6"/>
          <c:min val="-6"/>
        </c:scaling>
        <c:delete val="0"/>
        <c:axPos val="r"/>
        <c:title>
          <c:tx>
            <c:rich>
              <a:bodyPr rot="0" vert="horz"/>
              <a:lstStyle/>
              <a:p>
                <a:pPr>
                  <a:defRPr sz="700" b="0">
                    <a:latin typeface="Arial"/>
                  </a:defRPr>
                </a:pPr>
                <a:r>
                  <a:rPr lang="en-CA" sz="1200" b="0" dirty="0">
                    <a:latin typeface="Arial"/>
                  </a:rPr>
                  <a:t>%</a:t>
                </a:r>
              </a:p>
            </c:rich>
          </c:tx>
          <c:layout>
            <c:manualLayout>
              <c:xMode val="edge"/>
              <c:yMode val="edge"/>
              <c:x val="0.94943438320209972"/>
              <c:y val="1.3328744602609553E-2"/>
            </c:manualLayout>
          </c:layout>
          <c:overlay val="0"/>
        </c:title>
        <c:numFmt formatCode="0" sourceLinked="0"/>
        <c:majorTickMark val="in"/>
        <c:minorTickMark val="none"/>
        <c:tickLblPos val="nextTo"/>
        <c:spPr>
          <a:ln>
            <a:solidFill>
              <a:srgbClr val="000000"/>
            </a:solidFill>
            <a:prstDash val="solid"/>
          </a:ln>
        </c:spPr>
        <c:txPr>
          <a:bodyPr/>
          <a:lstStyle/>
          <a:p>
            <a:pPr>
              <a:defRPr sz="1200" b="0">
                <a:latin typeface="Arial"/>
                <a:ea typeface="Arial"/>
                <a:cs typeface="Arial"/>
              </a:defRPr>
            </a:pPr>
            <a:endParaRPr lang="es-ES_tradnl"/>
          </a:p>
        </c:txPr>
        <c:crossAx val="174396144"/>
        <c:crosses val="max"/>
        <c:crossBetween val="midCat"/>
        <c:majorUnit val="2"/>
      </c:valAx>
      <c:catAx>
        <c:axId val="174396144"/>
        <c:scaling>
          <c:orientation val="minMax"/>
        </c:scaling>
        <c:delete val="0"/>
        <c:axPos val="b"/>
        <c:numFmt formatCode="General" sourceLinked="1"/>
        <c:majorTickMark val="none"/>
        <c:minorTickMark val="none"/>
        <c:tickLblPos val="none"/>
        <c:spPr>
          <a:ln>
            <a:solidFill>
              <a:srgbClr val="000000"/>
            </a:solidFill>
            <a:prstDash val="solid"/>
          </a:ln>
        </c:spPr>
        <c:crossAx val="174389616"/>
        <c:crossesAt val="0"/>
        <c:auto val="0"/>
        <c:lblAlgn val="ctr"/>
        <c:lblOffset val="100"/>
        <c:tickLblSkip val="4"/>
        <c:tickMarkSkip val="4"/>
        <c:noMultiLvlLbl val="0"/>
      </c:catAx>
      <c:spPr>
        <a:solidFill>
          <a:srgbClr val="FFFFFF"/>
        </a:solidFill>
      </c:spPr>
    </c:plotArea>
    <c:legend>
      <c:legendPos val="b"/>
      <c:legendEntry>
        <c:idx val="0"/>
        <c:delete val="1"/>
      </c:legendEntry>
      <c:layout>
        <c:manualLayout>
          <c:xMode val="edge"/>
          <c:yMode val="edge"/>
          <c:x val="1.252318460192476E-2"/>
          <c:y val="0.8048447593707807"/>
          <c:w val="0.98608211551844116"/>
          <c:h val="0.10185185185185185"/>
        </c:manualLayout>
      </c:layout>
      <c:overlay val="0"/>
      <c:txPr>
        <a:bodyPr/>
        <a:lstStyle/>
        <a:p>
          <a:pPr>
            <a:defRPr sz="1200" b="0">
              <a:latin typeface="Arial"/>
            </a:defRPr>
          </a:pPr>
          <a:endParaRPr lang="es-ES_tradnl"/>
        </a:p>
      </c:txPr>
    </c:legend>
    <c:plotVisOnly val="1"/>
    <c:dispBlanksAs val="gap"/>
    <c:showDLblsOverMax val="0"/>
  </c:chart>
  <c:spPr>
    <a:solidFill>
      <a:sysClr val="window" lastClr="FFFFFF"/>
    </a:solid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3548775153105859E-2"/>
          <c:y val="0.11426192602515442"/>
          <c:w val="0.91593482064741905"/>
          <c:h val="0.5972240827565678"/>
        </c:manualLayout>
      </c:layout>
      <c:lineChart>
        <c:grouping val="standard"/>
        <c:varyColors val="0"/>
        <c:ser>
          <c:idx val="0"/>
          <c:order val="0"/>
          <c:tx>
            <c:strRef>
              <c:f>'CHART 2'!$K$27</c:f>
              <c:strCache>
                <c:ptCount val="1"/>
                <c:pt idx="0">
                  <c:v>EoH</c:v>
                </c:pt>
              </c:strCache>
            </c:strRef>
          </c:tx>
          <c:spPr>
            <a:ln w="15875">
              <a:solidFill>
                <a:srgbClr val="000000"/>
              </a:solidFill>
            </a:ln>
          </c:spPr>
          <c:marker>
            <c:symbol val="none"/>
          </c:marker>
          <c:cat>
            <c:strRef>
              <c:f>'CHART 2'!$J$28:$J$137</c:f>
              <c:strCache>
                <c:ptCount val="108"/>
                <c:pt idx="0">
                  <c:v>1990Q1</c:v>
                </c:pt>
                <c:pt idx="1">
                  <c:v>1990Q2</c:v>
                </c:pt>
                <c:pt idx="2">
                  <c:v>1990Q3</c:v>
                </c:pt>
                <c:pt idx="3">
                  <c:v>1990Q4</c:v>
                </c:pt>
                <c:pt idx="4">
                  <c:v>1991Q1</c:v>
                </c:pt>
                <c:pt idx="5">
                  <c:v>1991Q2</c:v>
                </c:pt>
                <c:pt idx="6">
                  <c:v>1991Q3</c:v>
                </c:pt>
                <c:pt idx="7">
                  <c:v>1991Q4</c:v>
                </c:pt>
                <c:pt idx="8">
                  <c:v>1992Q1</c:v>
                </c:pt>
                <c:pt idx="9">
                  <c:v>1992Q2</c:v>
                </c:pt>
                <c:pt idx="10">
                  <c:v>1992Q3</c:v>
                </c:pt>
                <c:pt idx="11">
                  <c:v>1992Q4</c:v>
                </c:pt>
                <c:pt idx="12">
                  <c:v>1993Q1</c:v>
                </c:pt>
                <c:pt idx="13">
                  <c:v>1993Q2</c:v>
                </c:pt>
                <c:pt idx="14">
                  <c:v>1993Q3</c:v>
                </c:pt>
                <c:pt idx="15">
                  <c:v>1993Q4</c:v>
                </c:pt>
                <c:pt idx="16">
                  <c:v>1994Q1</c:v>
                </c:pt>
                <c:pt idx="17">
                  <c:v>1994Q2</c:v>
                </c:pt>
                <c:pt idx="18">
                  <c:v>1994Q3</c:v>
                </c:pt>
                <c:pt idx="19">
                  <c:v>1994Q4</c:v>
                </c:pt>
                <c:pt idx="20">
                  <c:v>1995Q1</c:v>
                </c:pt>
                <c:pt idx="21">
                  <c:v>1995Q2</c:v>
                </c:pt>
                <c:pt idx="22">
                  <c:v>1995Q3</c:v>
                </c:pt>
                <c:pt idx="23">
                  <c:v>1995Q4</c:v>
                </c:pt>
                <c:pt idx="24">
                  <c:v>1996Q1</c:v>
                </c:pt>
                <c:pt idx="25">
                  <c:v>1996Q2</c:v>
                </c:pt>
                <c:pt idx="26">
                  <c:v>1996Q3</c:v>
                </c:pt>
                <c:pt idx="27">
                  <c:v>1996Q4</c:v>
                </c:pt>
                <c:pt idx="28">
                  <c:v>1997Q1</c:v>
                </c:pt>
                <c:pt idx="29">
                  <c:v>1997Q2</c:v>
                </c:pt>
                <c:pt idx="30">
                  <c:v>1997Q3</c:v>
                </c:pt>
                <c:pt idx="31">
                  <c:v>1997Q4</c:v>
                </c:pt>
                <c:pt idx="32">
                  <c:v>1998Q1</c:v>
                </c:pt>
                <c:pt idx="33">
                  <c:v>1998Q2</c:v>
                </c:pt>
                <c:pt idx="34">
                  <c:v>1998Q3</c:v>
                </c:pt>
                <c:pt idx="35">
                  <c:v>1998Q4</c:v>
                </c:pt>
                <c:pt idx="36">
                  <c:v>1999Q1</c:v>
                </c:pt>
                <c:pt idx="37">
                  <c:v>1999Q2</c:v>
                </c:pt>
                <c:pt idx="38">
                  <c:v>1999Q3</c:v>
                </c:pt>
                <c:pt idx="39">
                  <c:v>1999Q4</c:v>
                </c:pt>
                <c:pt idx="40">
                  <c:v>2000Q1</c:v>
                </c:pt>
                <c:pt idx="41">
                  <c:v>2000Q2</c:v>
                </c:pt>
                <c:pt idx="42">
                  <c:v>2000Q3</c:v>
                </c:pt>
                <c:pt idx="43">
                  <c:v>2000Q4</c:v>
                </c:pt>
                <c:pt idx="44">
                  <c:v>2001Q1</c:v>
                </c:pt>
                <c:pt idx="45">
                  <c:v>2001Q2</c:v>
                </c:pt>
                <c:pt idx="46">
                  <c:v>2001Q3</c:v>
                </c:pt>
                <c:pt idx="47">
                  <c:v>2001Q4</c:v>
                </c:pt>
                <c:pt idx="48">
                  <c:v>2002Q1</c:v>
                </c:pt>
                <c:pt idx="49">
                  <c:v>2002Q2</c:v>
                </c:pt>
                <c:pt idx="50">
                  <c:v>2002Q3</c:v>
                </c:pt>
                <c:pt idx="51">
                  <c:v>2002Q4</c:v>
                </c:pt>
                <c:pt idx="52">
                  <c:v>2003Q1</c:v>
                </c:pt>
                <c:pt idx="53">
                  <c:v>2003Q2</c:v>
                </c:pt>
                <c:pt idx="54">
                  <c:v>2003Q3</c:v>
                </c:pt>
                <c:pt idx="55">
                  <c:v>2003Q4</c:v>
                </c:pt>
                <c:pt idx="56">
                  <c:v>2004Q1</c:v>
                </c:pt>
                <c:pt idx="57">
                  <c:v>2004Q2</c:v>
                </c:pt>
                <c:pt idx="58">
                  <c:v>2004Q3</c:v>
                </c:pt>
                <c:pt idx="59">
                  <c:v>2004Q4</c:v>
                </c:pt>
                <c:pt idx="60">
                  <c:v>2005Q1</c:v>
                </c:pt>
                <c:pt idx="61">
                  <c:v>2005Q2</c:v>
                </c:pt>
                <c:pt idx="62">
                  <c:v>2005Q3</c:v>
                </c:pt>
                <c:pt idx="63">
                  <c:v>2005Q4</c:v>
                </c:pt>
                <c:pt idx="64">
                  <c:v>2006Q1</c:v>
                </c:pt>
                <c:pt idx="65">
                  <c:v>2006Q2</c:v>
                </c:pt>
                <c:pt idx="66">
                  <c:v>2006Q3</c:v>
                </c:pt>
                <c:pt idx="67">
                  <c:v>2006Q4</c:v>
                </c:pt>
                <c:pt idx="68">
                  <c:v>2007Q1</c:v>
                </c:pt>
                <c:pt idx="69">
                  <c:v>2007Q2</c:v>
                </c:pt>
                <c:pt idx="70">
                  <c:v>2007Q3</c:v>
                </c:pt>
                <c:pt idx="71">
                  <c:v>2007Q4</c:v>
                </c:pt>
                <c:pt idx="72">
                  <c:v>2008Q1</c:v>
                </c:pt>
                <c:pt idx="73">
                  <c:v>2008Q2</c:v>
                </c:pt>
                <c:pt idx="74">
                  <c:v>2008Q3</c:v>
                </c:pt>
                <c:pt idx="75">
                  <c:v>2008Q4</c:v>
                </c:pt>
                <c:pt idx="76">
                  <c:v>2009Q1</c:v>
                </c:pt>
                <c:pt idx="77">
                  <c:v>2009Q2</c:v>
                </c:pt>
                <c:pt idx="78">
                  <c:v>2009Q3</c:v>
                </c:pt>
                <c:pt idx="79">
                  <c:v>2009Q4</c:v>
                </c:pt>
                <c:pt idx="80">
                  <c:v>2010Q1</c:v>
                </c:pt>
                <c:pt idx="81">
                  <c:v>2010Q2</c:v>
                </c:pt>
                <c:pt idx="82">
                  <c:v>2010Q3</c:v>
                </c:pt>
                <c:pt idx="83">
                  <c:v>2010Q4</c:v>
                </c:pt>
                <c:pt idx="84">
                  <c:v>2011Q1</c:v>
                </c:pt>
                <c:pt idx="85">
                  <c:v>2011Q2</c:v>
                </c:pt>
                <c:pt idx="86">
                  <c:v>2011Q3</c:v>
                </c:pt>
                <c:pt idx="87">
                  <c:v>2011Q4</c:v>
                </c:pt>
                <c:pt idx="88">
                  <c:v>2012Q1</c:v>
                </c:pt>
                <c:pt idx="89">
                  <c:v>2012Q2</c:v>
                </c:pt>
                <c:pt idx="90">
                  <c:v>2012Q3</c:v>
                </c:pt>
                <c:pt idx="91">
                  <c:v>2012Q4</c:v>
                </c:pt>
                <c:pt idx="92">
                  <c:v>2013Q1</c:v>
                </c:pt>
                <c:pt idx="93">
                  <c:v>2013Q2</c:v>
                </c:pt>
                <c:pt idx="94">
                  <c:v>2013Q3</c:v>
                </c:pt>
                <c:pt idx="95">
                  <c:v>2013Q4</c:v>
                </c:pt>
                <c:pt idx="96">
                  <c:v>2014Q1</c:v>
                </c:pt>
                <c:pt idx="97">
                  <c:v>2014Q2</c:v>
                </c:pt>
                <c:pt idx="98">
                  <c:v>2014Q3</c:v>
                </c:pt>
                <c:pt idx="99">
                  <c:v>2014Q4</c:v>
                </c:pt>
                <c:pt idx="100">
                  <c:v>2015Q1</c:v>
                </c:pt>
                <c:pt idx="101">
                  <c:v>2015Q2</c:v>
                </c:pt>
                <c:pt idx="102">
                  <c:v>2015Q3</c:v>
                </c:pt>
                <c:pt idx="103">
                  <c:v>2015Q4</c:v>
                </c:pt>
                <c:pt idx="104">
                  <c:v>2016Q1</c:v>
                </c:pt>
                <c:pt idx="105">
                  <c:v>2016Q2</c:v>
                </c:pt>
                <c:pt idx="106">
                  <c:v>2016Q3</c:v>
                </c:pt>
                <c:pt idx="107">
                  <c:v>2016Q4</c:v>
                </c:pt>
              </c:strCache>
            </c:strRef>
          </c:cat>
          <c:val>
            <c:numRef>
              <c:f>'CHART 2'!$K$28:$K$135</c:f>
              <c:numCache>
                <c:formatCode>General</c:formatCode>
                <c:ptCount val="108"/>
              </c:numCache>
            </c:numRef>
          </c:val>
          <c:smooth val="0"/>
        </c:ser>
        <c:ser>
          <c:idx val="1"/>
          <c:order val="1"/>
          <c:tx>
            <c:strRef>
              <c:f>'CHART 2'!$L$27</c:f>
              <c:strCache>
                <c:ptCount val="1"/>
                <c:pt idx="0">
                  <c:v>Mean of output gaps</c:v>
                </c:pt>
              </c:strCache>
            </c:strRef>
          </c:tx>
          <c:spPr>
            <a:ln w="19050">
              <a:solidFill>
                <a:srgbClr val="C5281C"/>
              </a:solidFill>
              <a:prstDash val="solid"/>
            </a:ln>
          </c:spPr>
          <c:marker>
            <c:symbol val="none"/>
          </c:marker>
          <c:cat>
            <c:strRef>
              <c:f>'CHART 2'!$J$28:$J$137</c:f>
              <c:strCache>
                <c:ptCount val="108"/>
                <c:pt idx="0">
                  <c:v>1990Q1</c:v>
                </c:pt>
                <c:pt idx="1">
                  <c:v>1990Q2</c:v>
                </c:pt>
                <c:pt idx="2">
                  <c:v>1990Q3</c:v>
                </c:pt>
                <c:pt idx="3">
                  <c:v>1990Q4</c:v>
                </c:pt>
                <c:pt idx="4">
                  <c:v>1991Q1</c:v>
                </c:pt>
                <c:pt idx="5">
                  <c:v>1991Q2</c:v>
                </c:pt>
                <c:pt idx="6">
                  <c:v>1991Q3</c:v>
                </c:pt>
                <c:pt idx="7">
                  <c:v>1991Q4</c:v>
                </c:pt>
                <c:pt idx="8">
                  <c:v>1992Q1</c:v>
                </c:pt>
                <c:pt idx="9">
                  <c:v>1992Q2</c:v>
                </c:pt>
                <c:pt idx="10">
                  <c:v>1992Q3</c:v>
                </c:pt>
                <c:pt idx="11">
                  <c:v>1992Q4</c:v>
                </c:pt>
                <c:pt idx="12">
                  <c:v>1993Q1</c:v>
                </c:pt>
                <c:pt idx="13">
                  <c:v>1993Q2</c:v>
                </c:pt>
                <c:pt idx="14">
                  <c:v>1993Q3</c:v>
                </c:pt>
                <c:pt idx="15">
                  <c:v>1993Q4</c:v>
                </c:pt>
                <c:pt idx="16">
                  <c:v>1994Q1</c:v>
                </c:pt>
                <c:pt idx="17">
                  <c:v>1994Q2</c:v>
                </c:pt>
                <c:pt idx="18">
                  <c:v>1994Q3</c:v>
                </c:pt>
                <c:pt idx="19">
                  <c:v>1994Q4</c:v>
                </c:pt>
                <c:pt idx="20">
                  <c:v>1995Q1</c:v>
                </c:pt>
                <c:pt idx="21">
                  <c:v>1995Q2</c:v>
                </c:pt>
                <c:pt idx="22">
                  <c:v>1995Q3</c:v>
                </c:pt>
                <c:pt idx="23">
                  <c:v>1995Q4</c:v>
                </c:pt>
                <c:pt idx="24">
                  <c:v>1996Q1</c:v>
                </c:pt>
                <c:pt idx="25">
                  <c:v>1996Q2</c:v>
                </c:pt>
                <c:pt idx="26">
                  <c:v>1996Q3</c:v>
                </c:pt>
                <c:pt idx="27">
                  <c:v>1996Q4</c:v>
                </c:pt>
                <c:pt idx="28">
                  <c:v>1997Q1</c:v>
                </c:pt>
                <c:pt idx="29">
                  <c:v>1997Q2</c:v>
                </c:pt>
                <c:pt idx="30">
                  <c:v>1997Q3</c:v>
                </c:pt>
                <c:pt idx="31">
                  <c:v>1997Q4</c:v>
                </c:pt>
                <c:pt idx="32">
                  <c:v>1998Q1</c:v>
                </c:pt>
                <c:pt idx="33">
                  <c:v>1998Q2</c:v>
                </c:pt>
                <c:pt idx="34">
                  <c:v>1998Q3</c:v>
                </c:pt>
                <c:pt idx="35">
                  <c:v>1998Q4</c:v>
                </c:pt>
                <c:pt idx="36">
                  <c:v>1999Q1</c:v>
                </c:pt>
                <c:pt idx="37">
                  <c:v>1999Q2</c:v>
                </c:pt>
                <c:pt idx="38">
                  <c:v>1999Q3</c:v>
                </c:pt>
                <c:pt idx="39">
                  <c:v>1999Q4</c:v>
                </c:pt>
                <c:pt idx="40">
                  <c:v>2000Q1</c:v>
                </c:pt>
                <c:pt idx="41">
                  <c:v>2000Q2</c:v>
                </c:pt>
                <c:pt idx="42">
                  <c:v>2000Q3</c:v>
                </c:pt>
                <c:pt idx="43">
                  <c:v>2000Q4</c:v>
                </c:pt>
                <c:pt idx="44">
                  <c:v>2001Q1</c:v>
                </c:pt>
                <c:pt idx="45">
                  <c:v>2001Q2</c:v>
                </c:pt>
                <c:pt idx="46">
                  <c:v>2001Q3</c:v>
                </c:pt>
                <c:pt idx="47">
                  <c:v>2001Q4</c:v>
                </c:pt>
                <c:pt idx="48">
                  <c:v>2002Q1</c:v>
                </c:pt>
                <c:pt idx="49">
                  <c:v>2002Q2</c:v>
                </c:pt>
                <c:pt idx="50">
                  <c:v>2002Q3</c:v>
                </c:pt>
                <c:pt idx="51">
                  <c:v>2002Q4</c:v>
                </c:pt>
                <c:pt idx="52">
                  <c:v>2003Q1</c:v>
                </c:pt>
                <c:pt idx="53">
                  <c:v>2003Q2</c:v>
                </c:pt>
                <c:pt idx="54">
                  <c:v>2003Q3</c:v>
                </c:pt>
                <c:pt idx="55">
                  <c:v>2003Q4</c:v>
                </c:pt>
                <c:pt idx="56">
                  <c:v>2004Q1</c:v>
                </c:pt>
                <c:pt idx="57">
                  <c:v>2004Q2</c:v>
                </c:pt>
                <c:pt idx="58">
                  <c:v>2004Q3</c:v>
                </c:pt>
                <c:pt idx="59">
                  <c:v>2004Q4</c:v>
                </c:pt>
                <c:pt idx="60">
                  <c:v>2005Q1</c:v>
                </c:pt>
                <c:pt idx="61">
                  <c:v>2005Q2</c:v>
                </c:pt>
                <c:pt idx="62">
                  <c:v>2005Q3</c:v>
                </c:pt>
                <c:pt idx="63">
                  <c:v>2005Q4</c:v>
                </c:pt>
                <c:pt idx="64">
                  <c:v>2006Q1</c:v>
                </c:pt>
                <c:pt idx="65">
                  <c:v>2006Q2</c:v>
                </c:pt>
                <c:pt idx="66">
                  <c:v>2006Q3</c:v>
                </c:pt>
                <c:pt idx="67">
                  <c:v>2006Q4</c:v>
                </c:pt>
                <c:pt idx="68">
                  <c:v>2007Q1</c:v>
                </c:pt>
                <c:pt idx="69">
                  <c:v>2007Q2</c:v>
                </c:pt>
                <c:pt idx="70">
                  <c:v>2007Q3</c:v>
                </c:pt>
                <c:pt idx="71">
                  <c:v>2007Q4</c:v>
                </c:pt>
                <c:pt idx="72">
                  <c:v>2008Q1</c:v>
                </c:pt>
                <c:pt idx="73">
                  <c:v>2008Q2</c:v>
                </c:pt>
                <c:pt idx="74">
                  <c:v>2008Q3</c:v>
                </c:pt>
                <c:pt idx="75">
                  <c:v>2008Q4</c:v>
                </c:pt>
                <c:pt idx="76">
                  <c:v>2009Q1</c:v>
                </c:pt>
                <c:pt idx="77">
                  <c:v>2009Q2</c:v>
                </c:pt>
                <c:pt idx="78">
                  <c:v>2009Q3</c:v>
                </c:pt>
                <c:pt idx="79">
                  <c:v>2009Q4</c:v>
                </c:pt>
                <c:pt idx="80">
                  <c:v>2010Q1</c:v>
                </c:pt>
                <c:pt idx="81">
                  <c:v>2010Q2</c:v>
                </c:pt>
                <c:pt idx="82">
                  <c:v>2010Q3</c:v>
                </c:pt>
                <c:pt idx="83">
                  <c:v>2010Q4</c:v>
                </c:pt>
                <c:pt idx="84">
                  <c:v>2011Q1</c:v>
                </c:pt>
                <c:pt idx="85">
                  <c:v>2011Q2</c:v>
                </c:pt>
                <c:pt idx="86">
                  <c:v>2011Q3</c:v>
                </c:pt>
                <c:pt idx="87">
                  <c:v>2011Q4</c:v>
                </c:pt>
                <c:pt idx="88">
                  <c:v>2012Q1</c:v>
                </c:pt>
                <c:pt idx="89">
                  <c:v>2012Q2</c:v>
                </c:pt>
                <c:pt idx="90">
                  <c:v>2012Q3</c:v>
                </c:pt>
                <c:pt idx="91">
                  <c:v>2012Q4</c:v>
                </c:pt>
                <c:pt idx="92">
                  <c:v>2013Q1</c:v>
                </c:pt>
                <c:pt idx="93">
                  <c:v>2013Q2</c:v>
                </c:pt>
                <c:pt idx="94">
                  <c:v>2013Q3</c:v>
                </c:pt>
                <c:pt idx="95">
                  <c:v>2013Q4</c:v>
                </c:pt>
                <c:pt idx="96">
                  <c:v>2014Q1</c:v>
                </c:pt>
                <c:pt idx="97">
                  <c:v>2014Q2</c:v>
                </c:pt>
                <c:pt idx="98">
                  <c:v>2014Q3</c:v>
                </c:pt>
                <c:pt idx="99">
                  <c:v>2014Q4</c:v>
                </c:pt>
                <c:pt idx="100">
                  <c:v>2015Q1</c:v>
                </c:pt>
                <c:pt idx="101">
                  <c:v>2015Q2</c:v>
                </c:pt>
                <c:pt idx="102">
                  <c:v>2015Q3</c:v>
                </c:pt>
                <c:pt idx="103">
                  <c:v>2015Q4</c:v>
                </c:pt>
                <c:pt idx="104">
                  <c:v>2016Q1</c:v>
                </c:pt>
                <c:pt idx="105">
                  <c:v>2016Q2</c:v>
                </c:pt>
                <c:pt idx="106">
                  <c:v>2016Q3</c:v>
                </c:pt>
                <c:pt idx="107">
                  <c:v>2016Q4</c:v>
                </c:pt>
              </c:strCache>
            </c:strRef>
          </c:cat>
          <c:val>
            <c:numRef>
              <c:f>'CHART 2'!$L$28:$L$135</c:f>
              <c:numCache>
                <c:formatCode>0.00</c:formatCode>
                <c:ptCount val="108"/>
                <c:pt idx="0">
                  <c:v>3.1287921721426799</c:v>
                </c:pt>
                <c:pt idx="1">
                  <c:v>2.41206727661966</c:v>
                </c:pt>
                <c:pt idx="2">
                  <c:v>1.3796048245264001</c:v>
                </c:pt>
                <c:pt idx="3">
                  <c:v>0.18708126086860599</c:v>
                </c:pt>
                <c:pt idx="4">
                  <c:v>-1.4628118908497001</c:v>
                </c:pt>
                <c:pt idx="5">
                  <c:v>-1.43331450357771</c:v>
                </c:pt>
                <c:pt idx="6">
                  <c:v>-1.6338232905069301</c:v>
                </c:pt>
                <c:pt idx="7">
                  <c:v>-1.7796834900099701</c:v>
                </c:pt>
                <c:pt idx="8">
                  <c:v>-2.0567678295717</c:v>
                </c:pt>
                <c:pt idx="9">
                  <c:v>-2.3102269643005</c:v>
                </c:pt>
                <c:pt idx="10">
                  <c:v>-2.23056218005443</c:v>
                </c:pt>
                <c:pt idx="11">
                  <c:v>-2.1269619002792099</c:v>
                </c:pt>
                <c:pt idx="12">
                  <c:v>-1.96693056863946</c:v>
                </c:pt>
                <c:pt idx="13">
                  <c:v>-1.60495083320441</c:v>
                </c:pt>
                <c:pt idx="14">
                  <c:v>-1.24352064150772</c:v>
                </c:pt>
                <c:pt idx="15">
                  <c:v>-1.33230720947933</c:v>
                </c:pt>
                <c:pt idx="16">
                  <c:v>-0.56329503764371003</c:v>
                </c:pt>
                <c:pt idx="17">
                  <c:v>0.18757911836461999</c:v>
                </c:pt>
                <c:pt idx="18">
                  <c:v>0.75343425916200901</c:v>
                </c:pt>
                <c:pt idx="19">
                  <c:v>0.80694070743783997</c:v>
                </c:pt>
                <c:pt idx="20">
                  <c:v>0.93618291947186005</c:v>
                </c:pt>
                <c:pt idx="21">
                  <c:v>0.240667826904648</c:v>
                </c:pt>
                <c:pt idx="22">
                  <c:v>-0.41287675393432699</c:v>
                </c:pt>
                <c:pt idx="23">
                  <c:v>-0.82218755903935803</c:v>
                </c:pt>
                <c:pt idx="24">
                  <c:v>-1.5065592236627301</c:v>
                </c:pt>
                <c:pt idx="25">
                  <c:v>-1.6458075130398999</c:v>
                </c:pt>
                <c:pt idx="26">
                  <c:v>-1.6417567884319799</c:v>
                </c:pt>
                <c:pt idx="27">
                  <c:v>-1.6999516379137201</c:v>
                </c:pt>
                <c:pt idx="28">
                  <c:v>-1.31018439015292</c:v>
                </c:pt>
                <c:pt idx="29">
                  <c:v>-1.0867879260270901</c:v>
                </c:pt>
                <c:pt idx="30">
                  <c:v>-0.804408144852505</c:v>
                </c:pt>
                <c:pt idx="31">
                  <c:v>-0.733512572714902</c:v>
                </c:pt>
                <c:pt idx="32">
                  <c:v>-0.30758406386998099</c:v>
                </c:pt>
                <c:pt idx="33">
                  <c:v>-1.05267145031766</c:v>
                </c:pt>
                <c:pt idx="34">
                  <c:v>-1.0395958409728701</c:v>
                </c:pt>
                <c:pt idx="35">
                  <c:v>-0.63462277846619197</c:v>
                </c:pt>
                <c:pt idx="36">
                  <c:v>0.19861119002685701</c:v>
                </c:pt>
                <c:pt idx="37">
                  <c:v>0.21849393849326401</c:v>
                </c:pt>
                <c:pt idx="38">
                  <c:v>0.83937104699545495</c:v>
                </c:pt>
                <c:pt idx="39">
                  <c:v>1.3383622654762399</c:v>
                </c:pt>
                <c:pt idx="40">
                  <c:v>1.98313663762736</c:v>
                </c:pt>
                <c:pt idx="41">
                  <c:v>2.2710067285670998</c:v>
                </c:pt>
                <c:pt idx="42">
                  <c:v>2.39116472852354</c:v>
                </c:pt>
                <c:pt idx="43">
                  <c:v>1.7665484093313</c:v>
                </c:pt>
                <c:pt idx="44">
                  <c:v>1.4209857378547199</c:v>
                </c:pt>
                <c:pt idx="45">
                  <c:v>0.80876673139470401</c:v>
                </c:pt>
                <c:pt idx="46">
                  <c:v>-5.1685440905005001E-2</c:v>
                </c:pt>
                <c:pt idx="47">
                  <c:v>-0.23169660360921299</c:v>
                </c:pt>
                <c:pt idx="48">
                  <c:v>0.40360597389943598</c:v>
                </c:pt>
                <c:pt idx="49">
                  <c:v>0.284014988430701</c:v>
                </c:pt>
                <c:pt idx="50">
                  <c:v>0.41842926034759997</c:v>
                </c:pt>
                <c:pt idx="51">
                  <c:v>0.26326971634038598</c:v>
                </c:pt>
                <c:pt idx="52">
                  <c:v>8.2008831549244501E-2</c:v>
                </c:pt>
                <c:pt idx="53">
                  <c:v>-0.70515431901731296</c:v>
                </c:pt>
                <c:pt idx="54">
                  <c:v>-1.0003840867204601</c:v>
                </c:pt>
                <c:pt idx="55">
                  <c:v>-0.97080553167986405</c:v>
                </c:pt>
                <c:pt idx="56">
                  <c:v>-0.87040572284559004</c:v>
                </c:pt>
                <c:pt idx="57">
                  <c:v>-0.38178701925803099</c:v>
                </c:pt>
                <c:pt idx="58">
                  <c:v>0.101062646957799</c:v>
                </c:pt>
                <c:pt idx="59">
                  <c:v>0.210089581335791</c:v>
                </c:pt>
                <c:pt idx="60">
                  <c:v>2.43609577610913E-2</c:v>
                </c:pt>
                <c:pt idx="61">
                  <c:v>0.16662072788154</c:v>
                </c:pt>
                <c:pt idx="62">
                  <c:v>0.755424229012847</c:v>
                </c:pt>
                <c:pt idx="63">
                  <c:v>1.1616591790205699</c:v>
                </c:pt>
                <c:pt idx="64">
                  <c:v>1.4113500955417999</c:v>
                </c:pt>
                <c:pt idx="65">
                  <c:v>1.0145861598847801</c:v>
                </c:pt>
                <c:pt idx="66">
                  <c:v>0.82348194149751797</c:v>
                </c:pt>
                <c:pt idx="67">
                  <c:v>0.75002508103505405</c:v>
                </c:pt>
                <c:pt idx="68">
                  <c:v>0.93643508206963599</c:v>
                </c:pt>
                <c:pt idx="69">
                  <c:v>1.4039385008629199</c:v>
                </c:pt>
                <c:pt idx="70">
                  <c:v>1.4088552956441101</c:v>
                </c:pt>
                <c:pt idx="71">
                  <c:v>1.2132500642583599</c:v>
                </c:pt>
                <c:pt idx="72">
                  <c:v>0.95447159062919795</c:v>
                </c:pt>
                <c:pt idx="73">
                  <c:v>0.91554092318600999</c:v>
                </c:pt>
                <c:pt idx="74">
                  <c:v>1.2299192533896799</c:v>
                </c:pt>
                <c:pt idx="75">
                  <c:v>-0.20615104046702901</c:v>
                </c:pt>
                <c:pt idx="76">
                  <c:v>-2.6021254856293101</c:v>
                </c:pt>
                <c:pt idx="77">
                  <c:v>-3.94245087564367</c:v>
                </c:pt>
                <c:pt idx="78">
                  <c:v>-3.9005563739440801</c:v>
                </c:pt>
                <c:pt idx="79">
                  <c:v>-3.1503609456249499</c:v>
                </c:pt>
                <c:pt idx="80">
                  <c:v>-2.3352801078287699</c:v>
                </c:pt>
                <c:pt idx="81">
                  <c:v>-2.1195066421973898</c:v>
                </c:pt>
                <c:pt idx="82">
                  <c:v>-1.8099673490836701</c:v>
                </c:pt>
                <c:pt idx="83">
                  <c:v>-1.1842951513392499</c:v>
                </c:pt>
                <c:pt idx="84">
                  <c:v>-0.89075046608477304</c:v>
                </c:pt>
                <c:pt idx="85">
                  <c:v>-1.06019890436552</c:v>
                </c:pt>
                <c:pt idx="86">
                  <c:v>-0.23935294752644601</c:v>
                </c:pt>
                <c:pt idx="87">
                  <c:v>5.36808036232269E-2</c:v>
                </c:pt>
                <c:pt idx="88">
                  <c:v>-0.351885397464752</c:v>
                </c:pt>
                <c:pt idx="89">
                  <c:v>-0.56139003841431501</c:v>
                </c:pt>
                <c:pt idx="90">
                  <c:v>-0.89653691653281997</c:v>
                </c:pt>
                <c:pt idx="91">
                  <c:v>-1.24936919681009</c:v>
                </c:pt>
                <c:pt idx="92">
                  <c:v>-0.79222942666466201</c:v>
                </c:pt>
                <c:pt idx="93">
                  <c:v>-0.66825018751877796</c:v>
                </c:pt>
                <c:pt idx="94">
                  <c:v>-0.39468573024055298</c:v>
                </c:pt>
                <c:pt idx="95">
                  <c:v>4.8071847546862799E-2</c:v>
                </c:pt>
                <c:pt idx="96">
                  <c:v>-0.31647112399965499</c:v>
                </c:pt>
                <c:pt idx="97">
                  <c:v>0.110572517461793</c:v>
                </c:pt>
                <c:pt idx="98">
                  <c:v>0.101087956643083</c:v>
                </c:pt>
                <c:pt idx="99">
                  <c:v>0.24500890087375099</c:v>
                </c:pt>
                <c:pt idx="100">
                  <c:v>-0.37570225206826502</c:v>
                </c:pt>
                <c:pt idx="101">
                  <c:v>-0.89818962601461905</c:v>
                </c:pt>
                <c:pt idx="102">
                  <c:v>-0.84068652288531398</c:v>
                </c:pt>
                <c:pt idx="103">
                  <c:v>-1.1256329941820999</c:v>
                </c:pt>
                <c:pt idx="104">
                  <c:v>-0.94181497320490803</c:v>
                </c:pt>
                <c:pt idx="105">
                  <c:v>-1.47110938823132</c:v>
                </c:pt>
                <c:pt idx="106">
                  <c:v>-1.10790183225947</c:v>
                </c:pt>
                <c:pt idx="107">
                  <c:v>-0.92231567127360303</c:v>
                </c:pt>
              </c:numCache>
            </c:numRef>
          </c:val>
          <c:smooth val="0"/>
        </c:ser>
        <c:ser>
          <c:idx val="2"/>
          <c:order val="2"/>
          <c:tx>
            <c:strRef>
              <c:f>'CHART 2'!$M$27</c:f>
              <c:strCache>
                <c:ptCount val="1"/>
                <c:pt idx="0">
                  <c:v>Median of output gaps</c:v>
                </c:pt>
              </c:strCache>
            </c:strRef>
          </c:tx>
          <c:spPr>
            <a:ln w="19050">
              <a:solidFill>
                <a:srgbClr val="00AEEF"/>
              </a:solidFill>
              <a:prstDash val="solid"/>
            </a:ln>
          </c:spPr>
          <c:marker>
            <c:symbol val="none"/>
          </c:marker>
          <c:cat>
            <c:strRef>
              <c:f>'CHART 2'!$J$28:$J$137</c:f>
              <c:strCache>
                <c:ptCount val="108"/>
                <c:pt idx="0">
                  <c:v>1990Q1</c:v>
                </c:pt>
                <c:pt idx="1">
                  <c:v>1990Q2</c:v>
                </c:pt>
                <c:pt idx="2">
                  <c:v>1990Q3</c:v>
                </c:pt>
                <c:pt idx="3">
                  <c:v>1990Q4</c:v>
                </c:pt>
                <c:pt idx="4">
                  <c:v>1991Q1</c:v>
                </c:pt>
                <c:pt idx="5">
                  <c:v>1991Q2</c:v>
                </c:pt>
                <c:pt idx="6">
                  <c:v>1991Q3</c:v>
                </c:pt>
                <c:pt idx="7">
                  <c:v>1991Q4</c:v>
                </c:pt>
                <c:pt idx="8">
                  <c:v>1992Q1</c:v>
                </c:pt>
                <c:pt idx="9">
                  <c:v>1992Q2</c:v>
                </c:pt>
                <c:pt idx="10">
                  <c:v>1992Q3</c:v>
                </c:pt>
                <c:pt idx="11">
                  <c:v>1992Q4</c:v>
                </c:pt>
                <c:pt idx="12">
                  <c:v>1993Q1</c:v>
                </c:pt>
                <c:pt idx="13">
                  <c:v>1993Q2</c:v>
                </c:pt>
                <c:pt idx="14">
                  <c:v>1993Q3</c:v>
                </c:pt>
                <c:pt idx="15">
                  <c:v>1993Q4</c:v>
                </c:pt>
                <c:pt idx="16">
                  <c:v>1994Q1</c:v>
                </c:pt>
                <c:pt idx="17">
                  <c:v>1994Q2</c:v>
                </c:pt>
                <c:pt idx="18">
                  <c:v>1994Q3</c:v>
                </c:pt>
                <c:pt idx="19">
                  <c:v>1994Q4</c:v>
                </c:pt>
                <c:pt idx="20">
                  <c:v>1995Q1</c:v>
                </c:pt>
                <c:pt idx="21">
                  <c:v>1995Q2</c:v>
                </c:pt>
                <c:pt idx="22">
                  <c:v>1995Q3</c:v>
                </c:pt>
                <c:pt idx="23">
                  <c:v>1995Q4</c:v>
                </c:pt>
                <c:pt idx="24">
                  <c:v>1996Q1</c:v>
                </c:pt>
                <c:pt idx="25">
                  <c:v>1996Q2</c:v>
                </c:pt>
                <c:pt idx="26">
                  <c:v>1996Q3</c:v>
                </c:pt>
                <c:pt idx="27">
                  <c:v>1996Q4</c:v>
                </c:pt>
                <c:pt idx="28">
                  <c:v>1997Q1</c:v>
                </c:pt>
                <c:pt idx="29">
                  <c:v>1997Q2</c:v>
                </c:pt>
                <c:pt idx="30">
                  <c:v>1997Q3</c:v>
                </c:pt>
                <c:pt idx="31">
                  <c:v>1997Q4</c:v>
                </c:pt>
                <c:pt idx="32">
                  <c:v>1998Q1</c:v>
                </c:pt>
                <c:pt idx="33">
                  <c:v>1998Q2</c:v>
                </c:pt>
                <c:pt idx="34">
                  <c:v>1998Q3</c:v>
                </c:pt>
                <c:pt idx="35">
                  <c:v>1998Q4</c:v>
                </c:pt>
                <c:pt idx="36">
                  <c:v>1999Q1</c:v>
                </c:pt>
                <c:pt idx="37">
                  <c:v>1999Q2</c:v>
                </c:pt>
                <c:pt idx="38">
                  <c:v>1999Q3</c:v>
                </c:pt>
                <c:pt idx="39">
                  <c:v>1999Q4</c:v>
                </c:pt>
                <c:pt idx="40">
                  <c:v>2000Q1</c:v>
                </c:pt>
                <c:pt idx="41">
                  <c:v>2000Q2</c:v>
                </c:pt>
                <c:pt idx="42">
                  <c:v>2000Q3</c:v>
                </c:pt>
                <c:pt idx="43">
                  <c:v>2000Q4</c:v>
                </c:pt>
                <c:pt idx="44">
                  <c:v>2001Q1</c:v>
                </c:pt>
                <c:pt idx="45">
                  <c:v>2001Q2</c:v>
                </c:pt>
                <c:pt idx="46">
                  <c:v>2001Q3</c:v>
                </c:pt>
                <c:pt idx="47">
                  <c:v>2001Q4</c:v>
                </c:pt>
                <c:pt idx="48">
                  <c:v>2002Q1</c:v>
                </c:pt>
                <c:pt idx="49">
                  <c:v>2002Q2</c:v>
                </c:pt>
                <c:pt idx="50">
                  <c:v>2002Q3</c:v>
                </c:pt>
                <c:pt idx="51">
                  <c:v>2002Q4</c:v>
                </c:pt>
                <c:pt idx="52">
                  <c:v>2003Q1</c:v>
                </c:pt>
                <c:pt idx="53">
                  <c:v>2003Q2</c:v>
                </c:pt>
                <c:pt idx="54">
                  <c:v>2003Q3</c:v>
                </c:pt>
                <c:pt idx="55">
                  <c:v>2003Q4</c:v>
                </c:pt>
                <c:pt idx="56">
                  <c:v>2004Q1</c:v>
                </c:pt>
                <c:pt idx="57">
                  <c:v>2004Q2</c:v>
                </c:pt>
                <c:pt idx="58">
                  <c:v>2004Q3</c:v>
                </c:pt>
                <c:pt idx="59">
                  <c:v>2004Q4</c:v>
                </c:pt>
                <c:pt idx="60">
                  <c:v>2005Q1</c:v>
                </c:pt>
                <c:pt idx="61">
                  <c:v>2005Q2</c:v>
                </c:pt>
                <c:pt idx="62">
                  <c:v>2005Q3</c:v>
                </c:pt>
                <c:pt idx="63">
                  <c:v>2005Q4</c:v>
                </c:pt>
                <c:pt idx="64">
                  <c:v>2006Q1</c:v>
                </c:pt>
                <c:pt idx="65">
                  <c:v>2006Q2</c:v>
                </c:pt>
                <c:pt idx="66">
                  <c:v>2006Q3</c:v>
                </c:pt>
                <c:pt idx="67">
                  <c:v>2006Q4</c:v>
                </c:pt>
                <c:pt idx="68">
                  <c:v>2007Q1</c:v>
                </c:pt>
                <c:pt idx="69">
                  <c:v>2007Q2</c:v>
                </c:pt>
                <c:pt idx="70">
                  <c:v>2007Q3</c:v>
                </c:pt>
                <c:pt idx="71">
                  <c:v>2007Q4</c:v>
                </c:pt>
                <c:pt idx="72">
                  <c:v>2008Q1</c:v>
                </c:pt>
                <c:pt idx="73">
                  <c:v>2008Q2</c:v>
                </c:pt>
                <c:pt idx="74">
                  <c:v>2008Q3</c:v>
                </c:pt>
                <c:pt idx="75">
                  <c:v>2008Q4</c:v>
                </c:pt>
                <c:pt idx="76">
                  <c:v>2009Q1</c:v>
                </c:pt>
                <c:pt idx="77">
                  <c:v>2009Q2</c:v>
                </c:pt>
                <c:pt idx="78">
                  <c:v>2009Q3</c:v>
                </c:pt>
                <c:pt idx="79">
                  <c:v>2009Q4</c:v>
                </c:pt>
                <c:pt idx="80">
                  <c:v>2010Q1</c:v>
                </c:pt>
                <c:pt idx="81">
                  <c:v>2010Q2</c:v>
                </c:pt>
                <c:pt idx="82">
                  <c:v>2010Q3</c:v>
                </c:pt>
                <c:pt idx="83">
                  <c:v>2010Q4</c:v>
                </c:pt>
                <c:pt idx="84">
                  <c:v>2011Q1</c:v>
                </c:pt>
                <c:pt idx="85">
                  <c:v>2011Q2</c:v>
                </c:pt>
                <c:pt idx="86">
                  <c:v>2011Q3</c:v>
                </c:pt>
                <c:pt idx="87">
                  <c:v>2011Q4</c:v>
                </c:pt>
                <c:pt idx="88">
                  <c:v>2012Q1</c:v>
                </c:pt>
                <c:pt idx="89">
                  <c:v>2012Q2</c:v>
                </c:pt>
                <c:pt idx="90">
                  <c:v>2012Q3</c:v>
                </c:pt>
                <c:pt idx="91">
                  <c:v>2012Q4</c:v>
                </c:pt>
                <c:pt idx="92">
                  <c:v>2013Q1</c:v>
                </c:pt>
                <c:pt idx="93">
                  <c:v>2013Q2</c:v>
                </c:pt>
                <c:pt idx="94">
                  <c:v>2013Q3</c:v>
                </c:pt>
                <c:pt idx="95">
                  <c:v>2013Q4</c:v>
                </c:pt>
                <c:pt idx="96">
                  <c:v>2014Q1</c:v>
                </c:pt>
                <c:pt idx="97">
                  <c:v>2014Q2</c:v>
                </c:pt>
                <c:pt idx="98">
                  <c:v>2014Q3</c:v>
                </c:pt>
                <c:pt idx="99">
                  <c:v>2014Q4</c:v>
                </c:pt>
                <c:pt idx="100">
                  <c:v>2015Q1</c:v>
                </c:pt>
                <c:pt idx="101">
                  <c:v>2015Q2</c:v>
                </c:pt>
                <c:pt idx="102">
                  <c:v>2015Q3</c:v>
                </c:pt>
                <c:pt idx="103">
                  <c:v>2015Q4</c:v>
                </c:pt>
                <c:pt idx="104">
                  <c:v>2016Q1</c:v>
                </c:pt>
                <c:pt idx="105">
                  <c:v>2016Q2</c:v>
                </c:pt>
                <c:pt idx="106">
                  <c:v>2016Q3</c:v>
                </c:pt>
                <c:pt idx="107">
                  <c:v>2016Q4</c:v>
                </c:pt>
              </c:strCache>
            </c:strRef>
          </c:cat>
          <c:val>
            <c:numRef>
              <c:f>'CHART 2'!$M$28:$M$135</c:f>
              <c:numCache>
                <c:formatCode>0.00</c:formatCode>
                <c:ptCount val="108"/>
                <c:pt idx="0">
                  <c:v>3.0820548032068902</c:v>
                </c:pt>
                <c:pt idx="1">
                  <c:v>2.3215538262891502</c:v>
                </c:pt>
                <c:pt idx="2">
                  <c:v>1.1431521111343601</c:v>
                </c:pt>
                <c:pt idx="3">
                  <c:v>-0.122447514541823</c:v>
                </c:pt>
                <c:pt idx="4">
                  <c:v>-1.69729564874359</c:v>
                </c:pt>
                <c:pt idx="5">
                  <c:v>-1.5536661806143199</c:v>
                </c:pt>
                <c:pt idx="6">
                  <c:v>-1.6984811022533399</c:v>
                </c:pt>
                <c:pt idx="7">
                  <c:v>-1.73956051844483</c:v>
                </c:pt>
                <c:pt idx="8">
                  <c:v>-1.96079535537273</c:v>
                </c:pt>
                <c:pt idx="9">
                  <c:v>-2.16201279119274</c:v>
                </c:pt>
                <c:pt idx="10">
                  <c:v>-1.99314786700397</c:v>
                </c:pt>
                <c:pt idx="11">
                  <c:v>-1.8371522829973901</c:v>
                </c:pt>
                <c:pt idx="12">
                  <c:v>-1.65315702330488</c:v>
                </c:pt>
                <c:pt idx="13">
                  <c:v>-1.28018645439206</c:v>
                </c:pt>
                <c:pt idx="14">
                  <c:v>-0.93393005321837896</c:v>
                </c:pt>
                <c:pt idx="15">
                  <c:v>-1.0398369268310499</c:v>
                </c:pt>
                <c:pt idx="16">
                  <c:v>-0.144046929257335</c:v>
                </c:pt>
                <c:pt idx="17">
                  <c:v>0.66404346436819095</c:v>
                </c:pt>
                <c:pt idx="18">
                  <c:v>1.2423949022399401</c:v>
                </c:pt>
                <c:pt idx="19">
                  <c:v>1.2979006911237401</c:v>
                </c:pt>
                <c:pt idx="20">
                  <c:v>1.5110586315540899</c:v>
                </c:pt>
                <c:pt idx="21">
                  <c:v>0.79908706486229097</c:v>
                </c:pt>
                <c:pt idx="22">
                  <c:v>0.144844730937254</c:v>
                </c:pt>
                <c:pt idx="23">
                  <c:v>-0.22448174438549601</c:v>
                </c:pt>
                <c:pt idx="24">
                  <c:v>-0.96655257361897196</c:v>
                </c:pt>
                <c:pt idx="25">
                  <c:v>-1.11536088997585</c:v>
                </c:pt>
                <c:pt idx="26">
                  <c:v>-1.2724635808107301</c:v>
                </c:pt>
                <c:pt idx="27">
                  <c:v>-1.35403366448805</c:v>
                </c:pt>
                <c:pt idx="28">
                  <c:v>-1.2809585229180001</c:v>
                </c:pt>
                <c:pt idx="29">
                  <c:v>-1.1031415137148699</c:v>
                </c:pt>
                <c:pt idx="30">
                  <c:v>-0.78724337131698097</c:v>
                </c:pt>
                <c:pt idx="31">
                  <c:v>-0.60380145867772095</c:v>
                </c:pt>
                <c:pt idx="32">
                  <c:v>-3.8029467830480397E-2</c:v>
                </c:pt>
                <c:pt idx="33">
                  <c:v>-0.98261226638103305</c:v>
                </c:pt>
                <c:pt idx="34">
                  <c:v>-0.98534113419309599</c:v>
                </c:pt>
                <c:pt idx="35">
                  <c:v>-0.49134886757274898</c:v>
                </c:pt>
                <c:pt idx="36">
                  <c:v>0.43744204968030298</c:v>
                </c:pt>
                <c:pt idx="37">
                  <c:v>0.31289797408699999</c:v>
                </c:pt>
                <c:pt idx="38">
                  <c:v>0.86738229397225197</c:v>
                </c:pt>
                <c:pt idx="39">
                  <c:v>1.3239249111816001</c:v>
                </c:pt>
                <c:pt idx="40">
                  <c:v>1.98165953093951</c:v>
                </c:pt>
                <c:pt idx="41">
                  <c:v>2.2141331663913602</c:v>
                </c:pt>
                <c:pt idx="42">
                  <c:v>2.2808365913522901</c:v>
                </c:pt>
                <c:pt idx="43">
                  <c:v>1.90087865086694</c:v>
                </c:pt>
                <c:pt idx="44">
                  <c:v>1.31758070561802</c:v>
                </c:pt>
                <c:pt idx="45">
                  <c:v>0.66501096957933803</c:v>
                </c:pt>
                <c:pt idx="46">
                  <c:v>-7.3885244945903705E-2</c:v>
                </c:pt>
                <c:pt idx="47">
                  <c:v>-0.27411999356700101</c:v>
                </c:pt>
                <c:pt idx="48">
                  <c:v>0.27250578086652699</c:v>
                </c:pt>
                <c:pt idx="49">
                  <c:v>0.28724319208548399</c:v>
                </c:pt>
                <c:pt idx="50">
                  <c:v>0.38249503886364999</c:v>
                </c:pt>
                <c:pt idx="51">
                  <c:v>6.4736185119596001E-2</c:v>
                </c:pt>
                <c:pt idx="52">
                  <c:v>-9.1343416468880802E-3</c:v>
                </c:pt>
                <c:pt idx="53">
                  <c:v>-0.84891843180562299</c:v>
                </c:pt>
                <c:pt idx="54">
                  <c:v>-1.2110278741801199</c:v>
                </c:pt>
                <c:pt idx="55">
                  <c:v>-1.26729939124382</c:v>
                </c:pt>
                <c:pt idx="56">
                  <c:v>-1.1970327380708801</c:v>
                </c:pt>
                <c:pt idx="57">
                  <c:v>-0.661895747481555</c:v>
                </c:pt>
                <c:pt idx="58">
                  <c:v>-0.103812622485166</c:v>
                </c:pt>
                <c:pt idx="59">
                  <c:v>5.8031216865872502E-3</c:v>
                </c:pt>
                <c:pt idx="60">
                  <c:v>-0.240980771903931</c:v>
                </c:pt>
                <c:pt idx="61">
                  <c:v>-9.9014065701918896E-2</c:v>
                </c:pt>
                <c:pt idx="62">
                  <c:v>0.58118846347523501</c:v>
                </c:pt>
                <c:pt idx="63">
                  <c:v>1.05082843014685</c:v>
                </c:pt>
                <c:pt idx="64">
                  <c:v>1.3599442695470401</c:v>
                </c:pt>
                <c:pt idx="65">
                  <c:v>0.93854851791985705</c:v>
                </c:pt>
                <c:pt idx="66">
                  <c:v>0.77826522752508698</c:v>
                </c:pt>
                <c:pt idx="67">
                  <c:v>0.75009613425303101</c:v>
                </c:pt>
                <c:pt idx="68">
                  <c:v>1.01257983825742</c:v>
                </c:pt>
                <c:pt idx="69">
                  <c:v>1.6270226629070399</c:v>
                </c:pt>
                <c:pt idx="70">
                  <c:v>1.66764043723501</c:v>
                </c:pt>
                <c:pt idx="71">
                  <c:v>1.5441444594190801</c:v>
                </c:pt>
                <c:pt idx="72">
                  <c:v>1.2702437762515999</c:v>
                </c:pt>
                <c:pt idx="73">
                  <c:v>1.3059407884060901</c:v>
                </c:pt>
                <c:pt idx="74">
                  <c:v>1.4348761304356601</c:v>
                </c:pt>
                <c:pt idx="75">
                  <c:v>5.4165215176324402E-2</c:v>
                </c:pt>
                <c:pt idx="76">
                  <c:v>-2.2304024819436301</c:v>
                </c:pt>
                <c:pt idx="77">
                  <c:v>-3.6307894441545701</c:v>
                </c:pt>
                <c:pt idx="78">
                  <c:v>-3.4877709627968398</c:v>
                </c:pt>
                <c:pt idx="79">
                  <c:v>-2.6623154466903398</c:v>
                </c:pt>
                <c:pt idx="80">
                  <c:v>-1.85080478713359</c:v>
                </c:pt>
                <c:pt idx="81">
                  <c:v>-1.7604898896890899</c:v>
                </c:pt>
                <c:pt idx="82">
                  <c:v>-1.4883491370448201</c:v>
                </c:pt>
                <c:pt idx="83">
                  <c:v>-0.81563476871859797</c:v>
                </c:pt>
                <c:pt idx="84">
                  <c:v>-0.529930342152518</c:v>
                </c:pt>
                <c:pt idx="85">
                  <c:v>-0.78662880016342396</c:v>
                </c:pt>
                <c:pt idx="86">
                  <c:v>0.14702993310906601</c:v>
                </c:pt>
                <c:pt idx="87">
                  <c:v>0.49916538638565799</c:v>
                </c:pt>
                <c:pt idx="88">
                  <c:v>9.4797485107833701E-2</c:v>
                </c:pt>
                <c:pt idx="89">
                  <c:v>-1.43721581803091E-2</c:v>
                </c:pt>
                <c:pt idx="90">
                  <c:v>-0.33465107145005302</c:v>
                </c:pt>
                <c:pt idx="91">
                  <c:v>-0.69018608395143799</c:v>
                </c:pt>
                <c:pt idx="92">
                  <c:v>-0.139407383414624</c:v>
                </c:pt>
                <c:pt idx="93">
                  <c:v>-2.1144003892015199E-2</c:v>
                </c:pt>
                <c:pt idx="94">
                  <c:v>0.24551985447240901</c:v>
                </c:pt>
                <c:pt idx="95">
                  <c:v>0.76124658140264101</c:v>
                </c:pt>
                <c:pt idx="96">
                  <c:v>0.36026040254277802</c:v>
                </c:pt>
                <c:pt idx="97">
                  <c:v>0.84880178288524399</c:v>
                </c:pt>
                <c:pt idx="98">
                  <c:v>0.770007645908932</c:v>
                </c:pt>
                <c:pt idx="99">
                  <c:v>0.60887194212528795</c:v>
                </c:pt>
                <c:pt idx="100">
                  <c:v>0.31192485474875697</c:v>
                </c:pt>
                <c:pt idx="101">
                  <c:v>-0.26248097256829001</c:v>
                </c:pt>
                <c:pt idx="102">
                  <c:v>-0.58199971410518503</c:v>
                </c:pt>
                <c:pt idx="103">
                  <c:v>-0.93851403770048802</c:v>
                </c:pt>
                <c:pt idx="104">
                  <c:v>-0.96725504636752602</c:v>
                </c:pt>
                <c:pt idx="105">
                  <c:v>-1.1323414026451599</c:v>
                </c:pt>
                <c:pt idx="106">
                  <c:v>-0.98843785749872504</c:v>
                </c:pt>
                <c:pt idx="107">
                  <c:v>-0.84286604409848898</c:v>
                </c:pt>
              </c:numCache>
            </c:numRef>
          </c:val>
          <c:smooth val="0"/>
        </c:ser>
        <c:ser>
          <c:idx val="4"/>
          <c:order val="4"/>
          <c:tx>
            <c:strRef>
              <c:f>'CHART 2'!$O$27</c:f>
              <c:strCache>
                <c:ptCount val="1"/>
                <c:pt idx="0">
                  <c:v>Mean of EMVF and IF</c:v>
                </c:pt>
              </c:strCache>
            </c:strRef>
          </c:tx>
          <c:spPr>
            <a:ln w="19050">
              <a:solidFill>
                <a:srgbClr val="FFCB05"/>
              </a:solidFill>
              <a:prstDash val="solid"/>
            </a:ln>
          </c:spPr>
          <c:marker>
            <c:symbol val="none"/>
          </c:marker>
          <c:cat>
            <c:strRef>
              <c:f>'CHART 2'!$J$28:$J$137</c:f>
              <c:strCache>
                <c:ptCount val="108"/>
                <c:pt idx="0">
                  <c:v>1990Q1</c:v>
                </c:pt>
                <c:pt idx="1">
                  <c:v>1990Q2</c:v>
                </c:pt>
                <c:pt idx="2">
                  <c:v>1990Q3</c:v>
                </c:pt>
                <c:pt idx="3">
                  <c:v>1990Q4</c:v>
                </c:pt>
                <c:pt idx="4">
                  <c:v>1991Q1</c:v>
                </c:pt>
                <c:pt idx="5">
                  <c:v>1991Q2</c:v>
                </c:pt>
                <c:pt idx="6">
                  <c:v>1991Q3</c:v>
                </c:pt>
                <c:pt idx="7">
                  <c:v>1991Q4</c:v>
                </c:pt>
                <c:pt idx="8">
                  <c:v>1992Q1</c:v>
                </c:pt>
                <c:pt idx="9">
                  <c:v>1992Q2</c:v>
                </c:pt>
                <c:pt idx="10">
                  <c:v>1992Q3</c:v>
                </c:pt>
                <c:pt idx="11">
                  <c:v>1992Q4</c:v>
                </c:pt>
                <c:pt idx="12">
                  <c:v>1993Q1</c:v>
                </c:pt>
                <c:pt idx="13">
                  <c:v>1993Q2</c:v>
                </c:pt>
                <c:pt idx="14">
                  <c:v>1993Q3</c:v>
                </c:pt>
                <c:pt idx="15">
                  <c:v>1993Q4</c:v>
                </c:pt>
                <c:pt idx="16">
                  <c:v>1994Q1</c:v>
                </c:pt>
                <c:pt idx="17">
                  <c:v>1994Q2</c:v>
                </c:pt>
                <c:pt idx="18">
                  <c:v>1994Q3</c:v>
                </c:pt>
                <c:pt idx="19">
                  <c:v>1994Q4</c:v>
                </c:pt>
                <c:pt idx="20">
                  <c:v>1995Q1</c:v>
                </c:pt>
                <c:pt idx="21">
                  <c:v>1995Q2</c:v>
                </c:pt>
                <c:pt idx="22">
                  <c:v>1995Q3</c:v>
                </c:pt>
                <c:pt idx="23">
                  <c:v>1995Q4</c:v>
                </c:pt>
                <c:pt idx="24">
                  <c:v>1996Q1</c:v>
                </c:pt>
                <c:pt idx="25">
                  <c:v>1996Q2</c:v>
                </c:pt>
                <c:pt idx="26">
                  <c:v>1996Q3</c:v>
                </c:pt>
                <c:pt idx="27">
                  <c:v>1996Q4</c:v>
                </c:pt>
                <c:pt idx="28">
                  <c:v>1997Q1</c:v>
                </c:pt>
                <c:pt idx="29">
                  <c:v>1997Q2</c:v>
                </c:pt>
                <c:pt idx="30">
                  <c:v>1997Q3</c:v>
                </c:pt>
                <c:pt idx="31">
                  <c:v>1997Q4</c:v>
                </c:pt>
                <c:pt idx="32">
                  <c:v>1998Q1</c:v>
                </c:pt>
                <c:pt idx="33">
                  <c:v>1998Q2</c:v>
                </c:pt>
                <c:pt idx="34">
                  <c:v>1998Q3</c:v>
                </c:pt>
                <c:pt idx="35">
                  <c:v>1998Q4</c:v>
                </c:pt>
                <c:pt idx="36">
                  <c:v>1999Q1</c:v>
                </c:pt>
                <c:pt idx="37">
                  <c:v>1999Q2</c:v>
                </c:pt>
                <c:pt idx="38">
                  <c:v>1999Q3</c:v>
                </c:pt>
                <c:pt idx="39">
                  <c:v>1999Q4</c:v>
                </c:pt>
                <c:pt idx="40">
                  <c:v>2000Q1</c:v>
                </c:pt>
                <c:pt idx="41">
                  <c:v>2000Q2</c:v>
                </c:pt>
                <c:pt idx="42">
                  <c:v>2000Q3</c:v>
                </c:pt>
                <c:pt idx="43">
                  <c:v>2000Q4</c:v>
                </c:pt>
                <c:pt idx="44">
                  <c:v>2001Q1</c:v>
                </c:pt>
                <c:pt idx="45">
                  <c:v>2001Q2</c:v>
                </c:pt>
                <c:pt idx="46">
                  <c:v>2001Q3</c:v>
                </c:pt>
                <c:pt idx="47">
                  <c:v>2001Q4</c:v>
                </c:pt>
                <c:pt idx="48">
                  <c:v>2002Q1</c:v>
                </c:pt>
                <c:pt idx="49">
                  <c:v>2002Q2</c:v>
                </c:pt>
                <c:pt idx="50">
                  <c:v>2002Q3</c:v>
                </c:pt>
                <c:pt idx="51">
                  <c:v>2002Q4</c:v>
                </c:pt>
                <c:pt idx="52">
                  <c:v>2003Q1</c:v>
                </c:pt>
                <c:pt idx="53">
                  <c:v>2003Q2</c:v>
                </c:pt>
                <c:pt idx="54">
                  <c:v>2003Q3</c:v>
                </c:pt>
                <c:pt idx="55">
                  <c:v>2003Q4</c:v>
                </c:pt>
                <c:pt idx="56">
                  <c:v>2004Q1</c:v>
                </c:pt>
                <c:pt idx="57">
                  <c:v>2004Q2</c:v>
                </c:pt>
                <c:pt idx="58">
                  <c:v>2004Q3</c:v>
                </c:pt>
                <c:pt idx="59">
                  <c:v>2004Q4</c:v>
                </c:pt>
                <c:pt idx="60">
                  <c:v>2005Q1</c:v>
                </c:pt>
                <c:pt idx="61">
                  <c:v>2005Q2</c:v>
                </c:pt>
                <c:pt idx="62">
                  <c:v>2005Q3</c:v>
                </c:pt>
                <c:pt idx="63">
                  <c:v>2005Q4</c:v>
                </c:pt>
                <c:pt idx="64">
                  <c:v>2006Q1</c:v>
                </c:pt>
                <c:pt idx="65">
                  <c:v>2006Q2</c:v>
                </c:pt>
                <c:pt idx="66">
                  <c:v>2006Q3</c:v>
                </c:pt>
                <c:pt idx="67">
                  <c:v>2006Q4</c:v>
                </c:pt>
                <c:pt idx="68">
                  <c:v>2007Q1</c:v>
                </c:pt>
                <c:pt idx="69">
                  <c:v>2007Q2</c:v>
                </c:pt>
                <c:pt idx="70">
                  <c:v>2007Q3</c:v>
                </c:pt>
                <c:pt idx="71">
                  <c:v>2007Q4</c:v>
                </c:pt>
                <c:pt idx="72">
                  <c:v>2008Q1</c:v>
                </c:pt>
                <c:pt idx="73">
                  <c:v>2008Q2</c:v>
                </c:pt>
                <c:pt idx="74">
                  <c:v>2008Q3</c:v>
                </c:pt>
                <c:pt idx="75">
                  <c:v>2008Q4</c:v>
                </c:pt>
                <c:pt idx="76">
                  <c:v>2009Q1</c:v>
                </c:pt>
                <c:pt idx="77">
                  <c:v>2009Q2</c:v>
                </c:pt>
                <c:pt idx="78">
                  <c:v>2009Q3</c:v>
                </c:pt>
                <c:pt idx="79">
                  <c:v>2009Q4</c:v>
                </c:pt>
                <c:pt idx="80">
                  <c:v>2010Q1</c:v>
                </c:pt>
                <c:pt idx="81">
                  <c:v>2010Q2</c:v>
                </c:pt>
                <c:pt idx="82">
                  <c:v>2010Q3</c:v>
                </c:pt>
                <c:pt idx="83">
                  <c:v>2010Q4</c:v>
                </c:pt>
                <c:pt idx="84">
                  <c:v>2011Q1</c:v>
                </c:pt>
                <c:pt idx="85">
                  <c:v>2011Q2</c:v>
                </c:pt>
                <c:pt idx="86">
                  <c:v>2011Q3</c:v>
                </c:pt>
                <c:pt idx="87">
                  <c:v>2011Q4</c:v>
                </c:pt>
                <c:pt idx="88">
                  <c:v>2012Q1</c:v>
                </c:pt>
                <c:pt idx="89">
                  <c:v>2012Q2</c:v>
                </c:pt>
                <c:pt idx="90">
                  <c:v>2012Q3</c:v>
                </c:pt>
                <c:pt idx="91">
                  <c:v>2012Q4</c:v>
                </c:pt>
                <c:pt idx="92">
                  <c:v>2013Q1</c:v>
                </c:pt>
                <c:pt idx="93">
                  <c:v>2013Q2</c:v>
                </c:pt>
                <c:pt idx="94">
                  <c:v>2013Q3</c:v>
                </c:pt>
                <c:pt idx="95">
                  <c:v>2013Q4</c:v>
                </c:pt>
                <c:pt idx="96">
                  <c:v>2014Q1</c:v>
                </c:pt>
                <c:pt idx="97">
                  <c:v>2014Q2</c:v>
                </c:pt>
                <c:pt idx="98">
                  <c:v>2014Q3</c:v>
                </c:pt>
                <c:pt idx="99">
                  <c:v>2014Q4</c:v>
                </c:pt>
                <c:pt idx="100">
                  <c:v>2015Q1</c:v>
                </c:pt>
                <c:pt idx="101">
                  <c:v>2015Q2</c:v>
                </c:pt>
                <c:pt idx="102">
                  <c:v>2015Q3</c:v>
                </c:pt>
                <c:pt idx="103">
                  <c:v>2015Q4</c:v>
                </c:pt>
                <c:pt idx="104">
                  <c:v>2016Q1</c:v>
                </c:pt>
                <c:pt idx="105">
                  <c:v>2016Q2</c:v>
                </c:pt>
                <c:pt idx="106">
                  <c:v>2016Q3</c:v>
                </c:pt>
                <c:pt idx="107">
                  <c:v>2016Q4</c:v>
                </c:pt>
              </c:strCache>
            </c:strRef>
          </c:cat>
          <c:val>
            <c:numRef>
              <c:f>'CHART 2'!$O$28:$O$135</c:f>
              <c:numCache>
                <c:formatCode>0.00</c:formatCode>
                <c:ptCount val="108"/>
                <c:pt idx="0">
                  <c:v>3.7262717025088601</c:v>
                </c:pt>
                <c:pt idx="1">
                  <c:v>3.0594565584243201</c:v>
                </c:pt>
                <c:pt idx="2">
                  <c:v>2.0532627694117198</c:v>
                </c:pt>
                <c:pt idx="3">
                  <c:v>0.82727506766515602</c:v>
                </c:pt>
                <c:pt idx="4">
                  <c:v>-0.98230663851964195</c:v>
                </c:pt>
                <c:pt idx="5">
                  <c:v>-0.90457758928471599</c:v>
                </c:pt>
                <c:pt idx="6">
                  <c:v>-1.1279197114856401</c:v>
                </c:pt>
                <c:pt idx="7">
                  <c:v>-1.30577522123415</c:v>
                </c:pt>
                <c:pt idx="8">
                  <c:v>-1.6407410812929899</c:v>
                </c:pt>
                <c:pt idx="9">
                  <c:v>-1.9524411122905601</c:v>
                </c:pt>
                <c:pt idx="10">
                  <c:v>-1.8801984764494999</c:v>
                </c:pt>
                <c:pt idx="11">
                  <c:v>-1.79492091283626</c:v>
                </c:pt>
                <c:pt idx="12">
                  <c:v>-1.6682678006634999</c:v>
                </c:pt>
                <c:pt idx="13">
                  <c:v>-1.30815430243576</c:v>
                </c:pt>
                <c:pt idx="14">
                  <c:v>-0.95779909958766396</c:v>
                </c:pt>
                <c:pt idx="15">
                  <c:v>-1.1391903030783399</c:v>
                </c:pt>
                <c:pt idx="16">
                  <c:v>-0.32689860882530403</c:v>
                </c:pt>
                <c:pt idx="17">
                  <c:v>0.42568983250460501</c:v>
                </c:pt>
                <c:pt idx="18">
                  <c:v>0.95663816695474801</c:v>
                </c:pt>
                <c:pt idx="19">
                  <c:v>0.92539708974203005</c:v>
                </c:pt>
                <c:pt idx="20">
                  <c:v>1.05478573855817</c:v>
                </c:pt>
                <c:pt idx="21">
                  <c:v>0.27525896381699799</c:v>
                </c:pt>
                <c:pt idx="22">
                  <c:v>-0.41671126035124301</c:v>
                </c:pt>
                <c:pt idx="23">
                  <c:v>-0.82624352404133095</c:v>
                </c:pt>
                <c:pt idx="24">
                  <c:v>-1.5906949748730299</c:v>
                </c:pt>
                <c:pt idx="25">
                  <c:v>-1.75123023562645</c:v>
                </c:pt>
                <c:pt idx="26">
                  <c:v>-1.76825635573044</c:v>
                </c:pt>
                <c:pt idx="27">
                  <c:v>-1.8670527586835599</c:v>
                </c:pt>
                <c:pt idx="28">
                  <c:v>-1.4582091836692399</c:v>
                </c:pt>
                <c:pt idx="29">
                  <c:v>-1.27055011178669</c:v>
                </c:pt>
                <c:pt idx="30">
                  <c:v>-1.01396859538108</c:v>
                </c:pt>
                <c:pt idx="31">
                  <c:v>-0.98074918747522699</c:v>
                </c:pt>
                <c:pt idx="32">
                  <c:v>-0.49877166404975698</c:v>
                </c:pt>
                <c:pt idx="33">
                  <c:v>-1.36411238104109</c:v>
                </c:pt>
                <c:pt idx="34">
                  <c:v>-1.3585095108299401</c:v>
                </c:pt>
                <c:pt idx="35">
                  <c:v>-0.92546585493463096</c:v>
                </c:pt>
                <c:pt idx="36">
                  <c:v>-3.6136382249885003E-2</c:v>
                </c:pt>
                <c:pt idx="37">
                  <c:v>-0.121432421708545</c:v>
                </c:pt>
                <c:pt idx="38">
                  <c:v>0.48082647707953202</c:v>
                </c:pt>
                <c:pt idx="39">
                  <c:v>0.956183576652613</c:v>
                </c:pt>
                <c:pt idx="40">
                  <c:v>1.6158220689545</c:v>
                </c:pt>
                <c:pt idx="41">
                  <c:v>1.86624743070066</c:v>
                </c:pt>
                <c:pt idx="42">
                  <c:v>1.9536455202859</c:v>
                </c:pt>
                <c:pt idx="43">
                  <c:v>1.2341816718677701</c:v>
                </c:pt>
                <c:pt idx="44">
                  <c:v>0.91563294141989704</c:v>
                </c:pt>
                <c:pt idx="45">
                  <c:v>0.300950409600025</c:v>
                </c:pt>
                <c:pt idx="46">
                  <c:v>-0.62116197291731101</c:v>
                </c:pt>
                <c:pt idx="47">
                  <c:v>-0.81317155238240701</c:v>
                </c:pt>
                <c:pt idx="48">
                  <c:v>-0.12906574997369399</c:v>
                </c:pt>
                <c:pt idx="49">
                  <c:v>-0.33934385541714501</c:v>
                </c:pt>
                <c:pt idx="50">
                  <c:v>-0.19492490941350099</c:v>
                </c:pt>
                <c:pt idx="51">
                  <c:v>-0.28753492098580402</c:v>
                </c:pt>
                <c:pt idx="52">
                  <c:v>-0.35185833027709901</c:v>
                </c:pt>
                <c:pt idx="53">
                  <c:v>-1.1317336265614799</c:v>
                </c:pt>
                <c:pt idx="54">
                  <c:v>-1.3928863568325101</c:v>
                </c:pt>
                <c:pt idx="55">
                  <c:v>-1.3281021212734201</c:v>
                </c:pt>
                <c:pt idx="56">
                  <c:v>-1.2079675704798201</c:v>
                </c:pt>
                <c:pt idx="57">
                  <c:v>-0.64565988338162095</c:v>
                </c:pt>
                <c:pt idx="58">
                  <c:v>-8.5166306183559401E-2</c:v>
                </c:pt>
                <c:pt idx="59">
                  <c:v>5.4839408310142203E-2</c:v>
                </c:pt>
                <c:pt idx="60">
                  <c:v>-0.160869782695338</c:v>
                </c:pt>
                <c:pt idx="61">
                  <c:v>-2.37141857588496E-2</c:v>
                </c:pt>
                <c:pt idx="62">
                  <c:v>0.62103432492228705</c:v>
                </c:pt>
                <c:pt idx="63">
                  <c:v>1.07631341642427</c:v>
                </c:pt>
                <c:pt idx="64">
                  <c:v>1.3656142857632201</c:v>
                </c:pt>
                <c:pt idx="65">
                  <c:v>0.90689905295221396</c:v>
                </c:pt>
                <c:pt idx="66">
                  <c:v>0.67877996469469704</c:v>
                </c:pt>
                <c:pt idx="67">
                  <c:v>0.59288288507638398</c:v>
                </c:pt>
                <c:pt idx="68">
                  <c:v>0.80900758891537805</c:v>
                </c:pt>
                <c:pt idx="69">
                  <c:v>1.34755052869672</c:v>
                </c:pt>
                <c:pt idx="70">
                  <c:v>1.3216380998267501</c:v>
                </c:pt>
                <c:pt idx="71">
                  <c:v>1.0489850612229501</c:v>
                </c:pt>
                <c:pt idx="72">
                  <c:v>0.71731308947725603</c:v>
                </c:pt>
                <c:pt idx="73">
                  <c:v>0.67461503124834898</c:v>
                </c:pt>
                <c:pt idx="74">
                  <c:v>1.12730971449855</c:v>
                </c:pt>
                <c:pt idx="75">
                  <c:v>-0.37173048084209698</c:v>
                </c:pt>
                <c:pt idx="76">
                  <c:v>-2.96085952234146</c:v>
                </c:pt>
                <c:pt idx="77">
                  <c:v>-4.3588861545426596</c:v>
                </c:pt>
                <c:pt idx="78">
                  <c:v>-4.2474483241304304</c:v>
                </c:pt>
                <c:pt idx="79">
                  <c:v>-3.4009191876282499</c:v>
                </c:pt>
                <c:pt idx="80">
                  <c:v>-2.52843444872989</c:v>
                </c:pt>
                <c:pt idx="81">
                  <c:v>-2.35418478710048</c:v>
                </c:pt>
                <c:pt idx="82">
                  <c:v>-2.0381540542908301</c:v>
                </c:pt>
                <c:pt idx="83">
                  <c:v>-1.31674405167135</c:v>
                </c:pt>
                <c:pt idx="84">
                  <c:v>-0.991759097034006</c:v>
                </c:pt>
                <c:pt idx="85">
                  <c:v>-1.2476203458730399</c:v>
                </c:pt>
                <c:pt idx="86">
                  <c:v>-0.38116272454217698</c:v>
                </c:pt>
                <c:pt idx="87">
                  <c:v>-0.116106742267574</c:v>
                </c:pt>
                <c:pt idx="88">
                  <c:v>-0.61067944745258895</c:v>
                </c:pt>
                <c:pt idx="89">
                  <c:v>-0.83985922410716995</c:v>
                </c:pt>
                <c:pt idx="90">
                  <c:v>-1.2071918737062299</c:v>
                </c:pt>
                <c:pt idx="91">
                  <c:v>-1.62659333118667</c:v>
                </c:pt>
                <c:pt idx="92">
                  <c:v>-1.1553155594042499</c:v>
                </c:pt>
                <c:pt idx="93">
                  <c:v>-1.082669250775</c:v>
                </c:pt>
                <c:pt idx="94">
                  <c:v>-0.84644682207157196</c:v>
                </c:pt>
                <c:pt idx="95">
                  <c:v>-0.395775455931063</c:v>
                </c:pt>
                <c:pt idx="96">
                  <c:v>-0.86678008702631404</c:v>
                </c:pt>
                <c:pt idx="97">
                  <c:v>-0.38050130276525701</c:v>
                </c:pt>
                <c:pt idx="98">
                  <c:v>-0.42103077183029902</c:v>
                </c:pt>
                <c:pt idx="99">
                  <c:v>-0.294686069408373</c:v>
                </c:pt>
                <c:pt idx="100">
                  <c:v>-1.0048427827755</c:v>
                </c:pt>
                <c:pt idx="101">
                  <c:v>-1.5679446984863601</c:v>
                </c:pt>
                <c:pt idx="102">
                  <c:v>-1.44776694484427</c:v>
                </c:pt>
                <c:pt idx="103">
                  <c:v>-1.73426468901778</c:v>
                </c:pt>
                <c:pt idx="104">
                  <c:v>-1.47277083988299</c:v>
                </c:pt>
                <c:pt idx="105">
                  <c:v>-2.1834620472966799</c:v>
                </c:pt>
                <c:pt idx="106">
                  <c:v>-1.6930802087177801</c:v>
                </c:pt>
                <c:pt idx="107">
                  <c:v>-1.4366814339427301</c:v>
                </c:pt>
              </c:numCache>
            </c:numRef>
          </c:val>
          <c:smooth val="0"/>
        </c:ser>
        <c:ser>
          <c:idx val="5"/>
          <c:order val="5"/>
          <c:tx>
            <c:strRef>
              <c:f>'CHART 2'!$P$27</c:f>
              <c:strCache>
                <c:ptCount val="1"/>
                <c:pt idx="0">
                  <c:v>Mean of MSSF and IF</c:v>
                </c:pt>
              </c:strCache>
            </c:strRef>
          </c:tx>
          <c:spPr>
            <a:ln w="19050">
              <a:solidFill>
                <a:srgbClr val="3E2680"/>
              </a:solidFill>
              <a:prstDash val="solid"/>
            </a:ln>
          </c:spPr>
          <c:marker>
            <c:symbol val="none"/>
          </c:marker>
          <c:cat>
            <c:strRef>
              <c:f>'CHART 2'!$J$28:$J$137</c:f>
              <c:strCache>
                <c:ptCount val="108"/>
                <c:pt idx="0">
                  <c:v>1990Q1</c:v>
                </c:pt>
                <c:pt idx="1">
                  <c:v>1990Q2</c:v>
                </c:pt>
                <c:pt idx="2">
                  <c:v>1990Q3</c:v>
                </c:pt>
                <c:pt idx="3">
                  <c:v>1990Q4</c:v>
                </c:pt>
                <c:pt idx="4">
                  <c:v>1991Q1</c:v>
                </c:pt>
                <c:pt idx="5">
                  <c:v>1991Q2</c:v>
                </c:pt>
                <c:pt idx="6">
                  <c:v>1991Q3</c:v>
                </c:pt>
                <c:pt idx="7">
                  <c:v>1991Q4</c:v>
                </c:pt>
                <c:pt idx="8">
                  <c:v>1992Q1</c:v>
                </c:pt>
                <c:pt idx="9">
                  <c:v>1992Q2</c:v>
                </c:pt>
                <c:pt idx="10">
                  <c:v>1992Q3</c:v>
                </c:pt>
                <c:pt idx="11">
                  <c:v>1992Q4</c:v>
                </c:pt>
                <c:pt idx="12">
                  <c:v>1993Q1</c:v>
                </c:pt>
                <c:pt idx="13">
                  <c:v>1993Q2</c:v>
                </c:pt>
                <c:pt idx="14">
                  <c:v>1993Q3</c:v>
                </c:pt>
                <c:pt idx="15">
                  <c:v>1993Q4</c:v>
                </c:pt>
                <c:pt idx="16">
                  <c:v>1994Q1</c:v>
                </c:pt>
                <c:pt idx="17">
                  <c:v>1994Q2</c:v>
                </c:pt>
                <c:pt idx="18">
                  <c:v>1994Q3</c:v>
                </c:pt>
                <c:pt idx="19">
                  <c:v>1994Q4</c:v>
                </c:pt>
                <c:pt idx="20">
                  <c:v>1995Q1</c:v>
                </c:pt>
                <c:pt idx="21">
                  <c:v>1995Q2</c:v>
                </c:pt>
                <c:pt idx="22">
                  <c:v>1995Q3</c:v>
                </c:pt>
                <c:pt idx="23">
                  <c:v>1995Q4</c:v>
                </c:pt>
                <c:pt idx="24">
                  <c:v>1996Q1</c:v>
                </c:pt>
                <c:pt idx="25">
                  <c:v>1996Q2</c:v>
                </c:pt>
                <c:pt idx="26">
                  <c:v>1996Q3</c:v>
                </c:pt>
                <c:pt idx="27">
                  <c:v>1996Q4</c:v>
                </c:pt>
                <c:pt idx="28">
                  <c:v>1997Q1</c:v>
                </c:pt>
                <c:pt idx="29">
                  <c:v>1997Q2</c:v>
                </c:pt>
                <c:pt idx="30">
                  <c:v>1997Q3</c:v>
                </c:pt>
                <c:pt idx="31">
                  <c:v>1997Q4</c:v>
                </c:pt>
                <c:pt idx="32">
                  <c:v>1998Q1</c:v>
                </c:pt>
                <c:pt idx="33">
                  <c:v>1998Q2</c:v>
                </c:pt>
                <c:pt idx="34">
                  <c:v>1998Q3</c:v>
                </c:pt>
                <c:pt idx="35">
                  <c:v>1998Q4</c:v>
                </c:pt>
                <c:pt idx="36">
                  <c:v>1999Q1</c:v>
                </c:pt>
                <c:pt idx="37">
                  <c:v>1999Q2</c:v>
                </c:pt>
                <c:pt idx="38">
                  <c:v>1999Q3</c:v>
                </c:pt>
                <c:pt idx="39">
                  <c:v>1999Q4</c:v>
                </c:pt>
                <c:pt idx="40">
                  <c:v>2000Q1</c:v>
                </c:pt>
                <c:pt idx="41">
                  <c:v>2000Q2</c:v>
                </c:pt>
                <c:pt idx="42">
                  <c:v>2000Q3</c:v>
                </c:pt>
                <c:pt idx="43">
                  <c:v>2000Q4</c:v>
                </c:pt>
                <c:pt idx="44">
                  <c:v>2001Q1</c:v>
                </c:pt>
                <c:pt idx="45">
                  <c:v>2001Q2</c:v>
                </c:pt>
                <c:pt idx="46">
                  <c:v>2001Q3</c:v>
                </c:pt>
                <c:pt idx="47">
                  <c:v>2001Q4</c:v>
                </c:pt>
                <c:pt idx="48">
                  <c:v>2002Q1</c:v>
                </c:pt>
                <c:pt idx="49">
                  <c:v>2002Q2</c:v>
                </c:pt>
                <c:pt idx="50">
                  <c:v>2002Q3</c:v>
                </c:pt>
                <c:pt idx="51">
                  <c:v>2002Q4</c:v>
                </c:pt>
                <c:pt idx="52">
                  <c:v>2003Q1</c:v>
                </c:pt>
                <c:pt idx="53">
                  <c:v>2003Q2</c:v>
                </c:pt>
                <c:pt idx="54">
                  <c:v>2003Q3</c:v>
                </c:pt>
                <c:pt idx="55">
                  <c:v>2003Q4</c:v>
                </c:pt>
                <c:pt idx="56">
                  <c:v>2004Q1</c:v>
                </c:pt>
                <c:pt idx="57">
                  <c:v>2004Q2</c:v>
                </c:pt>
                <c:pt idx="58">
                  <c:v>2004Q3</c:v>
                </c:pt>
                <c:pt idx="59">
                  <c:v>2004Q4</c:v>
                </c:pt>
                <c:pt idx="60">
                  <c:v>2005Q1</c:v>
                </c:pt>
                <c:pt idx="61">
                  <c:v>2005Q2</c:v>
                </c:pt>
                <c:pt idx="62">
                  <c:v>2005Q3</c:v>
                </c:pt>
                <c:pt idx="63">
                  <c:v>2005Q4</c:v>
                </c:pt>
                <c:pt idx="64">
                  <c:v>2006Q1</c:v>
                </c:pt>
                <c:pt idx="65">
                  <c:v>2006Q2</c:v>
                </c:pt>
                <c:pt idx="66">
                  <c:v>2006Q3</c:v>
                </c:pt>
                <c:pt idx="67">
                  <c:v>2006Q4</c:v>
                </c:pt>
                <c:pt idx="68">
                  <c:v>2007Q1</c:v>
                </c:pt>
                <c:pt idx="69">
                  <c:v>2007Q2</c:v>
                </c:pt>
                <c:pt idx="70">
                  <c:v>2007Q3</c:v>
                </c:pt>
                <c:pt idx="71">
                  <c:v>2007Q4</c:v>
                </c:pt>
                <c:pt idx="72">
                  <c:v>2008Q1</c:v>
                </c:pt>
                <c:pt idx="73">
                  <c:v>2008Q2</c:v>
                </c:pt>
                <c:pt idx="74">
                  <c:v>2008Q3</c:v>
                </c:pt>
                <c:pt idx="75">
                  <c:v>2008Q4</c:v>
                </c:pt>
                <c:pt idx="76">
                  <c:v>2009Q1</c:v>
                </c:pt>
                <c:pt idx="77">
                  <c:v>2009Q2</c:v>
                </c:pt>
                <c:pt idx="78">
                  <c:v>2009Q3</c:v>
                </c:pt>
                <c:pt idx="79">
                  <c:v>2009Q4</c:v>
                </c:pt>
                <c:pt idx="80">
                  <c:v>2010Q1</c:v>
                </c:pt>
                <c:pt idx="81">
                  <c:v>2010Q2</c:v>
                </c:pt>
                <c:pt idx="82">
                  <c:v>2010Q3</c:v>
                </c:pt>
                <c:pt idx="83">
                  <c:v>2010Q4</c:v>
                </c:pt>
                <c:pt idx="84">
                  <c:v>2011Q1</c:v>
                </c:pt>
                <c:pt idx="85">
                  <c:v>2011Q2</c:v>
                </c:pt>
                <c:pt idx="86">
                  <c:v>2011Q3</c:v>
                </c:pt>
                <c:pt idx="87">
                  <c:v>2011Q4</c:v>
                </c:pt>
                <c:pt idx="88">
                  <c:v>2012Q1</c:v>
                </c:pt>
                <c:pt idx="89">
                  <c:v>2012Q2</c:v>
                </c:pt>
                <c:pt idx="90">
                  <c:v>2012Q3</c:v>
                </c:pt>
                <c:pt idx="91">
                  <c:v>2012Q4</c:v>
                </c:pt>
                <c:pt idx="92">
                  <c:v>2013Q1</c:v>
                </c:pt>
                <c:pt idx="93">
                  <c:v>2013Q2</c:v>
                </c:pt>
                <c:pt idx="94">
                  <c:v>2013Q3</c:v>
                </c:pt>
                <c:pt idx="95">
                  <c:v>2013Q4</c:v>
                </c:pt>
                <c:pt idx="96">
                  <c:v>2014Q1</c:v>
                </c:pt>
                <c:pt idx="97">
                  <c:v>2014Q2</c:v>
                </c:pt>
                <c:pt idx="98">
                  <c:v>2014Q3</c:v>
                </c:pt>
                <c:pt idx="99">
                  <c:v>2014Q4</c:v>
                </c:pt>
                <c:pt idx="100">
                  <c:v>2015Q1</c:v>
                </c:pt>
                <c:pt idx="101">
                  <c:v>2015Q2</c:v>
                </c:pt>
                <c:pt idx="102">
                  <c:v>2015Q3</c:v>
                </c:pt>
                <c:pt idx="103">
                  <c:v>2015Q4</c:v>
                </c:pt>
                <c:pt idx="104">
                  <c:v>2016Q1</c:v>
                </c:pt>
                <c:pt idx="105">
                  <c:v>2016Q2</c:v>
                </c:pt>
                <c:pt idx="106">
                  <c:v>2016Q3</c:v>
                </c:pt>
                <c:pt idx="107">
                  <c:v>2016Q4</c:v>
                </c:pt>
              </c:strCache>
            </c:strRef>
          </c:cat>
          <c:val>
            <c:numRef>
              <c:f>'CHART 2'!$P$28:$P$135</c:f>
              <c:numCache>
                <c:formatCode>0.00</c:formatCode>
                <c:ptCount val="108"/>
                <c:pt idx="0">
                  <c:v>3.8796209253347</c:v>
                </c:pt>
                <c:pt idx="1">
                  <c:v>3.1089664378523101</c:v>
                </c:pt>
                <c:pt idx="2">
                  <c:v>2.0023332557455902</c:v>
                </c:pt>
                <c:pt idx="3">
                  <c:v>0.65327270878877597</c:v>
                </c:pt>
                <c:pt idx="4">
                  <c:v>-1.2801920611704301</c:v>
                </c:pt>
                <c:pt idx="5">
                  <c:v>-1.32623849454009</c:v>
                </c:pt>
                <c:pt idx="6">
                  <c:v>-1.6933228617579701</c:v>
                </c:pt>
                <c:pt idx="7">
                  <c:v>-2.0250755214961198</c:v>
                </c:pt>
                <c:pt idx="8">
                  <c:v>-2.4861467004289</c:v>
                </c:pt>
                <c:pt idx="9">
                  <c:v>-2.9068452270185499</c:v>
                </c:pt>
                <c:pt idx="10">
                  <c:v>-2.9340948736562198</c:v>
                </c:pt>
                <c:pt idx="11">
                  <c:v>-2.9497618228417402</c:v>
                </c:pt>
                <c:pt idx="12">
                  <c:v>-2.91459361522866</c:v>
                </c:pt>
                <c:pt idx="13">
                  <c:v>-2.63466607538049</c:v>
                </c:pt>
                <c:pt idx="14">
                  <c:v>-2.3326545111391499</c:v>
                </c:pt>
                <c:pt idx="15">
                  <c:v>-2.5696148708623801</c:v>
                </c:pt>
                <c:pt idx="16">
                  <c:v>-1.8192032282325701</c:v>
                </c:pt>
                <c:pt idx="17">
                  <c:v>-1.0779362234391301</c:v>
                </c:pt>
                <c:pt idx="18">
                  <c:v>-0.51637806227545202</c:v>
                </c:pt>
                <c:pt idx="19">
                  <c:v>-0.50937365241107102</c:v>
                </c:pt>
                <c:pt idx="20">
                  <c:v>-0.31826786315530797</c:v>
                </c:pt>
                <c:pt idx="21">
                  <c:v>-1.0109621974290199</c:v>
                </c:pt>
                <c:pt idx="22">
                  <c:v>-1.60322545479664</c:v>
                </c:pt>
                <c:pt idx="23">
                  <c:v>-1.9208965241887701</c:v>
                </c:pt>
                <c:pt idx="24">
                  <c:v>-2.57772446647924</c:v>
                </c:pt>
                <c:pt idx="25">
                  <c:v>-2.63243257980265</c:v>
                </c:pt>
                <c:pt idx="26">
                  <c:v>-2.5377391925822899</c:v>
                </c:pt>
                <c:pt idx="27">
                  <c:v>-2.5546809545742999</c:v>
                </c:pt>
                <c:pt idx="28">
                  <c:v>-2.0839208961474101</c:v>
                </c:pt>
                <c:pt idx="29">
                  <c:v>-1.80215324833968</c:v>
                </c:pt>
                <c:pt idx="30">
                  <c:v>-1.44329736674363</c:v>
                </c:pt>
                <c:pt idx="31">
                  <c:v>-1.31109402921715</c:v>
                </c:pt>
                <c:pt idx="32">
                  <c:v>-0.74765530890276699</c:v>
                </c:pt>
                <c:pt idx="33">
                  <c:v>-1.5264975836903301</c:v>
                </c:pt>
                <c:pt idx="34">
                  <c:v>-1.44777530926819</c:v>
                </c:pt>
                <c:pt idx="35">
                  <c:v>-0.96652402964079098</c:v>
                </c:pt>
                <c:pt idx="36">
                  <c:v>-4.0642984977545801E-2</c:v>
                </c:pt>
                <c:pt idx="37">
                  <c:v>-8.1102898079776706E-2</c:v>
                </c:pt>
                <c:pt idx="38">
                  <c:v>0.57492883154559504</c:v>
                </c:pt>
                <c:pt idx="39">
                  <c:v>1.0737916772665099</c:v>
                </c:pt>
                <c:pt idx="40">
                  <c:v>1.74151503052002</c:v>
                </c:pt>
                <c:pt idx="41">
                  <c:v>2.0179879172443198</c:v>
                </c:pt>
                <c:pt idx="42">
                  <c:v>2.1410245201623201</c:v>
                </c:pt>
                <c:pt idx="43">
                  <c:v>1.4398748267415999</c:v>
                </c:pt>
                <c:pt idx="44">
                  <c:v>1.1016510326989899</c:v>
                </c:pt>
                <c:pt idx="45">
                  <c:v>0.51394969458547402</c:v>
                </c:pt>
                <c:pt idx="46">
                  <c:v>-0.39482998107665501</c:v>
                </c:pt>
                <c:pt idx="47">
                  <c:v>-0.61683593431442996</c:v>
                </c:pt>
                <c:pt idx="48">
                  <c:v>3.9032668829658203E-2</c:v>
                </c:pt>
                <c:pt idx="49">
                  <c:v>-0.181863815086408</c:v>
                </c:pt>
                <c:pt idx="50">
                  <c:v>-5.397444853385E-2</c:v>
                </c:pt>
                <c:pt idx="51">
                  <c:v>-0.20227526059633499</c:v>
                </c:pt>
                <c:pt idx="52">
                  <c:v>-0.32882866243735198</c:v>
                </c:pt>
                <c:pt idx="53">
                  <c:v>-1.1387041167424199</c:v>
                </c:pt>
                <c:pt idx="54">
                  <c:v>-1.4301998056177301</c:v>
                </c:pt>
                <c:pt idx="55">
                  <c:v>-1.4168577710378201</c:v>
                </c:pt>
                <c:pt idx="56">
                  <c:v>-1.3623001158855199</c:v>
                </c:pt>
                <c:pt idx="57">
                  <c:v>-0.84549848181785703</c:v>
                </c:pt>
                <c:pt idx="58">
                  <c:v>-0.30728558422996</c:v>
                </c:pt>
                <c:pt idx="59">
                  <c:v>-0.22340388608787501</c:v>
                </c:pt>
                <c:pt idx="60">
                  <c:v>-0.50288199491798602</c:v>
                </c:pt>
                <c:pt idx="61">
                  <c:v>-0.40267099456490701</c:v>
                </c:pt>
                <c:pt idx="62">
                  <c:v>0.22438266669130799</c:v>
                </c:pt>
                <c:pt idx="63">
                  <c:v>0.62620228899196095</c:v>
                </c:pt>
                <c:pt idx="64">
                  <c:v>0.85265005748072997</c:v>
                </c:pt>
                <c:pt idx="65">
                  <c:v>0.33876525293450799</c:v>
                </c:pt>
                <c:pt idx="66">
                  <c:v>7.2449466546420302E-2</c:v>
                </c:pt>
                <c:pt idx="67">
                  <c:v>-8.2789364302121499E-2</c:v>
                </c:pt>
                <c:pt idx="68">
                  <c:v>4.3192744677344998E-2</c:v>
                </c:pt>
                <c:pt idx="69">
                  <c:v>0.50253226500785397</c:v>
                </c:pt>
                <c:pt idx="70">
                  <c:v>0.430228734658888</c:v>
                </c:pt>
                <c:pt idx="71">
                  <c:v>8.7259298968861407E-2</c:v>
                </c:pt>
                <c:pt idx="72">
                  <c:v>-0.31948139327962999</c:v>
                </c:pt>
                <c:pt idx="73">
                  <c:v>-0.40929587122085997</c:v>
                </c:pt>
                <c:pt idx="74">
                  <c:v>2.6855723776603099E-2</c:v>
                </c:pt>
                <c:pt idx="75">
                  <c:v>-1.48192217523565</c:v>
                </c:pt>
                <c:pt idx="76">
                  <c:v>-4.0549858156766998</c:v>
                </c:pt>
                <c:pt idx="77">
                  <c:v>-5.4252749063223602</c:v>
                </c:pt>
                <c:pt idx="78">
                  <c:v>-5.3160257896047796</c:v>
                </c:pt>
                <c:pt idx="79">
                  <c:v>-4.5247080640911603</c:v>
                </c:pt>
                <c:pt idx="80">
                  <c:v>-3.7233868178957601</c:v>
                </c:pt>
                <c:pt idx="81">
                  <c:v>-3.5729350127031099</c:v>
                </c:pt>
                <c:pt idx="82">
                  <c:v>-3.24521448769613</c:v>
                </c:pt>
                <c:pt idx="83">
                  <c:v>-2.5569159593673598</c:v>
                </c:pt>
                <c:pt idx="84">
                  <c:v>-2.2748367773465299</c:v>
                </c:pt>
                <c:pt idx="85">
                  <c:v>-2.5415476812062501</c:v>
                </c:pt>
                <c:pt idx="86">
                  <c:v>-1.64911966881252</c:v>
                </c:pt>
                <c:pt idx="87">
                  <c:v>-1.35305884699023</c:v>
                </c:pt>
                <c:pt idx="88">
                  <c:v>-1.81616309798177</c:v>
                </c:pt>
                <c:pt idx="89">
                  <c:v>-1.9935265365280499</c:v>
                </c:pt>
                <c:pt idx="90">
                  <c:v>-2.3028874741191099</c:v>
                </c:pt>
                <c:pt idx="91">
                  <c:v>-2.69588800291177</c:v>
                </c:pt>
                <c:pt idx="92">
                  <c:v>-2.2137615224298099</c:v>
                </c:pt>
                <c:pt idx="93">
                  <c:v>-2.0985246542545202</c:v>
                </c:pt>
                <c:pt idx="94">
                  <c:v>-1.80940687526908</c:v>
                </c:pt>
                <c:pt idx="95">
                  <c:v>-1.3398184366160799</c:v>
                </c:pt>
                <c:pt idx="96">
                  <c:v>-1.8025094641636299</c:v>
                </c:pt>
                <c:pt idx="97">
                  <c:v>-1.2820425768168999</c:v>
                </c:pt>
                <c:pt idx="98">
                  <c:v>-1.27467948202701</c:v>
                </c:pt>
                <c:pt idx="99">
                  <c:v>-1.1275564117157399</c:v>
                </c:pt>
                <c:pt idx="100">
                  <c:v>-1.8024451645670601</c:v>
                </c:pt>
                <c:pt idx="101">
                  <c:v>-2.3126412871771298</c:v>
                </c:pt>
                <c:pt idx="102">
                  <c:v>-2.1215073808440601</c:v>
                </c:pt>
                <c:pt idx="103">
                  <c:v>-2.3492369615320001</c:v>
                </c:pt>
                <c:pt idx="104">
                  <c:v>-2.0467679966396202</c:v>
                </c:pt>
                <c:pt idx="105">
                  <c:v>-2.68697764561789</c:v>
                </c:pt>
                <c:pt idx="106">
                  <c:v>-2.11909746757568</c:v>
                </c:pt>
                <c:pt idx="107">
                  <c:v>-1.83341133092381</c:v>
                </c:pt>
              </c:numCache>
            </c:numRef>
          </c:val>
          <c:smooth val="0"/>
        </c:ser>
        <c:dLbls>
          <c:showLegendKey val="0"/>
          <c:showVal val="0"/>
          <c:showCatName val="0"/>
          <c:showSerName val="0"/>
          <c:showPercent val="0"/>
          <c:showBubbleSize val="0"/>
        </c:dLbls>
        <c:marker val="1"/>
        <c:smooth val="0"/>
        <c:axId val="175040192"/>
        <c:axId val="174406328"/>
      </c:lineChart>
      <c:lineChart>
        <c:grouping val="standard"/>
        <c:varyColors val="0"/>
        <c:ser>
          <c:idx val="3"/>
          <c:order val="3"/>
          <c:tx>
            <c:strRef>
              <c:f>'CHART 2'!$N$27</c:f>
              <c:strCache>
                <c:ptCount val="1"/>
                <c:pt idx="0">
                  <c:v>Principal component (left axis)</c:v>
                </c:pt>
              </c:strCache>
            </c:strRef>
          </c:tx>
          <c:spPr>
            <a:ln w="19050">
              <a:solidFill>
                <a:srgbClr val="21963E"/>
              </a:solidFill>
              <a:prstDash val="solid"/>
            </a:ln>
          </c:spPr>
          <c:marker>
            <c:symbol val="none"/>
          </c:marker>
          <c:cat>
            <c:strRef>
              <c:f>'CHART 2'!$J$28:$J$137</c:f>
              <c:strCache>
                <c:ptCount val="108"/>
                <c:pt idx="0">
                  <c:v>1990Q1</c:v>
                </c:pt>
                <c:pt idx="1">
                  <c:v>1990Q2</c:v>
                </c:pt>
                <c:pt idx="2">
                  <c:v>1990Q3</c:v>
                </c:pt>
                <c:pt idx="3">
                  <c:v>1990Q4</c:v>
                </c:pt>
                <c:pt idx="4">
                  <c:v>1991Q1</c:v>
                </c:pt>
                <c:pt idx="5">
                  <c:v>1991Q2</c:v>
                </c:pt>
                <c:pt idx="6">
                  <c:v>1991Q3</c:v>
                </c:pt>
                <c:pt idx="7">
                  <c:v>1991Q4</c:v>
                </c:pt>
                <c:pt idx="8">
                  <c:v>1992Q1</c:v>
                </c:pt>
                <c:pt idx="9">
                  <c:v>1992Q2</c:v>
                </c:pt>
                <c:pt idx="10">
                  <c:v>1992Q3</c:v>
                </c:pt>
                <c:pt idx="11">
                  <c:v>1992Q4</c:v>
                </c:pt>
                <c:pt idx="12">
                  <c:v>1993Q1</c:v>
                </c:pt>
                <c:pt idx="13">
                  <c:v>1993Q2</c:v>
                </c:pt>
                <c:pt idx="14">
                  <c:v>1993Q3</c:v>
                </c:pt>
                <c:pt idx="15">
                  <c:v>1993Q4</c:v>
                </c:pt>
                <c:pt idx="16">
                  <c:v>1994Q1</c:v>
                </c:pt>
                <c:pt idx="17">
                  <c:v>1994Q2</c:v>
                </c:pt>
                <c:pt idx="18">
                  <c:v>1994Q3</c:v>
                </c:pt>
                <c:pt idx="19">
                  <c:v>1994Q4</c:v>
                </c:pt>
                <c:pt idx="20">
                  <c:v>1995Q1</c:v>
                </c:pt>
                <c:pt idx="21">
                  <c:v>1995Q2</c:v>
                </c:pt>
                <c:pt idx="22">
                  <c:v>1995Q3</c:v>
                </c:pt>
                <c:pt idx="23">
                  <c:v>1995Q4</c:v>
                </c:pt>
                <c:pt idx="24">
                  <c:v>1996Q1</c:v>
                </c:pt>
                <c:pt idx="25">
                  <c:v>1996Q2</c:v>
                </c:pt>
                <c:pt idx="26">
                  <c:v>1996Q3</c:v>
                </c:pt>
                <c:pt idx="27">
                  <c:v>1996Q4</c:v>
                </c:pt>
                <c:pt idx="28">
                  <c:v>1997Q1</c:v>
                </c:pt>
                <c:pt idx="29">
                  <c:v>1997Q2</c:v>
                </c:pt>
                <c:pt idx="30">
                  <c:v>1997Q3</c:v>
                </c:pt>
                <c:pt idx="31">
                  <c:v>1997Q4</c:v>
                </c:pt>
                <c:pt idx="32">
                  <c:v>1998Q1</c:v>
                </c:pt>
                <c:pt idx="33">
                  <c:v>1998Q2</c:v>
                </c:pt>
                <c:pt idx="34">
                  <c:v>1998Q3</c:v>
                </c:pt>
                <c:pt idx="35">
                  <c:v>1998Q4</c:v>
                </c:pt>
                <c:pt idx="36">
                  <c:v>1999Q1</c:v>
                </c:pt>
                <c:pt idx="37">
                  <c:v>1999Q2</c:v>
                </c:pt>
                <c:pt idx="38">
                  <c:v>1999Q3</c:v>
                </c:pt>
                <c:pt idx="39">
                  <c:v>1999Q4</c:v>
                </c:pt>
                <c:pt idx="40">
                  <c:v>2000Q1</c:v>
                </c:pt>
                <c:pt idx="41">
                  <c:v>2000Q2</c:v>
                </c:pt>
                <c:pt idx="42">
                  <c:v>2000Q3</c:v>
                </c:pt>
                <c:pt idx="43">
                  <c:v>2000Q4</c:v>
                </c:pt>
                <c:pt idx="44">
                  <c:v>2001Q1</c:v>
                </c:pt>
                <c:pt idx="45">
                  <c:v>2001Q2</c:v>
                </c:pt>
                <c:pt idx="46">
                  <c:v>2001Q3</c:v>
                </c:pt>
                <c:pt idx="47">
                  <c:v>2001Q4</c:v>
                </c:pt>
                <c:pt idx="48">
                  <c:v>2002Q1</c:v>
                </c:pt>
                <c:pt idx="49">
                  <c:v>2002Q2</c:v>
                </c:pt>
                <c:pt idx="50">
                  <c:v>2002Q3</c:v>
                </c:pt>
                <c:pt idx="51">
                  <c:v>2002Q4</c:v>
                </c:pt>
                <c:pt idx="52">
                  <c:v>2003Q1</c:v>
                </c:pt>
                <c:pt idx="53">
                  <c:v>2003Q2</c:v>
                </c:pt>
                <c:pt idx="54">
                  <c:v>2003Q3</c:v>
                </c:pt>
                <c:pt idx="55">
                  <c:v>2003Q4</c:v>
                </c:pt>
                <c:pt idx="56">
                  <c:v>2004Q1</c:v>
                </c:pt>
                <c:pt idx="57">
                  <c:v>2004Q2</c:v>
                </c:pt>
                <c:pt idx="58">
                  <c:v>2004Q3</c:v>
                </c:pt>
                <c:pt idx="59">
                  <c:v>2004Q4</c:v>
                </c:pt>
                <c:pt idx="60">
                  <c:v>2005Q1</c:v>
                </c:pt>
                <c:pt idx="61">
                  <c:v>2005Q2</c:v>
                </c:pt>
                <c:pt idx="62">
                  <c:v>2005Q3</c:v>
                </c:pt>
                <c:pt idx="63">
                  <c:v>2005Q4</c:v>
                </c:pt>
                <c:pt idx="64">
                  <c:v>2006Q1</c:v>
                </c:pt>
                <c:pt idx="65">
                  <c:v>2006Q2</c:v>
                </c:pt>
                <c:pt idx="66">
                  <c:v>2006Q3</c:v>
                </c:pt>
                <c:pt idx="67">
                  <c:v>2006Q4</c:v>
                </c:pt>
                <c:pt idx="68">
                  <c:v>2007Q1</c:v>
                </c:pt>
                <c:pt idx="69">
                  <c:v>2007Q2</c:v>
                </c:pt>
                <c:pt idx="70">
                  <c:v>2007Q3</c:v>
                </c:pt>
                <c:pt idx="71">
                  <c:v>2007Q4</c:v>
                </c:pt>
                <c:pt idx="72">
                  <c:v>2008Q1</c:v>
                </c:pt>
                <c:pt idx="73">
                  <c:v>2008Q2</c:v>
                </c:pt>
                <c:pt idx="74">
                  <c:v>2008Q3</c:v>
                </c:pt>
                <c:pt idx="75">
                  <c:v>2008Q4</c:v>
                </c:pt>
                <c:pt idx="76">
                  <c:v>2009Q1</c:v>
                </c:pt>
                <c:pt idx="77">
                  <c:v>2009Q2</c:v>
                </c:pt>
                <c:pt idx="78">
                  <c:v>2009Q3</c:v>
                </c:pt>
                <c:pt idx="79">
                  <c:v>2009Q4</c:v>
                </c:pt>
                <c:pt idx="80">
                  <c:v>2010Q1</c:v>
                </c:pt>
                <c:pt idx="81">
                  <c:v>2010Q2</c:v>
                </c:pt>
                <c:pt idx="82">
                  <c:v>2010Q3</c:v>
                </c:pt>
                <c:pt idx="83">
                  <c:v>2010Q4</c:v>
                </c:pt>
                <c:pt idx="84">
                  <c:v>2011Q1</c:v>
                </c:pt>
                <c:pt idx="85">
                  <c:v>2011Q2</c:v>
                </c:pt>
                <c:pt idx="86">
                  <c:v>2011Q3</c:v>
                </c:pt>
                <c:pt idx="87">
                  <c:v>2011Q4</c:v>
                </c:pt>
                <c:pt idx="88">
                  <c:v>2012Q1</c:v>
                </c:pt>
                <c:pt idx="89">
                  <c:v>2012Q2</c:v>
                </c:pt>
                <c:pt idx="90">
                  <c:v>2012Q3</c:v>
                </c:pt>
                <c:pt idx="91">
                  <c:v>2012Q4</c:v>
                </c:pt>
                <c:pt idx="92">
                  <c:v>2013Q1</c:v>
                </c:pt>
                <c:pt idx="93">
                  <c:v>2013Q2</c:v>
                </c:pt>
                <c:pt idx="94">
                  <c:v>2013Q3</c:v>
                </c:pt>
                <c:pt idx="95">
                  <c:v>2013Q4</c:v>
                </c:pt>
                <c:pt idx="96">
                  <c:v>2014Q1</c:v>
                </c:pt>
                <c:pt idx="97">
                  <c:v>2014Q2</c:v>
                </c:pt>
                <c:pt idx="98">
                  <c:v>2014Q3</c:v>
                </c:pt>
                <c:pt idx="99">
                  <c:v>2014Q4</c:v>
                </c:pt>
                <c:pt idx="100">
                  <c:v>2015Q1</c:v>
                </c:pt>
                <c:pt idx="101">
                  <c:v>2015Q2</c:v>
                </c:pt>
                <c:pt idx="102">
                  <c:v>2015Q3</c:v>
                </c:pt>
                <c:pt idx="103">
                  <c:v>2015Q4</c:v>
                </c:pt>
                <c:pt idx="104">
                  <c:v>2016Q1</c:v>
                </c:pt>
                <c:pt idx="105">
                  <c:v>2016Q2</c:v>
                </c:pt>
                <c:pt idx="106">
                  <c:v>2016Q3</c:v>
                </c:pt>
                <c:pt idx="107">
                  <c:v>2016Q4</c:v>
                </c:pt>
              </c:strCache>
            </c:strRef>
          </c:cat>
          <c:val>
            <c:numRef>
              <c:f>'CHART 2'!$N$28:$N$135</c:f>
              <c:numCache>
                <c:formatCode>0.00</c:formatCode>
                <c:ptCount val="108"/>
                <c:pt idx="0">
                  <c:v>6.4550242219916996</c:v>
                </c:pt>
                <c:pt idx="1">
                  <c:v>5.11374135916647</c:v>
                </c:pt>
                <c:pt idx="2">
                  <c:v>3.1703880837071901</c:v>
                </c:pt>
                <c:pt idx="3">
                  <c:v>0.92982546910970398</c:v>
                </c:pt>
                <c:pt idx="4">
                  <c:v>-2.1595896117312501</c:v>
                </c:pt>
                <c:pt idx="5">
                  <c:v>-2.08443437483955</c:v>
                </c:pt>
                <c:pt idx="6">
                  <c:v>-2.4260093303516599</c:v>
                </c:pt>
                <c:pt idx="7">
                  <c:v>-2.6578073255342498</c:v>
                </c:pt>
                <c:pt idx="8">
                  <c:v>-3.1402053369773499</c:v>
                </c:pt>
                <c:pt idx="9">
                  <c:v>-3.58321604126168</c:v>
                </c:pt>
                <c:pt idx="10">
                  <c:v>-3.40275999100162</c:v>
                </c:pt>
                <c:pt idx="11">
                  <c:v>-3.1750593766802502</c:v>
                </c:pt>
                <c:pt idx="12">
                  <c:v>-2.8412284089335298</c:v>
                </c:pt>
                <c:pt idx="13">
                  <c:v>-2.1304571565877501</c:v>
                </c:pt>
                <c:pt idx="14">
                  <c:v>-1.42717252929433</c:v>
                </c:pt>
                <c:pt idx="15">
                  <c:v>-1.5672175195338001</c:v>
                </c:pt>
                <c:pt idx="16">
                  <c:v>-9.3892284195889505E-2</c:v>
                </c:pt>
                <c:pt idx="17">
                  <c:v>1.3390062302499399</c:v>
                </c:pt>
                <c:pt idx="18">
                  <c:v>2.4136600388952498</c:v>
                </c:pt>
                <c:pt idx="19">
                  <c:v>2.51337339604473</c:v>
                </c:pt>
                <c:pt idx="20">
                  <c:v>2.7332198650027202</c:v>
                </c:pt>
                <c:pt idx="21">
                  <c:v>1.3846993512171599</c:v>
                </c:pt>
                <c:pt idx="22">
                  <c:v>0.103211757383474</c:v>
                </c:pt>
                <c:pt idx="23">
                  <c:v>-0.71929551991913698</c:v>
                </c:pt>
                <c:pt idx="24">
                  <c:v>-2.0543673383400298</c:v>
                </c:pt>
                <c:pt idx="25">
                  <c:v>-2.3586806819524302</c:v>
                </c:pt>
                <c:pt idx="26">
                  <c:v>-2.3880507087023402</c:v>
                </c:pt>
                <c:pt idx="27">
                  <c:v>-2.5234490381607602</c:v>
                </c:pt>
                <c:pt idx="28">
                  <c:v>-1.8101518632977001</c:v>
                </c:pt>
                <c:pt idx="29">
                  <c:v>-1.41121842754851</c:v>
                </c:pt>
                <c:pt idx="30">
                  <c:v>-0.90482108328812005</c:v>
                </c:pt>
                <c:pt idx="31">
                  <c:v>-0.80051977840699096</c:v>
                </c:pt>
                <c:pt idx="32">
                  <c:v>-3.4683215195240903E-2</c:v>
                </c:pt>
                <c:pt idx="33">
                  <c:v>-1.46876889335868</c:v>
                </c:pt>
                <c:pt idx="34">
                  <c:v>-1.47415765791965</c:v>
                </c:pt>
                <c:pt idx="35">
                  <c:v>-0.72995547409708095</c:v>
                </c:pt>
                <c:pt idx="36">
                  <c:v>0.83005995296879398</c:v>
                </c:pt>
                <c:pt idx="37">
                  <c:v>0.87080071160736805</c:v>
                </c:pt>
                <c:pt idx="38">
                  <c:v>2.0382972160922401</c:v>
                </c:pt>
                <c:pt idx="39">
                  <c:v>2.9818556747937</c:v>
                </c:pt>
                <c:pt idx="40">
                  <c:v>4.1999004089297802</c:v>
                </c:pt>
                <c:pt idx="41">
                  <c:v>4.7436148768401898</c:v>
                </c:pt>
                <c:pt idx="42">
                  <c:v>4.9636712128649103</c:v>
                </c:pt>
                <c:pt idx="43">
                  <c:v>3.7785986465405701</c:v>
                </c:pt>
                <c:pt idx="44">
                  <c:v>3.1085138016179301</c:v>
                </c:pt>
                <c:pt idx="45">
                  <c:v>1.9260306732453401</c:v>
                </c:pt>
                <c:pt idx="46">
                  <c:v>0.28733580013666798</c:v>
                </c:pt>
                <c:pt idx="47">
                  <c:v>-5.3017503434868003E-2</c:v>
                </c:pt>
                <c:pt idx="48">
                  <c:v>1.1497833889676099</c:v>
                </c:pt>
                <c:pt idx="49">
                  <c:v>0.93941392082558495</c:v>
                </c:pt>
                <c:pt idx="50">
                  <c:v>1.1950102048826801</c:v>
                </c:pt>
                <c:pt idx="51">
                  <c:v>0.89642160438200302</c:v>
                </c:pt>
                <c:pt idx="52">
                  <c:v>0.53813530878141402</c:v>
                </c:pt>
                <c:pt idx="53">
                  <c:v>-0.95920349231775304</c:v>
                </c:pt>
                <c:pt idx="54">
                  <c:v>-1.5226981686291501</c:v>
                </c:pt>
                <c:pt idx="55">
                  <c:v>-1.4608917651507101</c:v>
                </c:pt>
                <c:pt idx="56">
                  <c:v>-1.2566707172404601</c:v>
                </c:pt>
                <c:pt idx="57">
                  <c:v>-0.32755307313721699</c:v>
                </c:pt>
                <c:pt idx="58">
                  <c:v>0.58487992634624497</c:v>
                </c:pt>
                <c:pt idx="59">
                  <c:v>0.802249653188565</c:v>
                </c:pt>
                <c:pt idx="60">
                  <c:v>0.47233270784592801</c:v>
                </c:pt>
                <c:pt idx="61">
                  <c:v>0.75725998789257698</c:v>
                </c:pt>
                <c:pt idx="62">
                  <c:v>1.8771211075705601</c:v>
                </c:pt>
                <c:pt idx="63">
                  <c:v>2.6583179925451002</c:v>
                </c:pt>
                <c:pt idx="64">
                  <c:v>3.1447351616474499</c:v>
                </c:pt>
                <c:pt idx="65">
                  <c:v>2.4178689284558699</c:v>
                </c:pt>
                <c:pt idx="66">
                  <c:v>2.0746916892141698</c:v>
                </c:pt>
                <c:pt idx="67">
                  <c:v>1.9584840614655801</c:v>
                </c:pt>
                <c:pt idx="68">
                  <c:v>2.3339774236709299</c:v>
                </c:pt>
                <c:pt idx="69">
                  <c:v>3.2373981708357702</c:v>
                </c:pt>
                <c:pt idx="70">
                  <c:v>3.2743396643504701</c:v>
                </c:pt>
                <c:pt idx="71">
                  <c:v>2.9447564718667998</c:v>
                </c:pt>
                <c:pt idx="72">
                  <c:v>2.4965632016550998</c:v>
                </c:pt>
                <c:pt idx="73">
                  <c:v>2.4421308493269001</c:v>
                </c:pt>
                <c:pt idx="74">
                  <c:v>3.0203113137682198</c:v>
                </c:pt>
                <c:pt idx="75">
                  <c:v>0.29156979781543801</c:v>
                </c:pt>
                <c:pt idx="76">
                  <c:v>-4.2524578650423903</c:v>
                </c:pt>
                <c:pt idx="77">
                  <c:v>-6.8078177740580097</c:v>
                </c:pt>
                <c:pt idx="78">
                  <c:v>-6.7377543899086296</c:v>
                </c:pt>
                <c:pt idx="79">
                  <c:v>-5.3022273949035998</c:v>
                </c:pt>
                <c:pt idx="80">
                  <c:v>-3.7274914818196501</c:v>
                </c:pt>
                <c:pt idx="81">
                  <c:v>-3.28647732016826</c:v>
                </c:pt>
                <c:pt idx="82">
                  <c:v>-2.6880013279819202</c:v>
                </c:pt>
                <c:pt idx="83">
                  <c:v>-1.49993980345557</c:v>
                </c:pt>
                <c:pt idx="84">
                  <c:v>-0.93434729941732098</c:v>
                </c:pt>
                <c:pt idx="85">
                  <c:v>-1.23680958786311</c:v>
                </c:pt>
                <c:pt idx="86">
                  <c:v>0.31411279896656003</c:v>
                </c:pt>
                <c:pt idx="87">
                  <c:v>0.86866631301132202</c:v>
                </c:pt>
                <c:pt idx="88">
                  <c:v>0.100556513166263</c:v>
                </c:pt>
                <c:pt idx="89">
                  <c:v>-0.31485786789491599</c:v>
                </c:pt>
                <c:pt idx="90">
                  <c:v>-0.96917349224994398</c:v>
                </c:pt>
                <c:pt idx="91">
                  <c:v>-1.6438580369598399</c:v>
                </c:pt>
                <c:pt idx="92">
                  <c:v>-0.78560553692726498</c:v>
                </c:pt>
                <c:pt idx="93">
                  <c:v>-0.54852087702787899</c:v>
                </c:pt>
                <c:pt idx="94">
                  <c:v>-3.2726119686596597E-2</c:v>
                </c:pt>
                <c:pt idx="95">
                  <c:v>0.80053958222692401</c:v>
                </c:pt>
                <c:pt idx="96">
                  <c:v>0.116455333084744</c:v>
                </c:pt>
                <c:pt idx="97">
                  <c:v>0.90968805468186897</c:v>
                </c:pt>
                <c:pt idx="98">
                  <c:v>0.87908179444371004</c:v>
                </c:pt>
                <c:pt idx="99">
                  <c:v>1.1355431969668099</c:v>
                </c:pt>
                <c:pt idx="100">
                  <c:v>-4.8792678661401599E-2</c:v>
                </c:pt>
                <c:pt idx="101">
                  <c:v>-1.05697614691071</c:v>
                </c:pt>
                <c:pt idx="102">
                  <c:v>-0.98217663782473297</c:v>
                </c:pt>
                <c:pt idx="103">
                  <c:v>-1.54448057471017</c:v>
                </c:pt>
                <c:pt idx="104">
                  <c:v>-1.2180774904529701</c:v>
                </c:pt>
                <c:pt idx="105">
                  <c:v>-2.22940076814321</c:v>
                </c:pt>
                <c:pt idx="106">
                  <c:v>-1.56023670369725</c:v>
                </c:pt>
                <c:pt idx="107">
                  <c:v>-1.21672214254378</c:v>
                </c:pt>
              </c:numCache>
            </c:numRef>
          </c:val>
          <c:smooth val="0"/>
        </c:ser>
        <c:dLbls>
          <c:showLegendKey val="0"/>
          <c:showVal val="0"/>
          <c:showCatName val="0"/>
          <c:showSerName val="0"/>
          <c:showPercent val="0"/>
          <c:showBubbleSize val="0"/>
        </c:dLbls>
        <c:marker val="1"/>
        <c:smooth val="0"/>
        <c:axId val="175101128"/>
        <c:axId val="175100744"/>
      </c:lineChart>
      <c:catAx>
        <c:axId val="175040192"/>
        <c:scaling>
          <c:orientation val="minMax"/>
        </c:scaling>
        <c:delete val="0"/>
        <c:axPos val="b"/>
        <c:title>
          <c:tx>
            <c:rich>
              <a:bodyPr/>
              <a:lstStyle/>
              <a:p>
                <a:pPr>
                  <a:defRPr sz="700" b="0">
                    <a:latin typeface="Arial"/>
                  </a:defRPr>
                </a:pPr>
                <a:endParaRPr lang="en-CA" sz="700" b="0">
                  <a:latin typeface="Arial"/>
                </a:endParaRPr>
              </a:p>
            </c:rich>
          </c:tx>
          <c:layout>
            <c:manualLayout>
              <c:xMode val="edge"/>
              <c:yMode val="edge"/>
              <c:x val="0.495530120075932"/>
              <c:y val="0.74158567200848047"/>
            </c:manualLayout>
          </c:layout>
          <c:overlay val="0"/>
        </c:title>
        <c:numFmt formatCode="General" sourceLinked="0"/>
        <c:majorTickMark val="in"/>
        <c:minorTickMark val="none"/>
        <c:tickLblPos val="nextTo"/>
        <c:spPr>
          <a:ln>
            <a:solidFill>
              <a:srgbClr val="000000"/>
            </a:solidFill>
            <a:prstDash val="solid"/>
          </a:ln>
        </c:spPr>
        <c:txPr>
          <a:bodyPr/>
          <a:lstStyle/>
          <a:p>
            <a:pPr>
              <a:defRPr sz="1200" b="0">
                <a:latin typeface="Arial"/>
                <a:ea typeface="Arial"/>
                <a:cs typeface="Arial"/>
              </a:defRPr>
            </a:pPr>
            <a:endParaRPr lang="es-ES_tradnl"/>
          </a:p>
        </c:txPr>
        <c:crossAx val="174406328"/>
        <c:crosses val="min"/>
        <c:auto val="1"/>
        <c:lblAlgn val="ctr"/>
        <c:lblOffset val="100"/>
        <c:tickLblSkip val="8"/>
        <c:tickMarkSkip val="8"/>
        <c:noMultiLvlLbl val="0"/>
      </c:catAx>
      <c:valAx>
        <c:axId val="174406328"/>
        <c:scaling>
          <c:orientation val="minMax"/>
          <c:max val="6"/>
          <c:min val="-6"/>
        </c:scaling>
        <c:delete val="0"/>
        <c:axPos val="l"/>
        <c:title>
          <c:tx>
            <c:rich>
              <a:bodyPr rot="0" vert="horz"/>
              <a:lstStyle/>
              <a:p>
                <a:pPr>
                  <a:defRPr sz="700" b="0">
                    <a:latin typeface="Arial"/>
                  </a:defRPr>
                </a:pPr>
                <a:endParaRPr lang="en-CA" sz="700" b="0">
                  <a:latin typeface="Arial"/>
                </a:endParaRPr>
              </a:p>
            </c:rich>
          </c:tx>
          <c:layout>
            <c:manualLayout>
              <c:xMode val="edge"/>
              <c:yMode val="edge"/>
              <c:x val="0.12268188302425106"/>
              <c:y val="0.20161781539422111"/>
            </c:manualLayout>
          </c:layout>
          <c:overlay val="0"/>
        </c:title>
        <c:numFmt formatCode="0" sourceLinked="0"/>
        <c:majorTickMark val="in"/>
        <c:minorTickMark val="none"/>
        <c:tickLblPos val="nextTo"/>
        <c:spPr>
          <a:ln>
            <a:solidFill>
              <a:srgbClr val="000000"/>
            </a:solidFill>
            <a:prstDash val="solid"/>
          </a:ln>
        </c:spPr>
        <c:txPr>
          <a:bodyPr/>
          <a:lstStyle/>
          <a:p>
            <a:pPr>
              <a:defRPr sz="1200" b="0">
                <a:latin typeface="Arial"/>
                <a:ea typeface="Arial"/>
                <a:cs typeface="Arial"/>
              </a:defRPr>
            </a:pPr>
            <a:endParaRPr lang="es-ES_tradnl"/>
          </a:p>
        </c:txPr>
        <c:crossAx val="175040192"/>
        <c:crosses val="autoZero"/>
        <c:crossBetween val="midCat"/>
        <c:majorUnit val="2"/>
      </c:valAx>
      <c:valAx>
        <c:axId val="175100744"/>
        <c:scaling>
          <c:orientation val="minMax"/>
          <c:max val="10"/>
          <c:min val="-10"/>
        </c:scaling>
        <c:delete val="0"/>
        <c:axPos val="r"/>
        <c:title>
          <c:tx>
            <c:rich>
              <a:bodyPr rot="0" vert="horz"/>
              <a:lstStyle/>
              <a:p>
                <a:pPr>
                  <a:defRPr sz="700" b="0">
                    <a:latin typeface="Arial"/>
                  </a:defRPr>
                </a:pPr>
                <a:r>
                  <a:rPr lang="en-CA" sz="1100" b="0" dirty="0">
                    <a:latin typeface="Arial"/>
                  </a:rPr>
                  <a:t>%</a:t>
                </a:r>
              </a:p>
            </c:rich>
          </c:tx>
          <c:layout>
            <c:manualLayout>
              <c:xMode val="edge"/>
              <c:yMode val="edge"/>
              <c:x val="0.95757720909886268"/>
              <c:y val="4.7097380367641585E-2"/>
            </c:manualLayout>
          </c:layout>
          <c:overlay val="0"/>
        </c:title>
        <c:numFmt formatCode="0" sourceLinked="0"/>
        <c:majorTickMark val="in"/>
        <c:minorTickMark val="none"/>
        <c:tickLblPos val="nextTo"/>
        <c:spPr>
          <a:ln>
            <a:solidFill>
              <a:srgbClr val="000000"/>
            </a:solidFill>
            <a:prstDash val="solid"/>
          </a:ln>
        </c:spPr>
        <c:txPr>
          <a:bodyPr/>
          <a:lstStyle/>
          <a:p>
            <a:pPr>
              <a:defRPr sz="1200" b="0">
                <a:latin typeface="Arial"/>
                <a:ea typeface="Arial"/>
                <a:cs typeface="Arial"/>
              </a:defRPr>
            </a:pPr>
            <a:endParaRPr lang="es-ES_tradnl"/>
          </a:p>
        </c:txPr>
        <c:crossAx val="175101128"/>
        <c:crosses val="max"/>
        <c:crossBetween val="midCat"/>
      </c:valAx>
      <c:catAx>
        <c:axId val="175101128"/>
        <c:scaling>
          <c:orientation val="minMax"/>
        </c:scaling>
        <c:delete val="0"/>
        <c:axPos val="b"/>
        <c:numFmt formatCode="General" sourceLinked="1"/>
        <c:majorTickMark val="none"/>
        <c:minorTickMark val="none"/>
        <c:tickLblPos val="none"/>
        <c:spPr>
          <a:ln>
            <a:solidFill>
              <a:srgbClr val="000000"/>
            </a:solidFill>
            <a:prstDash val="solid"/>
          </a:ln>
        </c:spPr>
        <c:crossAx val="175100744"/>
        <c:crossesAt val="0"/>
        <c:auto val="0"/>
        <c:lblAlgn val="ctr"/>
        <c:lblOffset val="100"/>
        <c:tickLblSkip val="4"/>
        <c:tickMarkSkip val="4"/>
        <c:noMultiLvlLbl val="0"/>
      </c:catAx>
      <c:spPr>
        <a:solidFill>
          <a:srgbClr val="FFFFFF"/>
        </a:solidFill>
      </c:spPr>
    </c:plotArea>
    <c:legend>
      <c:legendPos val="b"/>
      <c:legendEntry>
        <c:idx val="0"/>
        <c:delete val="1"/>
      </c:legendEntry>
      <c:layout>
        <c:manualLayout>
          <c:xMode val="edge"/>
          <c:yMode val="edge"/>
          <c:x val="1.2484580052493439E-2"/>
          <c:y val="0.77204193644414676"/>
          <c:w val="0.98613037447988905"/>
          <c:h val="8.0585882265386613E-2"/>
        </c:manualLayout>
      </c:layout>
      <c:overlay val="0"/>
      <c:txPr>
        <a:bodyPr/>
        <a:lstStyle/>
        <a:p>
          <a:pPr>
            <a:defRPr sz="1200" b="0">
              <a:latin typeface="Arial"/>
            </a:defRPr>
          </a:pPr>
          <a:endParaRPr lang="es-ES_tradnl"/>
        </a:p>
      </c:txPr>
    </c:legend>
    <c:plotVisOnly val="1"/>
    <c:dispBlanksAs val="gap"/>
    <c:showDLblsOverMax val="0"/>
  </c:chart>
  <c:spPr>
    <a:solidFill>
      <a:sysClr val="window" lastClr="FFFFFF"/>
    </a:solid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2658524052883012E-2"/>
          <c:y val="9.2781476480240668E-2"/>
          <c:w val="0.91722702107173282"/>
          <c:h val="0.65989205866265555"/>
        </c:manualLayout>
      </c:layout>
      <c:lineChart>
        <c:grouping val="standard"/>
        <c:varyColors val="0"/>
        <c:ser>
          <c:idx val="0"/>
          <c:order val="0"/>
          <c:tx>
            <c:strRef>
              <c:f>'CHART C6'!$K$27</c:f>
              <c:strCache>
                <c:ptCount val="1"/>
                <c:pt idx="0">
                  <c:v>EoH</c:v>
                </c:pt>
              </c:strCache>
            </c:strRef>
          </c:tx>
          <c:spPr>
            <a:ln w="15875">
              <a:solidFill>
                <a:srgbClr val="000000"/>
              </a:solidFill>
            </a:ln>
          </c:spPr>
          <c:marker>
            <c:symbol val="none"/>
          </c:marker>
          <c:cat>
            <c:strRef>
              <c:f>'CHART C6'!$J$28:$J$70</c:f>
              <c:strCache>
                <c:ptCount val="41"/>
                <c:pt idx="0">
                  <c:v>2006Q4</c:v>
                </c:pt>
                <c:pt idx="1">
                  <c:v>2007Q1</c:v>
                </c:pt>
                <c:pt idx="2">
                  <c:v>2007Q2</c:v>
                </c:pt>
                <c:pt idx="3">
                  <c:v>2007Q3</c:v>
                </c:pt>
                <c:pt idx="4">
                  <c:v>2007Q4</c:v>
                </c:pt>
                <c:pt idx="5">
                  <c:v>2008Q1</c:v>
                </c:pt>
                <c:pt idx="6">
                  <c:v>2008Q2</c:v>
                </c:pt>
                <c:pt idx="7">
                  <c:v>2008Q3</c:v>
                </c:pt>
                <c:pt idx="8">
                  <c:v>2008Q4</c:v>
                </c:pt>
                <c:pt idx="9">
                  <c:v>2009Q1</c:v>
                </c:pt>
                <c:pt idx="10">
                  <c:v>2009Q2</c:v>
                </c:pt>
                <c:pt idx="11">
                  <c:v>2009Q3</c:v>
                </c:pt>
                <c:pt idx="12">
                  <c:v>2009Q4</c:v>
                </c:pt>
                <c:pt idx="13">
                  <c:v>2010Q1</c:v>
                </c:pt>
                <c:pt idx="14">
                  <c:v>2010Q2</c:v>
                </c:pt>
                <c:pt idx="15">
                  <c:v>2010Q3</c:v>
                </c:pt>
                <c:pt idx="16">
                  <c:v>2010Q4</c:v>
                </c:pt>
                <c:pt idx="17">
                  <c:v>2011Q1</c:v>
                </c:pt>
                <c:pt idx="18">
                  <c:v>2011Q2</c:v>
                </c:pt>
                <c:pt idx="19">
                  <c:v>2011Q3</c:v>
                </c:pt>
                <c:pt idx="20">
                  <c:v>2011Q4</c:v>
                </c:pt>
                <c:pt idx="21">
                  <c:v>2012Q1</c:v>
                </c:pt>
                <c:pt idx="22">
                  <c:v>2012Q2</c:v>
                </c:pt>
                <c:pt idx="23">
                  <c:v>2012Q3</c:v>
                </c:pt>
                <c:pt idx="24">
                  <c:v>2012Q4</c:v>
                </c:pt>
                <c:pt idx="25">
                  <c:v>2013Q1</c:v>
                </c:pt>
                <c:pt idx="26">
                  <c:v>2013Q2</c:v>
                </c:pt>
                <c:pt idx="27">
                  <c:v>2013Q3</c:v>
                </c:pt>
                <c:pt idx="28">
                  <c:v>2013Q4</c:v>
                </c:pt>
                <c:pt idx="29">
                  <c:v>2014Q1</c:v>
                </c:pt>
                <c:pt idx="30">
                  <c:v>2014Q2</c:v>
                </c:pt>
                <c:pt idx="31">
                  <c:v>2014Q3</c:v>
                </c:pt>
                <c:pt idx="32">
                  <c:v>2014Q4</c:v>
                </c:pt>
                <c:pt idx="33">
                  <c:v>2015Q1</c:v>
                </c:pt>
                <c:pt idx="34">
                  <c:v>2015Q2</c:v>
                </c:pt>
                <c:pt idx="35">
                  <c:v>2015Q3</c:v>
                </c:pt>
                <c:pt idx="36">
                  <c:v>2015Q4</c:v>
                </c:pt>
                <c:pt idx="37">
                  <c:v>2016Q1</c:v>
                </c:pt>
                <c:pt idx="38">
                  <c:v>2016Q2</c:v>
                </c:pt>
                <c:pt idx="39">
                  <c:v>2016Q3</c:v>
                </c:pt>
                <c:pt idx="40">
                  <c:v>2016Q4</c:v>
                </c:pt>
              </c:strCache>
            </c:strRef>
          </c:cat>
          <c:val>
            <c:numRef>
              <c:f>'CHART C6'!$K$28:$K$68</c:f>
              <c:numCache>
                <c:formatCode>General</c:formatCode>
                <c:ptCount val="41"/>
              </c:numCache>
            </c:numRef>
          </c:val>
          <c:smooth val="0"/>
        </c:ser>
        <c:dLbls>
          <c:showLegendKey val="0"/>
          <c:showVal val="0"/>
          <c:showCatName val="0"/>
          <c:showSerName val="0"/>
          <c:showPercent val="0"/>
          <c:showBubbleSize val="0"/>
        </c:dLbls>
        <c:marker val="1"/>
        <c:smooth val="0"/>
        <c:axId val="172796080"/>
        <c:axId val="172796472"/>
      </c:lineChart>
      <c:lineChart>
        <c:grouping val="standard"/>
        <c:varyColors val="0"/>
        <c:ser>
          <c:idx val="1"/>
          <c:order val="1"/>
          <c:tx>
            <c:strRef>
              <c:f>'CHART C6'!$L$27</c:f>
              <c:strCache>
                <c:ptCount val="1"/>
                <c:pt idx="0">
                  <c:v>First data released</c:v>
                </c:pt>
              </c:strCache>
            </c:strRef>
          </c:tx>
          <c:spPr>
            <a:ln w="19050">
              <a:solidFill>
                <a:srgbClr val="C5281C"/>
              </a:solidFill>
              <a:prstDash val="solid"/>
            </a:ln>
          </c:spPr>
          <c:marker>
            <c:symbol val="none"/>
          </c:marker>
          <c:cat>
            <c:strRef>
              <c:f>'CHART C6'!$J$28:$J$70</c:f>
              <c:strCache>
                <c:ptCount val="41"/>
                <c:pt idx="0">
                  <c:v>2006Q4</c:v>
                </c:pt>
                <c:pt idx="1">
                  <c:v>2007Q1</c:v>
                </c:pt>
                <c:pt idx="2">
                  <c:v>2007Q2</c:v>
                </c:pt>
                <c:pt idx="3">
                  <c:v>2007Q3</c:v>
                </c:pt>
                <c:pt idx="4">
                  <c:v>2007Q4</c:v>
                </c:pt>
                <c:pt idx="5">
                  <c:v>2008Q1</c:v>
                </c:pt>
                <c:pt idx="6">
                  <c:v>2008Q2</c:v>
                </c:pt>
                <c:pt idx="7">
                  <c:v>2008Q3</c:v>
                </c:pt>
                <c:pt idx="8">
                  <c:v>2008Q4</c:v>
                </c:pt>
                <c:pt idx="9">
                  <c:v>2009Q1</c:v>
                </c:pt>
                <c:pt idx="10">
                  <c:v>2009Q2</c:v>
                </c:pt>
                <c:pt idx="11">
                  <c:v>2009Q3</c:v>
                </c:pt>
                <c:pt idx="12">
                  <c:v>2009Q4</c:v>
                </c:pt>
                <c:pt idx="13">
                  <c:v>2010Q1</c:v>
                </c:pt>
                <c:pt idx="14">
                  <c:v>2010Q2</c:v>
                </c:pt>
                <c:pt idx="15">
                  <c:v>2010Q3</c:v>
                </c:pt>
                <c:pt idx="16">
                  <c:v>2010Q4</c:v>
                </c:pt>
                <c:pt idx="17">
                  <c:v>2011Q1</c:v>
                </c:pt>
                <c:pt idx="18">
                  <c:v>2011Q2</c:v>
                </c:pt>
                <c:pt idx="19">
                  <c:v>2011Q3</c:v>
                </c:pt>
                <c:pt idx="20">
                  <c:v>2011Q4</c:v>
                </c:pt>
                <c:pt idx="21">
                  <c:v>2012Q1</c:v>
                </c:pt>
                <c:pt idx="22">
                  <c:v>2012Q2</c:v>
                </c:pt>
                <c:pt idx="23">
                  <c:v>2012Q3</c:v>
                </c:pt>
                <c:pt idx="24">
                  <c:v>2012Q4</c:v>
                </c:pt>
                <c:pt idx="25">
                  <c:v>2013Q1</c:v>
                </c:pt>
                <c:pt idx="26">
                  <c:v>2013Q2</c:v>
                </c:pt>
                <c:pt idx="27">
                  <c:v>2013Q3</c:v>
                </c:pt>
                <c:pt idx="28">
                  <c:v>2013Q4</c:v>
                </c:pt>
                <c:pt idx="29">
                  <c:v>2014Q1</c:v>
                </c:pt>
                <c:pt idx="30">
                  <c:v>2014Q2</c:v>
                </c:pt>
                <c:pt idx="31">
                  <c:v>2014Q3</c:v>
                </c:pt>
                <c:pt idx="32">
                  <c:v>2014Q4</c:v>
                </c:pt>
                <c:pt idx="33">
                  <c:v>2015Q1</c:v>
                </c:pt>
                <c:pt idx="34">
                  <c:v>2015Q2</c:v>
                </c:pt>
                <c:pt idx="35">
                  <c:v>2015Q3</c:v>
                </c:pt>
                <c:pt idx="36">
                  <c:v>2015Q4</c:v>
                </c:pt>
                <c:pt idx="37">
                  <c:v>2016Q1</c:v>
                </c:pt>
                <c:pt idx="38">
                  <c:v>2016Q2</c:v>
                </c:pt>
                <c:pt idx="39">
                  <c:v>2016Q3</c:v>
                </c:pt>
                <c:pt idx="40">
                  <c:v>2016Q4</c:v>
                </c:pt>
              </c:strCache>
            </c:strRef>
          </c:cat>
          <c:val>
            <c:numRef>
              <c:f>'CHART C6'!$L$28:$L$68</c:f>
              <c:numCache>
                <c:formatCode>General</c:formatCode>
                <c:ptCount val="41"/>
                <c:pt idx="0">
                  <c:v>-1.3891357148833938</c:v>
                </c:pt>
                <c:pt idx="1">
                  <c:v>-1.4005743416825367</c:v>
                </c:pt>
                <c:pt idx="2">
                  <c:v>-1.3333682998916352</c:v>
                </c:pt>
                <c:pt idx="3">
                  <c:v>-1.1885734117351499</c:v>
                </c:pt>
                <c:pt idx="4">
                  <c:v>-0.27681742966485512</c:v>
                </c:pt>
                <c:pt idx="5">
                  <c:v>-1.0914804077391982</c:v>
                </c:pt>
                <c:pt idx="6">
                  <c:v>-1.8376555437086939</c:v>
                </c:pt>
                <c:pt idx="7">
                  <c:v>-2.0754171469663074</c:v>
                </c:pt>
                <c:pt idx="8">
                  <c:v>-1.601320817585794</c:v>
                </c:pt>
                <c:pt idx="9">
                  <c:v>-3.6263118895810464</c:v>
                </c:pt>
                <c:pt idx="10">
                  <c:v>-5.0218384207188826</c:v>
                </c:pt>
                <c:pt idx="11">
                  <c:v>-5.1874153657751165</c:v>
                </c:pt>
                <c:pt idx="12">
                  <c:v>-1.8075583049682487</c:v>
                </c:pt>
                <c:pt idx="13">
                  <c:v>-0.3941608296385235</c:v>
                </c:pt>
                <c:pt idx="14">
                  <c:v>-0.16168698463591147</c:v>
                </c:pt>
                <c:pt idx="15">
                  <c:v>-0.77291935695767977</c:v>
                </c:pt>
                <c:pt idx="16">
                  <c:v>-0.18962662655591656</c:v>
                </c:pt>
                <c:pt idx="17">
                  <c:v>0.20933998042580448</c:v>
                </c:pt>
                <c:pt idx="18">
                  <c:v>-0.4563620957999448</c:v>
                </c:pt>
                <c:pt idx="19">
                  <c:v>-0.28360861712619645</c:v>
                </c:pt>
                <c:pt idx="20">
                  <c:v>-0.85088990851560631</c:v>
                </c:pt>
                <c:pt idx="21">
                  <c:v>-0.98252744407115733</c:v>
                </c:pt>
                <c:pt idx="22">
                  <c:v>-1.2431917428399664</c:v>
                </c:pt>
                <c:pt idx="23">
                  <c:v>-1.2976888888733273</c:v>
                </c:pt>
                <c:pt idx="24">
                  <c:v>-1.416515195730228</c:v>
                </c:pt>
                <c:pt idx="25">
                  <c:v>-1.3353209384651676</c:v>
                </c:pt>
                <c:pt idx="26">
                  <c:v>-1.595162715096532</c:v>
                </c:pt>
                <c:pt idx="27">
                  <c:v>-1.600889582718068</c:v>
                </c:pt>
                <c:pt idx="28">
                  <c:v>-0.60362317843436486</c:v>
                </c:pt>
                <c:pt idx="29">
                  <c:v>-0.80155259833393222</c:v>
                </c:pt>
                <c:pt idx="30">
                  <c:v>-0.74264163051092069</c:v>
                </c:pt>
                <c:pt idx="31">
                  <c:v>-1.5224913173285892</c:v>
                </c:pt>
                <c:pt idx="32">
                  <c:v>-1.5927635779611427</c:v>
                </c:pt>
                <c:pt idx="33">
                  <c:v>-2.2595020458435755</c:v>
                </c:pt>
                <c:pt idx="34">
                  <c:v>-2.8895093102059954</c:v>
                </c:pt>
                <c:pt idx="35">
                  <c:v>-2.4694084987500586</c:v>
                </c:pt>
                <c:pt idx="36">
                  <c:v>-2.2744805073191432</c:v>
                </c:pt>
                <c:pt idx="37">
                  <c:v>-2.2753160464214384</c:v>
                </c:pt>
                <c:pt idx="38">
                  <c:v>-2.6825976284303721</c:v>
                </c:pt>
                <c:pt idx="39">
                  <c:v>-2.1132680125346415</c:v>
                </c:pt>
                <c:pt idx="40">
                  <c:v>-2.2100850824450902</c:v>
                </c:pt>
              </c:numCache>
            </c:numRef>
          </c:val>
          <c:smooth val="0"/>
        </c:ser>
        <c:ser>
          <c:idx val="2"/>
          <c:order val="2"/>
          <c:tx>
            <c:strRef>
              <c:f>'CHART C6'!$M$27</c:f>
              <c:strCache>
                <c:ptCount val="1"/>
                <c:pt idx="0">
                  <c:v>Data with 8 revisions</c:v>
                </c:pt>
              </c:strCache>
            </c:strRef>
          </c:tx>
          <c:spPr>
            <a:ln w="19050">
              <a:solidFill>
                <a:srgbClr val="00AEEF"/>
              </a:solidFill>
              <a:prstDash val="solid"/>
            </a:ln>
          </c:spPr>
          <c:marker>
            <c:symbol val="none"/>
          </c:marker>
          <c:cat>
            <c:strRef>
              <c:f>'CHART C6'!$J$28:$J$70</c:f>
              <c:strCache>
                <c:ptCount val="41"/>
                <c:pt idx="0">
                  <c:v>2006Q4</c:v>
                </c:pt>
                <c:pt idx="1">
                  <c:v>2007Q1</c:v>
                </c:pt>
                <c:pt idx="2">
                  <c:v>2007Q2</c:v>
                </c:pt>
                <c:pt idx="3">
                  <c:v>2007Q3</c:v>
                </c:pt>
                <c:pt idx="4">
                  <c:v>2007Q4</c:v>
                </c:pt>
                <c:pt idx="5">
                  <c:v>2008Q1</c:v>
                </c:pt>
                <c:pt idx="6">
                  <c:v>2008Q2</c:v>
                </c:pt>
                <c:pt idx="7">
                  <c:v>2008Q3</c:v>
                </c:pt>
                <c:pt idx="8">
                  <c:v>2008Q4</c:v>
                </c:pt>
                <c:pt idx="9">
                  <c:v>2009Q1</c:v>
                </c:pt>
                <c:pt idx="10">
                  <c:v>2009Q2</c:v>
                </c:pt>
                <c:pt idx="11">
                  <c:v>2009Q3</c:v>
                </c:pt>
                <c:pt idx="12">
                  <c:v>2009Q4</c:v>
                </c:pt>
                <c:pt idx="13">
                  <c:v>2010Q1</c:v>
                </c:pt>
                <c:pt idx="14">
                  <c:v>2010Q2</c:v>
                </c:pt>
                <c:pt idx="15">
                  <c:v>2010Q3</c:v>
                </c:pt>
                <c:pt idx="16">
                  <c:v>2010Q4</c:v>
                </c:pt>
                <c:pt idx="17">
                  <c:v>2011Q1</c:v>
                </c:pt>
                <c:pt idx="18">
                  <c:v>2011Q2</c:v>
                </c:pt>
                <c:pt idx="19">
                  <c:v>2011Q3</c:v>
                </c:pt>
                <c:pt idx="20">
                  <c:v>2011Q4</c:v>
                </c:pt>
                <c:pt idx="21">
                  <c:v>2012Q1</c:v>
                </c:pt>
                <c:pt idx="22">
                  <c:v>2012Q2</c:v>
                </c:pt>
                <c:pt idx="23">
                  <c:v>2012Q3</c:v>
                </c:pt>
                <c:pt idx="24">
                  <c:v>2012Q4</c:v>
                </c:pt>
                <c:pt idx="25">
                  <c:v>2013Q1</c:v>
                </c:pt>
                <c:pt idx="26">
                  <c:v>2013Q2</c:v>
                </c:pt>
                <c:pt idx="27">
                  <c:v>2013Q3</c:v>
                </c:pt>
                <c:pt idx="28">
                  <c:v>2013Q4</c:v>
                </c:pt>
                <c:pt idx="29">
                  <c:v>2014Q1</c:v>
                </c:pt>
                <c:pt idx="30">
                  <c:v>2014Q2</c:v>
                </c:pt>
                <c:pt idx="31">
                  <c:v>2014Q3</c:v>
                </c:pt>
                <c:pt idx="32">
                  <c:v>2014Q4</c:v>
                </c:pt>
                <c:pt idx="33">
                  <c:v>2015Q1</c:v>
                </c:pt>
                <c:pt idx="34">
                  <c:v>2015Q2</c:v>
                </c:pt>
                <c:pt idx="35">
                  <c:v>2015Q3</c:v>
                </c:pt>
                <c:pt idx="36">
                  <c:v>2015Q4</c:v>
                </c:pt>
                <c:pt idx="37">
                  <c:v>2016Q1</c:v>
                </c:pt>
                <c:pt idx="38">
                  <c:v>2016Q2</c:v>
                </c:pt>
                <c:pt idx="39">
                  <c:v>2016Q3</c:v>
                </c:pt>
                <c:pt idx="40">
                  <c:v>2016Q4</c:v>
                </c:pt>
              </c:strCache>
            </c:strRef>
          </c:cat>
          <c:val>
            <c:numRef>
              <c:f>'CHART C6'!$M$28:$M$68</c:f>
              <c:numCache>
                <c:formatCode>General</c:formatCode>
                <c:ptCount val="41"/>
                <c:pt idx="0">
                  <c:v>0.61405922997299633</c:v>
                </c:pt>
                <c:pt idx="1">
                  <c:v>0.92854129099235738</c:v>
                </c:pt>
                <c:pt idx="2">
                  <c:v>1.4878211175892719</c:v>
                </c:pt>
                <c:pt idx="3">
                  <c:v>1.4636445713628765</c:v>
                </c:pt>
                <c:pt idx="4">
                  <c:v>2.251995061128631</c:v>
                </c:pt>
                <c:pt idx="5">
                  <c:v>1.5039151002957718</c:v>
                </c:pt>
                <c:pt idx="6">
                  <c:v>1.1088136557971584</c:v>
                </c:pt>
                <c:pt idx="7">
                  <c:v>0.85506969345876538</c:v>
                </c:pt>
                <c:pt idx="8">
                  <c:v>-0.29915460744348588</c:v>
                </c:pt>
                <c:pt idx="9">
                  <c:v>-2.5573470707610846</c:v>
                </c:pt>
                <c:pt idx="10">
                  <c:v>-3.6761772286810657</c:v>
                </c:pt>
                <c:pt idx="11">
                  <c:v>-3.5173654850773506</c:v>
                </c:pt>
                <c:pt idx="12">
                  <c:v>-2.9711692178585158</c:v>
                </c:pt>
                <c:pt idx="13">
                  <c:v>-1.8381543267811162</c:v>
                </c:pt>
                <c:pt idx="14">
                  <c:v>-1.4869148743089866</c:v>
                </c:pt>
                <c:pt idx="15">
                  <c:v>-1.3199662088578257</c:v>
                </c:pt>
                <c:pt idx="16">
                  <c:v>-0.63194284318685012</c:v>
                </c:pt>
                <c:pt idx="17">
                  <c:v>-0.39369183174525757</c:v>
                </c:pt>
                <c:pt idx="18">
                  <c:v>-1.0222852273594873</c:v>
                </c:pt>
                <c:pt idx="19">
                  <c:v>-3.1295511217233063E-2</c:v>
                </c:pt>
                <c:pt idx="20">
                  <c:v>2.3597838255251524E-2</c:v>
                </c:pt>
                <c:pt idx="21">
                  <c:v>-0.29813073662989797</c:v>
                </c:pt>
                <c:pt idx="22">
                  <c:v>-0.53448310931437648</c:v>
                </c:pt>
                <c:pt idx="23">
                  <c:v>-1.5929552544856285</c:v>
                </c:pt>
                <c:pt idx="24">
                  <c:v>-2.2263649210657821</c:v>
                </c:pt>
                <c:pt idx="25">
                  <c:v>-2.0635772958310206</c:v>
                </c:pt>
                <c:pt idx="26">
                  <c:v>-2.2037343574974777</c:v>
                </c:pt>
                <c:pt idx="27">
                  <c:v>-2.0910000108288473</c:v>
                </c:pt>
                <c:pt idx="28">
                  <c:v>-1.3741511421499486</c:v>
                </c:pt>
                <c:pt idx="29">
                  <c:v>-1.7624751541439054</c:v>
                </c:pt>
                <c:pt idx="30">
                  <c:v>-1.60614989575113</c:v>
                </c:pt>
                <c:pt idx="31">
                  <c:v>-1.4186305593226978</c:v>
                </c:pt>
                <c:pt idx="32">
                  <c:v>-1.6139717694028666</c:v>
                </c:pt>
              </c:numCache>
            </c:numRef>
          </c:val>
          <c:smooth val="0"/>
        </c:ser>
        <c:ser>
          <c:idx val="3"/>
          <c:order val="3"/>
          <c:tx>
            <c:strRef>
              <c:f>'CHART C6'!$N$27</c:f>
              <c:strCache>
                <c:ptCount val="1"/>
                <c:pt idx="0">
                  <c:v>Latest available vintage</c:v>
                </c:pt>
              </c:strCache>
            </c:strRef>
          </c:tx>
          <c:spPr>
            <a:ln w="19050">
              <a:solidFill>
                <a:srgbClr val="21963E"/>
              </a:solidFill>
              <a:prstDash val="solid"/>
            </a:ln>
          </c:spPr>
          <c:marker>
            <c:symbol val="none"/>
          </c:marker>
          <c:cat>
            <c:strRef>
              <c:f>'CHART C6'!$J$28:$J$70</c:f>
              <c:strCache>
                <c:ptCount val="41"/>
                <c:pt idx="0">
                  <c:v>2006Q4</c:v>
                </c:pt>
                <c:pt idx="1">
                  <c:v>2007Q1</c:v>
                </c:pt>
                <c:pt idx="2">
                  <c:v>2007Q2</c:v>
                </c:pt>
                <c:pt idx="3">
                  <c:v>2007Q3</c:v>
                </c:pt>
                <c:pt idx="4">
                  <c:v>2007Q4</c:v>
                </c:pt>
                <c:pt idx="5">
                  <c:v>2008Q1</c:v>
                </c:pt>
                <c:pt idx="6">
                  <c:v>2008Q2</c:v>
                </c:pt>
                <c:pt idx="7">
                  <c:v>2008Q3</c:v>
                </c:pt>
                <c:pt idx="8">
                  <c:v>2008Q4</c:v>
                </c:pt>
                <c:pt idx="9">
                  <c:v>2009Q1</c:v>
                </c:pt>
                <c:pt idx="10">
                  <c:v>2009Q2</c:v>
                </c:pt>
                <c:pt idx="11">
                  <c:v>2009Q3</c:v>
                </c:pt>
                <c:pt idx="12">
                  <c:v>2009Q4</c:v>
                </c:pt>
                <c:pt idx="13">
                  <c:v>2010Q1</c:v>
                </c:pt>
                <c:pt idx="14">
                  <c:v>2010Q2</c:v>
                </c:pt>
                <c:pt idx="15">
                  <c:v>2010Q3</c:v>
                </c:pt>
                <c:pt idx="16">
                  <c:v>2010Q4</c:v>
                </c:pt>
                <c:pt idx="17">
                  <c:v>2011Q1</c:v>
                </c:pt>
                <c:pt idx="18">
                  <c:v>2011Q2</c:v>
                </c:pt>
                <c:pt idx="19">
                  <c:v>2011Q3</c:v>
                </c:pt>
                <c:pt idx="20">
                  <c:v>2011Q4</c:v>
                </c:pt>
                <c:pt idx="21">
                  <c:v>2012Q1</c:v>
                </c:pt>
                <c:pt idx="22">
                  <c:v>2012Q2</c:v>
                </c:pt>
                <c:pt idx="23">
                  <c:v>2012Q3</c:v>
                </c:pt>
                <c:pt idx="24">
                  <c:v>2012Q4</c:v>
                </c:pt>
                <c:pt idx="25">
                  <c:v>2013Q1</c:v>
                </c:pt>
                <c:pt idx="26">
                  <c:v>2013Q2</c:v>
                </c:pt>
                <c:pt idx="27">
                  <c:v>2013Q3</c:v>
                </c:pt>
                <c:pt idx="28">
                  <c:v>2013Q4</c:v>
                </c:pt>
                <c:pt idx="29">
                  <c:v>2014Q1</c:v>
                </c:pt>
                <c:pt idx="30">
                  <c:v>2014Q2</c:v>
                </c:pt>
                <c:pt idx="31">
                  <c:v>2014Q3</c:v>
                </c:pt>
                <c:pt idx="32">
                  <c:v>2014Q4</c:v>
                </c:pt>
                <c:pt idx="33">
                  <c:v>2015Q1</c:v>
                </c:pt>
                <c:pt idx="34">
                  <c:v>2015Q2</c:v>
                </c:pt>
                <c:pt idx="35">
                  <c:v>2015Q3</c:v>
                </c:pt>
                <c:pt idx="36">
                  <c:v>2015Q4</c:v>
                </c:pt>
                <c:pt idx="37">
                  <c:v>2016Q1</c:v>
                </c:pt>
                <c:pt idx="38">
                  <c:v>2016Q2</c:v>
                </c:pt>
                <c:pt idx="39">
                  <c:v>2016Q3</c:v>
                </c:pt>
                <c:pt idx="40">
                  <c:v>2016Q4</c:v>
                </c:pt>
              </c:strCache>
            </c:strRef>
          </c:cat>
          <c:val>
            <c:numRef>
              <c:f>'CHART C6'!$N$28:$N$68</c:f>
              <c:numCache>
                <c:formatCode>General</c:formatCode>
                <c:ptCount val="41"/>
                <c:pt idx="0">
                  <c:v>0.43566963589973806</c:v>
                </c:pt>
                <c:pt idx="1">
                  <c:v>0.5836526747520665</c:v>
                </c:pt>
                <c:pt idx="2">
                  <c:v>1.0551532112613504</c:v>
                </c:pt>
                <c:pt idx="3">
                  <c:v>0.97563576241848082</c:v>
                </c:pt>
                <c:pt idx="4">
                  <c:v>0.60614789864916752</c:v>
                </c:pt>
                <c:pt idx="5">
                  <c:v>0.16438240270291171</c:v>
                </c:pt>
                <c:pt idx="6">
                  <c:v>4.3289274090607677E-2</c:v>
                </c:pt>
                <c:pt idx="7">
                  <c:v>0.4585185877436837</c:v>
                </c:pt>
                <c:pt idx="8">
                  <c:v>-1.0850013681518278</c:v>
                </c:pt>
                <c:pt idx="9">
                  <c:v>-3.6913165627392885</c:v>
                </c:pt>
                <c:pt idx="10">
                  <c:v>-5.070706329516284</c:v>
                </c:pt>
                <c:pt idx="11">
                  <c:v>-4.9333059722249439</c:v>
                </c:pt>
                <c:pt idx="12">
                  <c:v>-4.0819893509888239</c:v>
                </c:pt>
                <c:pt idx="13">
                  <c:v>-3.2060641103262011</c:v>
                </c:pt>
                <c:pt idx="14">
                  <c:v>-2.9857823888896684</c:v>
                </c:pt>
                <c:pt idx="15">
                  <c:v>-2.6060815728906284</c:v>
                </c:pt>
                <c:pt idx="16">
                  <c:v>-1.8987454741786647</c:v>
                </c:pt>
                <c:pt idx="17">
                  <c:v>-1.6286856155886875</c:v>
                </c:pt>
                <c:pt idx="18">
                  <c:v>-1.9291262408429599</c:v>
                </c:pt>
                <c:pt idx="19">
                  <c:v>-1.0759414999199968</c:v>
                </c:pt>
                <c:pt idx="20">
                  <c:v>-0.85170967314092128</c:v>
                </c:pt>
                <c:pt idx="21">
                  <c:v>-1.4087714721487732</c:v>
                </c:pt>
                <c:pt idx="22">
                  <c:v>-1.6819870289343286</c:v>
                </c:pt>
                <c:pt idx="23">
                  <c:v>-2.0797326759624091</c:v>
                </c:pt>
                <c:pt idx="24">
                  <c:v>-2.5630005784219034</c:v>
                </c:pt>
                <c:pt idx="25">
                  <c:v>-2.1712237353938901</c:v>
                </c:pt>
                <c:pt idx="26">
                  <c:v>-2.144194497658003</c:v>
                </c:pt>
                <c:pt idx="27">
                  <c:v>-1.9384134986155543</c:v>
                </c:pt>
                <c:pt idx="28">
                  <c:v>-1.5527974932647681</c:v>
                </c:pt>
                <c:pt idx="29">
                  <c:v>-2.0938205765954065</c:v>
                </c:pt>
                <c:pt idx="30">
                  <c:v>-1.6460154894296863</c:v>
                </c:pt>
                <c:pt idx="31">
                  <c:v>-1.6993689781631405</c:v>
                </c:pt>
                <c:pt idx="32">
                  <c:v>-1.6139717694028666</c:v>
                </c:pt>
                <c:pt idx="33">
                  <c:v>-2.3369244146294488</c:v>
                </c:pt>
                <c:pt idx="34">
                  <c:v>-2.8734084244044444</c:v>
                </c:pt>
                <c:pt idx="35">
                  <c:v>-2.681647968731049</c:v>
                </c:pt>
                <c:pt idx="36">
                  <c:v>-2.8916767643244246</c:v>
                </c:pt>
                <c:pt idx="37">
                  <c:v>-2.564090799865848</c:v>
                </c:pt>
                <c:pt idx="38">
                  <c:v>-3.1650283028825998</c:v>
                </c:pt>
                <c:pt idx="39">
                  <c:v>-2.5542305063172566</c:v>
                </c:pt>
                <c:pt idx="40">
                  <c:v>-2.2100850824450902</c:v>
                </c:pt>
              </c:numCache>
            </c:numRef>
          </c:val>
          <c:smooth val="0"/>
        </c:ser>
        <c:dLbls>
          <c:showLegendKey val="0"/>
          <c:showVal val="0"/>
          <c:showCatName val="0"/>
          <c:showSerName val="0"/>
          <c:showPercent val="0"/>
          <c:showBubbleSize val="0"/>
        </c:dLbls>
        <c:marker val="1"/>
        <c:smooth val="0"/>
        <c:axId val="172797256"/>
        <c:axId val="172796864"/>
      </c:lineChart>
      <c:catAx>
        <c:axId val="172796080"/>
        <c:scaling>
          <c:orientation val="minMax"/>
        </c:scaling>
        <c:delete val="0"/>
        <c:axPos val="b"/>
        <c:title>
          <c:tx>
            <c:rich>
              <a:bodyPr/>
              <a:lstStyle/>
              <a:p>
                <a:pPr>
                  <a:defRPr sz="700" b="0">
                    <a:latin typeface="Arial"/>
                  </a:defRPr>
                </a:pPr>
                <a:endParaRPr lang="en-CA" sz="700" b="0">
                  <a:latin typeface="Arial"/>
                </a:endParaRPr>
              </a:p>
            </c:rich>
          </c:tx>
          <c:layout>
            <c:manualLayout>
              <c:xMode val="edge"/>
              <c:yMode val="edge"/>
              <c:x val="0.5157585235623825"/>
              <c:y val="0.73873817975833234"/>
            </c:manualLayout>
          </c:layout>
          <c:overlay val="0"/>
        </c:title>
        <c:numFmt formatCode="General" sourceLinked="0"/>
        <c:majorTickMark val="in"/>
        <c:minorTickMark val="none"/>
        <c:tickLblPos val="nextTo"/>
        <c:spPr>
          <a:ln>
            <a:solidFill>
              <a:srgbClr val="000000"/>
            </a:solidFill>
            <a:prstDash val="solid"/>
          </a:ln>
        </c:spPr>
        <c:txPr>
          <a:bodyPr/>
          <a:lstStyle/>
          <a:p>
            <a:pPr>
              <a:defRPr sz="1200" b="0">
                <a:latin typeface="Arial"/>
                <a:ea typeface="Arial"/>
                <a:cs typeface="Arial"/>
              </a:defRPr>
            </a:pPr>
            <a:endParaRPr lang="es-ES_tradnl"/>
          </a:p>
        </c:txPr>
        <c:crossAx val="172796472"/>
        <c:crosses val="min"/>
        <c:auto val="1"/>
        <c:lblAlgn val="ctr"/>
        <c:lblOffset val="100"/>
        <c:tickLblSkip val="4"/>
        <c:tickMarkSkip val="4"/>
        <c:noMultiLvlLbl val="0"/>
      </c:catAx>
      <c:valAx>
        <c:axId val="172796472"/>
        <c:scaling>
          <c:orientation val="minMax"/>
          <c:max val="6"/>
          <c:min val="-6"/>
        </c:scaling>
        <c:delete val="0"/>
        <c:axPos val="l"/>
        <c:numFmt formatCode="General" sourceLinked="1"/>
        <c:majorTickMark val="in"/>
        <c:minorTickMark val="none"/>
        <c:tickLblPos val="none"/>
        <c:spPr>
          <a:ln>
            <a:solidFill>
              <a:srgbClr val="000000"/>
            </a:solidFill>
            <a:prstDash val="solid"/>
          </a:ln>
        </c:spPr>
        <c:txPr>
          <a:bodyPr/>
          <a:lstStyle/>
          <a:p>
            <a:pPr>
              <a:defRPr sz="700" b="0">
                <a:latin typeface="Arial"/>
                <a:ea typeface="Arial"/>
                <a:cs typeface="Arial"/>
              </a:defRPr>
            </a:pPr>
            <a:endParaRPr lang="es-ES_tradnl"/>
          </a:p>
        </c:txPr>
        <c:crossAx val="172796080"/>
        <c:crosses val="autoZero"/>
        <c:crossBetween val="midCat"/>
        <c:majorUnit val="2"/>
      </c:valAx>
      <c:valAx>
        <c:axId val="172796864"/>
        <c:scaling>
          <c:orientation val="minMax"/>
          <c:max val="6"/>
          <c:min val="-6"/>
        </c:scaling>
        <c:delete val="0"/>
        <c:axPos val="r"/>
        <c:title>
          <c:tx>
            <c:rich>
              <a:bodyPr rot="0" vert="horz"/>
              <a:lstStyle/>
              <a:p>
                <a:pPr>
                  <a:defRPr sz="700" b="0">
                    <a:latin typeface="Arial"/>
                  </a:defRPr>
                </a:pPr>
                <a:r>
                  <a:rPr lang="en-CA" sz="1100" b="0" dirty="0">
                    <a:latin typeface="Arial"/>
                  </a:rPr>
                  <a:t>%</a:t>
                </a:r>
              </a:p>
            </c:rich>
          </c:tx>
          <c:layout>
            <c:manualLayout>
              <c:xMode val="edge"/>
              <c:yMode val="edge"/>
              <c:x val="0.94941985612709701"/>
              <c:y val="1.7212284630110763E-2"/>
            </c:manualLayout>
          </c:layout>
          <c:overlay val="0"/>
        </c:title>
        <c:numFmt formatCode="0" sourceLinked="0"/>
        <c:majorTickMark val="in"/>
        <c:minorTickMark val="none"/>
        <c:tickLblPos val="nextTo"/>
        <c:spPr>
          <a:ln>
            <a:solidFill>
              <a:srgbClr val="000000"/>
            </a:solidFill>
            <a:prstDash val="solid"/>
          </a:ln>
        </c:spPr>
        <c:txPr>
          <a:bodyPr/>
          <a:lstStyle/>
          <a:p>
            <a:pPr>
              <a:defRPr sz="1200" b="0">
                <a:latin typeface="Arial"/>
                <a:ea typeface="Arial"/>
                <a:cs typeface="Arial"/>
              </a:defRPr>
            </a:pPr>
            <a:endParaRPr lang="es-ES_tradnl"/>
          </a:p>
        </c:txPr>
        <c:crossAx val="172797256"/>
        <c:crosses val="max"/>
        <c:crossBetween val="midCat"/>
        <c:majorUnit val="2"/>
      </c:valAx>
      <c:catAx>
        <c:axId val="172797256"/>
        <c:scaling>
          <c:orientation val="minMax"/>
        </c:scaling>
        <c:delete val="0"/>
        <c:axPos val="b"/>
        <c:numFmt formatCode="General" sourceLinked="1"/>
        <c:majorTickMark val="none"/>
        <c:minorTickMark val="none"/>
        <c:tickLblPos val="none"/>
        <c:spPr>
          <a:ln>
            <a:solidFill>
              <a:srgbClr val="000000"/>
            </a:solidFill>
            <a:prstDash val="solid"/>
          </a:ln>
        </c:spPr>
        <c:crossAx val="172796864"/>
        <c:crossesAt val="0"/>
        <c:auto val="0"/>
        <c:lblAlgn val="ctr"/>
        <c:lblOffset val="100"/>
        <c:tickLblSkip val="4"/>
        <c:tickMarkSkip val="4"/>
        <c:noMultiLvlLbl val="0"/>
      </c:catAx>
      <c:spPr>
        <a:solidFill>
          <a:srgbClr val="FFFFFF"/>
        </a:solidFill>
      </c:spPr>
    </c:plotArea>
    <c:legend>
      <c:legendPos val="b"/>
      <c:legendEntry>
        <c:idx val="0"/>
        <c:delete val="1"/>
      </c:legendEntry>
      <c:layout>
        <c:manualLayout>
          <c:xMode val="edge"/>
          <c:yMode val="edge"/>
          <c:x val="8.1769849646335588E-3"/>
          <c:y val="0.81370226822097635"/>
          <c:w val="0.98610443078277787"/>
          <c:h val="0.10185185185185185"/>
        </c:manualLayout>
      </c:layout>
      <c:overlay val="0"/>
      <c:txPr>
        <a:bodyPr/>
        <a:lstStyle/>
        <a:p>
          <a:pPr>
            <a:defRPr sz="1200" b="0">
              <a:latin typeface="Arial"/>
            </a:defRPr>
          </a:pPr>
          <a:endParaRPr lang="es-ES_tradnl"/>
        </a:p>
      </c:txPr>
    </c:legend>
    <c:plotVisOnly val="1"/>
    <c:dispBlanksAs val="gap"/>
    <c:showDLblsOverMax val="0"/>
  </c:chart>
  <c:spPr>
    <a:solidFill>
      <a:sysClr val="window" lastClr="FFFFFF"/>
    </a:solid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2658524052883019E-2"/>
          <c:y val="8.7325563726731614E-2"/>
          <c:w val="0.92604548568677558"/>
          <c:h val="0.69194913592672413"/>
        </c:manualLayout>
      </c:layout>
      <c:lineChart>
        <c:grouping val="standard"/>
        <c:varyColors val="0"/>
        <c:ser>
          <c:idx val="0"/>
          <c:order val="0"/>
          <c:tx>
            <c:strRef>
              <c:f>'CHART C5'!$K$27</c:f>
              <c:strCache>
                <c:ptCount val="1"/>
                <c:pt idx="0">
                  <c:v>EoH</c:v>
                </c:pt>
              </c:strCache>
            </c:strRef>
          </c:tx>
          <c:spPr>
            <a:ln w="15875">
              <a:solidFill>
                <a:srgbClr val="000000"/>
              </a:solidFill>
            </a:ln>
          </c:spPr>
          <c:marker>
            <c:symbol val="none"/>
          </c:marker>
          <c:cat>
            <c:strRef>
              <c:f>'CHART C5'!$J$28:$J$70</c:f>
              <c:strCache>
                <c:ptCount val="41"/>
                <c:pt idx="0">
                  <c:v>2006Q4</c:v>
                </c:pt>
                <c:pt idx="1">
                  <c:v>2007Q1</c:v>
                </c:pt>
                <c:pt idx="2">
                  <c:v>2007Q2</c:v>
                </c:pt>
                <c:pt idx="3">
                  <c:v>2007Q3</c:v>
                </c:pt>
                <c:pt idx="4">
                  <c:v>2007Q4</c:v>
                </c:pt>
                <c:pt idx="5">
                  <c:v>2008Q1</c:v>
                </c:pt>
                <c:pt idx="6">
                  <c:v>2008Q2</c:v>
                </c:pt>
                <c:pt idx="7">
                  <c:v>2008Q3</c:v>
                </c:pt>
                <c:pt idx="8">
                  <c:v>2008Q4</c:v>
                </c:pt>
                <c:pt idx="9">
                  <c:v>2009Q1</c:v>
                </c:pt>
                <c:pt idx="10">
                  <c:v>2009Q2</c:v>
                </c:pt>
                <c:pt idx="11">
                  <c:v>2009Q3</c:v>
                </c:pt>
                <c:pt idx="12">
                  <c:v>2009Q4</c:v>
                </c:pt>
                <c:pt idx="13">
                  <c:v>2010Q1</c:v>
                </c:pt>
                <c:pt idx="14">
                  <c:v>2010Q2</c:v>
                </c:pt>
                <c:pt idx="15">
                  <c:v>2010Q3</c:v>
                </c:pt>
                <c:pt idx="16">
                  <c:v>2010Q4</c:v>
                </c:pt>
                <c:pt idx="17">
                  <c:v>2011Q1</c:v>
                </c:pt>
                <c:pt idx="18">
                  <c:v>2011Q2</c:v>
                </c:pt>
                <c:pt idx="19">
                  <c:v>2011Q3</c:v>
                </c:pt>
                <c:pt idx="20">
                  <c:v>2011Q4</c:v>
                </c:pt>
                <c:pt idx="21">
                  <c:v>2012Q1</c:v>
                </c:pt>
                <c:pt idx="22">
                  <c:v>2012Q2</c:v>
                </c:pt>
                <c:pt idx="23">
                  <c:v>2012Q3</c:v>
                </c:pt>
                <c:pt idx="24">
                  <c:v>2012Q4</c:v>
                </c:pt>
                <c:pt idx="25">
                  <c:v>2013Q1</c:v>
                </c:pt>
                <c:pt idx="26">
                  <c:v>2013Q2</c:v>
                </c:pt>
                <c:pt idx="27">
                  <c:v>2013Q3</c:v>
                </c:pt>
                <c:pt idx="28">
                  <c:v>2013Q4</c:v>
                </c:pt>
                <c:pt idx="29">
                  <c:v>2014Q1</c:v>
                </c:pt>
                <c:pt idx="30">
                  <c:v>2014Q2</c:v>
                </c:pt>
                <c:pt idx="31">
                  <c:v>2014Q3</c:v>
                </c:pt>
                <c:pt idx="32">
                  <c:v>2014Q4</c:v>
                </c:pt>
                <c:pt idx="33">
                  <c:v>2015Q1</c:v>
                </c:pt>
                <c:pt idx="34">
                  <c:v>2015Q2</c:v>
                </c:pt>
                <c:pt idx="35">
                  <c:v>2015Q3</c:v>
                </c:pt>
                <c:pt idx="36">
                  <c:v>2015Q4</c:v>
                </c:pt>
                <c:pt idx="37">
                  <c:v>2016Q1</c:v>
                </c:pt>
                <c:pt idx="38">
                  <c:v>2016Q2</c:v>
                </c:pt>
                <c:pt idx="39">
                  <c:v>2016Q3</c:v>
                </c:pt>
                <c:pt idx="40">
                  <c:v>2016Q4</c:v>
                </c:pt>
              </c:strCache>
            </c:strRef>
          </c:cat>
          <c:val>
            <c:numRef>
              <c:f>'CHART C5'!$K$28:$K$68</c:f>
              <c:numCache>
                <c:formatCode>General</c:formatCode>
                <c:ptCount val="41"/>
              </c:numCache>
            </c:numRef>
          </c:val>
          <c:smooth val="0"/>
        </c:ser>
        <c:dLbls>
          <c:showLegendKey val="0"/>
          <c:showVal val="0"/>
          <c:showCatName val="0"/>
          <c:showSerName val="0"/>
          <c:showPercent val="0"/>
          <c:showBubbleSize val="0"/>
        </c:dLbls>
        <c:marker val="1"/>
        <c:smooth val="0"/>
        <c:axId val="172798040"/>
        <c:axId val="175185736"/>
      </c:lineChart>
      <c:lineChart>
        <c:grouping val="standard"/>
        <c:varyColors val="0"/>
        <c:ser>
          <c:idx val="1"/>
          <c:order val="1"/>
          <c:tx>
            <c:strRef>
              <c:f>'CHART C5'!$L$27</c:f>
              <c:strCache>
                <c:ptCount val="1"/>
                <c:pt idx="0">
                  <c:v>First data released</c:v>
                </c:pt>
              </c:strCache>
            </c:strRef>
          </c:tx>
          <c:spPr>
            <a:ln w="19050">
              <a:solidFill>
                <a:srgbClr val="C5281C"/>
              </a:solidFill>
              <a:prstDash val="solid"/>
            </a:ln>
          </c:spPr>
          <c:marker>
            <c:symbol val="none"/>
          </c:marker>
          <c:cat>
            <c:strRef>
              <c:f>'CHART C5'!$J$28:$J$70</c:f>
              <c:strCache>
                <c:ptCount val="41"/>
                <c:pt idx="0">
                  <c:v>2006Q4</c:v>
                </c:pt>
                <c:pt idx="1">
                  <c:v>2007Q1</c:v>
                </c:pt>
                <c:pt idx="2">
                  <c:v>2007Q2</c:v>
                </c:pt>
                <c:pt idx="3">
                  <c:v>2007Q3</c:v>
                </c:pt>
                <c:pt idx="4">
                  <c:v>2007Q4</c:v>
                </c:pt>
                <c:pt idx="5">
                  <c:v>2008Q1</c:v>
                </c:pt>
                <c:pt idx="6">
                  <c:v>2008Q2</c:v>
                </c:pt>
                <c:pt idx="7">
                  <c:v>2008Q3</c:v>
                </c:pt>
                <c:pt idx="8">
                  <c:v>2008Q4</c:v>
                </c:pt>
                <c:pt idx="9">
                  <c:v>2009Q1</c:v>
                </c:pt>
                <c:pt idx="10">
                  <c:v>2009Q2</c:v>
                </c:pt>
                <c:pt idx="11">
                  <c:v>2009Q3</c:v>
                </c:pt>
                <c:pt idx="12">
                  <c:v>2009Q4</c:v>
                </c:pt>
                <c:pt idx="13">
                  <c:v>2010Q1</c:v>
                </c:pt>
                <c:pt idx="14">
                  <c:v>2010Q2</c:v>
                </c:pt>
                <c:pt idx="15">
                  <c:v>2010Q3</c:v>
                </c:pt>
                <c:pt idx="16">
                  <c:v>2010Q4</c:v>
                </c:pt>
                <c:pt idx="17">
                  <c:v>2011Q1</c:v>
                </c:pt>
                <c:pt idx="18">
                  <c:v>2011Q2</c:v>
                </c:pt>
                <c:pt idx="19">
                  <c:v>2011Q3</c:v>
                </c:pt>
                <c:pt idx="20">
                  <c:v>2011Q4</c:v>
                </c:pt>
                <c:pt idx="21">
                  <c:v>2012Q1</c:v>
                </c:pt>
                <c:pt idx="22">
                  <c:v>2012Q2</c:v>
                </c:pt>
                <c:pt idx="23">
                  <c:v>2012Q3</c:v>
                </c:pt>
                <c:pt idx="24">
                  <c:v>2012Q4</c:v>
                </c:pt>
                <c:pt idx="25">
                  <c:v>2013Q1</c:v>
                </c:pt>
                <c:pt idx="26">
                  <c:v>2013Q2</c:v>
                </c:pt>
                <c:pt idx="27">
                  <c:v>2013Q3</c:v>
                </c:pt>
                <c:pt idx="28">
                  <c:v>2013Q4</c:v>
                </c:pt>
                <c:pt idx="29">
                  <c:v>2014Q1</c:v>
                </c:pt>
                <c:pt idx="30">
                  <c:v>2014Q2</c:v>
                </c:pt>
                <c:pt idx="31">
                  <c:v>2014Q3</c:v>
                </c:pt>
                <c:pt idx="32">
                  <c:v>2014Q4</c:v>
                </c:pt>
                <c:pt idx="33">
                  <c:v>2015Q1</c:v>
                </c:pt>
                <c:pt idx="34">
                  <c:v>2015Q2</c:v>
                </c:pt>
                <c:pt idx="35">
                  <c:v>2015Q3</c:v>
                </c:pt>
                <c:pt idx="36">
                  <c:v>2015Q4</c:v>
                </c:pt>
                <c:pt idx="37">
                  <c:v>2016Q1</c:v>
                </c:pt>
                <c:pt idx="38">
                  <c:v>2016Q2</c:v>
                </c:pt>
                <c:pt idx="39">
                  <c:v>2016Q3</c:v>
                </c:pt>
                <c:pt idx="40">
                  <c:v>2016Q4</c:v>
                </c:pt>
              </c:strCache>
            </c:strRef>
          </c:cat>
          <c:val>
            <c:numRef>
              <c:f>'CHART C5'!$L$28:$L$68</c:f>
              <c:numCache>
                <c:formatCode>General</c:formatCode>
                <c:ptCount val="41"/>
                <c:pt idx="0">
                  <c:v>2.9721379056368846E-2</c:v>
                </c:pt>
                <c:pt idx="1">
                  <c:v>0.12920053944451837</c:v>
                </c:pt>
                <c:pt idx="2">
                  <c:v>0.37115994896685933</c:v>
                </c:pt>
                <c:pt idx="3">
                  <c:v>0.55460982934247838</c:v>
                </c:pt>
                <c:pt idx="4">
                  <c:v>0.53429391843105023</c:v>
                </c:pt>
                <c:pt idx="5">
                  <c:v>-6.3842163059213419E-3</c:v>
                </c:pt>
                <c:pt idx="6">
                  <c:v>-0.24271830984838871</c:v>
                </c:pt>
                <c:pt idx="7">
                  <c:v>0.37477127116565256</c:v>
                </c:pt>
                <c:pt idx="8">
                  <c:v>-0.18779591989499522</c:v>
                </c:pt>
                <c:pt idx="9">
                  <c:v>-2.1290270271681955</c:v>
                </c:pt>
                <c:pt idx="10">
                  <c:v>-3.7200015273907816</c:v>
                </c:pt>
                <c:pt idx="11">
                  <c:v>-3.4900471638413144</c:v>
                </c:pt>
                <c:pt idx="12">
                  <c:v>-3.0359038280215245</c:v>
                </c:pt>
                <c:pt idx="13">
                  <c:v>-1.9835386048243642</c:v>
                </c:pt>
                <c:pt idx="14">
                  <c:v>-1.8354280954632429</c:v>
                </c:pt>
                <c:pt idx="15">
                  <c:v>-1.4861617286400453</c:v>
                </c:pt>
                <c:pt idx="16">
                  <c:v>-1.401230250129526</c:v>
                </c:pt>
                <c:pt idx="17">
                  <c:v>-0.66876012167131904</c:v>
                </c:pt>
                <c:pt idx="18">
                  <c:v>-0.80109048476479927</c:v>
                </c:pt>
                <c:pt idx="19">
                  <c:v>-0.61416232841491336</c:v>
                </c:pt>
                <c:pt idx="20">
                  <c:v>-0.6089554582598744</c:v>
                </c:pt>
                <c:pt idx="21">
                  <c:v>-0.48382117894503196</c:v>
                </c:pt>
                <c:pt idx="22">
                  <c:v>-0.32350721494376344</c:v>
                </c:pt>
                <c:pt idx="23">
                  <c:v>-0.35839051234889396</c:v>
                </c:pt>
                <c:pt idx="24">
                  <c:v>-0.470101001277623</c:v>
                </c:pt>
                <c:pt idx="25">
                  <c:v>-0.37839406843405143</c:v>
                </c:pt>
                <c:pt idx="26">
                  <c:v>-0.44386288732169987</c:v>
                </c:pt>
                <c:pt idx="27">
                  <c:v>-0.33824806321387513</c:v>
                </c:pt>
                <c:pt idx="28">
                  <c:v>-8.7689733790785596E-2</c:v>
                </c:pt>
                <c:pt idx="29">
                  <c:v>-0.23972817539918978</c:v>
                </c:pt>
                <c:pt idx="30">
                  <c:v>-0.14647823165754303</c:v>
                </c:pt>
                <c:pt idx="31">
                  <c:v>5.4684810657690264E-2</c:v>
                </c:pt>
                <c:pt idx="32">
                  <c:v>0.40470345983179001</c:v>
                </c:pt>
                <c:pt idx="33">
                  <c:v>-5.394217070877616E-2</c:v>
                </c:pt>
                <c:pt idx="34">
                  <c:v>-0.46667505372637308</c:v>
                </c:pt>
                <c:pt idx="35">
                  <c:v>-0.19720286262234765</c:v>
                </c:pt>
                <c:pt idx="36">
                  <c:v>-0.49690840870084685</c:v>
                </c:pt>
                <c:pt idx="37">
                  <c:v>-0.3359652771182553</c:v>
                </c:pt>
                <c:pt idx="38">
                  <c:v>-1.0330657577353186</c:v>
                </c:pt>
                <c:pt idx="39">
                  <c:v>-0.67475700639931802</c:v>
                </c:pt>
                <c:pt idx="40">
                  <c:v>-0.66327778544037486</c:v>
                </c:pt>
              </c:numCache>
            </c:numRef>
          </c:val>
          <c:smooth val="0"/>
        </c:ser>
        <c:ser>
          <c:idx val="2"/>
          <c:order val="2"/>
          <c:tx>
            <c:strRef>
              <c:f>'CHART C5'!$M$27</c:f>
              <c:strCache>
                <c:ptCount val="1"/>
                <c:pt idx="0">
                  <c:v>Data with 8 revisions</c:v>
                </c:pt>
              </c:strCache>
            </c:strRef>
          </c:tx>
          <c:spPr>
            <a:ln w="19050">
              <a:solidFill>
                <a:srgbClr val="00AEEF"/>
              </a:solidFill>
              <a:prstDash val="solid"/>
            </a:ln>
          </c:spPr>
          <c:marker>
            <c:symbol val="none"/>
          </c:marker>
          <c:cat>
            <c:strRef>
              <c:f>'CHART C5'!$J$28:$J$70</c:f>
              <c:strCache>
                <c:ptCount val="41"/>
                <c:pt idx="0">
                  <c:v>2006Q4</c:v>
                </c:pt>
                <c:pt idx="1">
                  <c:v>2007Q1</c:v>
                </c:pt>
                <c:pt idx="2">
                  <c:v>2007Q2</c:v>
                </c:pt>
                <c:pt idx="3">
                  <c:v>2007Q3</c:v>
                </c:pt>
                <c:pt idx="4">
                  <c:v>2007Q4</c:v>
                </c:pt>
                <c:pt idx="5">
                  <c:v>2008Q1</c:v>
                </c:pt>
                <c:pt idx="6">
                  <c:v>2008Q2</c:v>
                </c:pt>
                <c:pt idx="7">
                  <c:v>2008Q3</c:v>
                </c:pt>
                <c:pt idx="8">
                  <c:v>2008Q4</c:v>
                </c:pt>
                <c:pt idx="9">
                  <c:v>2009Q1</c:v>
                </c:pt>
                <c:pt idx="10">
                  <c:v>2009Q2</c:v>
                </c:pt>
                <c:pt idx="11">
                  <c:v>2009Q3</c:v>
                </c:pt>
                <c:pt idx="12">
                  <c:v>2009Q4</c:v>
                </c:pt>
                <c:pt idx="13">
                  <c:v>2010Q1</c:v>
                </c:pt>
                <c:pt idx="14">
                  <c:v>2010Q2</c:v>
                </c:pt>
                <c:pt idx="15">
                  <c:v>2010Q3</c:v>
                </c:pt>
                <c:pt idx="16">
                  <c:v>2010Q4</c:v>
                </c:pt>
                <c:pt idx="17">
                  <c:v>2011Q1</c:v>
                </c:pt>
                <c:pt idx="18">
                  <c:v>2011Q2</c:v>
                </c:pt>
                <c:pt idx="19">
                  <c:v>2011Q3</c:v>
                </c:pt>
                <c:pt idx="20">
                  <c:v>2011Q4</c:v>
                </c:pt>
                <c:pt idx="21">
                  <c:v>2012Q1</c:v>
                </c:pt>
                <c:pt idx="22">
                  <c:v>2012Q2</c:v>
                </c:pt>
                <c:pt idx="23">
                  <c:v>2012Q3</c:v>
                </c:pt>
                <c:pt idx="24">
                  <c:v>2012Q4</c:v>
                </c:pt>
                <c:pt idx="25">
                  <c:v>2013Q1</c:v>
                </c:pt>
                <c:pt idx="26">
                  <c:v>2013Q2</c:v>
                </c:pt>
                <c:pt idx="27">
                  <c:v>2013Q3</c:v>
                </c:pt>
                <c:pt idx="28">
                  <c:v>2013Q4</c:v>
                </c:pt>
                <c:pt idx="29">
                  <c:v>2014Q1</c:v>
                </c:pt>
                <c:pt idx="30">
                  <c:v>2014Q2</c:v>
                </c:pt>
                <c:pt idx="31">
                  <c:v>2014Q3</c:v>
                </c:pt>
                <c:pt idx="32">
                  <c:v>2014Q4</c:v>
                </c:pt>
                <c:pt idx="33">
                  <c:v>2015Q1</c:v>
                </c:pt>
                <c:pt idx="34">
                  <c:v>2015Q2</c:v>
                </c:pt>
                <c:pt idx="35">
                  <c:v>2015Q3</c:v>
                </c:pt>
                <c:pt idx="36">
                  <c:v>2015Q4</c:v>
                </c:pt>
                <c:pt idx="37">
                  <c:v>2016Q1</c:v>
                </c:pt>
                <c:pt idx="38">
                  <c:v>2016Q2</c:v>
                </c:pt>
                <c:pt idx="39">
                  <c:v>2016Q3</c:v>
                </c:pt>
                <c:pt idx="40">
                  <c:v>2016Q4</c:v>
                </c:pt>
              </c:strCache>
            </c:strRef>
          </c:cat>
          <c:val>
            <c:numRef>
              <c:f>'CHART C5'!$M$28:$M$68</c:f>
              <c:numCache>
                <c:formatCode>General</c:formatCode>
                <c:ptCount val="41"/>
                <c:pt idx="0">
                  <c:v>1.4629363807983964</c:v>
                </c:pt>
                <c:pt idx="1">
                  <c:v>1.7843088518934458</c:v>
                </c:pt>
                <c:pt idx="2">
                  <c:v>2.3218163550077442</c:v>
                </c:pt>
                <c:pt idx="3">
                  <c:v>2.6816766510467716</c:v>
                </c:pt>
                <c:pt idx="4">
                  <c:v>2.5308629668773897</c:v>
                </c:pt>
                <c:pt idx="5">
                  <c:v>1.9216153268461156</c:v>
                </c:pt>
                <c:pt idx="6">
                  <c:v>1.6093282705115008</c:v>
                </c:pt>
                <c:pt idx="7">
                  <c:v>1.6364095809251467</c:v>
                </c:pt>
                <c:pt idx="8">
                  <c:v>0.34065621660879231</c:v>
                </c:pt>
                <c:pt idx="9">
                  <c:v>-1.8881698319346718</c:v>
                </c:pt>
                <c:pt idx="10">
                  <c:v>-2.9507853586972388</c:v>
                </c:pt>
                <c:pt idx="11">
                  <c:v>-3.0036963518143445</c:v>
                </c:pt>
                <c:pt idx="12">
                  <c:v>-2.2289096540307973</c:v>
                </c:pt>
                <c:pt idx="13">
                  <c:v>-1.1559576250648185</c:v>
                </c:pt>
                <c:pt idx="14">
                  <c:v>-0.8665260724243673</c:v>
                </c:pt>
                <c:pt idx="15">
                  <c:v>-0.86750584041794809</c:v>
                </c:pt>
                <c:pt idx="16">
                  <c:v>-5.8923371165597871E-2</c:v>
                </c:pt>
                <c:pt idx="17">
                  <c:v>0.16309571427495229</c:v>
                </c:pt>
                <c:pt idx="18">
                  <c:v>-0.41840666243793123</c:v>
                </c:pt>
                <c:pt idx="19">
                  <c:v>0.64429835202952646</c:v>
                </c:pt>
                <c:pt idx="20">
                  <c:v>0.63571869851255514</c:v>
                </c:pt>
                <c:pt idx="21">
                  <c:v>0.4022987380608356</c:v>
                </c:pt>
                <c:pt idx="22">
                  <c:v>0.2828109243552035</c:v>
                </c:pt>
                <c:pt idx="23">
                  <c:v>7.9596650275259861E-2</c:v>
                </c:pt>
                <c:pt idx="24">
                  <c:v>-0.22452461848656569</c:v>
                </c:pt>
                <c:pt idx="25">
                  <c:v>4.952557205539776E-2</c:v>
                </c:pt>
                <c:pt idx="26">
                  <c:v>0.10132986132900257</c:v>
                </c:pt>
                <c:pt idx="27">
                  <c:v>0.16389581603704073</c:v>
                </c:pt>
                <c:pt idx="28">
                  <c:v>0.64807599534066895</c:v>
                </c:pt>
                <c:pt idx="29">
                  <c:v>0.41460054513402511</c:v>
                </c:pt>
                <c:pt idx="30">
                  <c:v>0.86322005323173912</c:v>
                </c:pt>
                <c:pt idx="31">
                  <c:v>1.0046348136435235</c:v>
                </c:pt>
                <c:pt idx="32">
                  <c:v>1.0245996305861205</c:v>
                </c:pt>
              </c:numCache>
            </c:numRef>
          </c:val>
          <c:smooth val="0"/>
        </c:ser>
        <c:ser>
          <c:idx val="3"/>
          <c:order val="3"/>
          <c:tx>
            <c:strRef>
              <c:f>'CHART C5'!$N$27</c:f>
              <c:strCache>
                <c:ptCount val="1"/>
                <c:pt idx="0">
                  <c:v>Latest available vintage</c:v>
                </c:pt>
              </c:strCache>
            </c:strRef>
          </c:tx>
          <c:spPr>
            <a:ln w="19050">
              <a:solidFill>
                <a:srgbClr val="21963E"/>
              </a:solidFill>
              <a:prstDash val="solid"/>
            </a:ln>
          </c:spPr>
          <c:marker>
            <c:symbol val="none"/>
          </c:marker>
          <c:cat>
            <c:strRef>
              <c:f>'CHART C5'!$J$28:$J$70</c:f>
              <c:strCache>
                <c:ptCount val="41"/>
                <c:pt idx="0">
                  <c:v>2006Q4</c:v>
                </c:pt>
                <c:pt idx="1">
                  <c:v>2007Q1</c:v>
                </c:pt>
                <c:pt idx="2">
                  <c:v>2007Q2</c:v>
                </c:pt>
                <c:pt idx="3">
                  <c:v>2007Q3</c:v>
                </c:pt>
                <c:pt idx="4">
                  <c:v>2007Q4</c:v>
                </c:pt>
                <c:pt idx="5">
                  <c:v>2008Q1</c:v>
                </c:pt>
                <c:pt idx="6">
                  <c:v>2008Q2</c:v>
                </c:pt>
                <c:pt idx="7">
                  <c:v>2008Q3</c:v>
                </c:pt>
                <c:pt idx="8">
                  <c:v>2008Q4</c:v>
                </c:pt>
                <c:pt idx="9">
                  <c:v>2009Q1</c:v>
                </c:pt>
                <c:pt idx="10">
                  <c:v>2009Q2</c:v>
                </c:pt>
                <c:pt idx="11">
                  <c:v>2009Q3</c:v>
                </c:pt>
                <c:pt idx="12">
                  <c:v>2009Q4</c:v>
                </c:pt>
                <c:pt idx="13">
                  <c:v>2010Q1</c:v>
                </c:pt>
                <c:pt idx="14">
                  <c:v>2010Q2</c:v>
                </c:pt>
                <c:pt idx="15">
                  <c:v>2010Q3</c:v>
                </c:pt>
                <c:pt idx="16">
                  <c:v>2010Q4</c:v>
                </c:pt>
                <c:pt idx="17">
                  <c:v>2011Q1</c:v>
                </c:pt>
                <c:pt idx="18">
                  <c:v>2011Q2</c:v>
                </c:pt>
                <c:pt idx="19">
                  <c:v>2011Q3</c:v>
                </c:pt>
                <c:pt idx="20">
                  <c:v>2011Q4</c:v>
                </c:pt>
                <c:pt idx="21">
                  <c:v>2012Q1</c:v>
                </c:pt>
                <c:pt idx="22">
                  <c:v>2012Q2</c:v>
                </c:pt>
                <c:pt idx="23">
                  <c:v>2012Q3</c:v>
                </c:pt>
                <c:pt idx="24">
                  <c:v>2012Q4</c:v>
                </c:pt>
                <c:pt idx="25">
                  <c:v>2013Q1</c:v>
                </c:pt>
                <c:pt idx="26">
                  <c:v>2013Q2</c:v>
                </c:pt>
                <c:pt idx="27">
                  <c:v>2013Q3</c:v>
                </c:pt>
                <c:pt idx="28">
                  <c:v>2013Q4</c:v>
                </c:pt>
                <c:pt idx="29">
                  <c:v>2014Q1</c:v>
                </c:pt>
                <c:pt idx="30">
                  <c:v>2014Q2</c:v>
                </c:pt>
                <c:pt idx="31">
                  <c:v>2014Q3</c:v>
                </c:pt>
                <c:pt idx="32">
                  <c:v>2014Q4</c:v>
                </c:pt>
                <c:pt idx="33">
                  <c:v>2015Q1</c:v>
                </c:pt>
                <c:pt idx="34">
                  <c:v>2015Q2</c:v>
                </c:pt>
                <c:pt idx="35">
                  <c:v>2015Q3</c:v>
                </c:pt>
                <c:pt idx="36">
                  <c:v>2015Q4</c:v>
                </c:pt>
                <c:pt idx="37">
                  <c:v>2016Q1</c:v>
                </c:pt>
                <c:pt idx="38">
                  <c:v>2016Q2</c:v>
                </c:pt>
                <c:pt idx="39">
                  <c:v>2016Q3</c:v>
                </c:pt>
                <c:pt idx="40">
                  <c:v>2016Q4</c:v>
                </c:pt>
              </c:strCache>
            </c:strRef>
          </c:cat>
          <c:val>
            <c:numRef>
              <c:f>'CHART C5'!$N$28:$N$68</c:f>
              <c:numCache>
                <c:formatCode>General</c:formatCode>
                <c:ptCount val="41"/>
                <c:pt idx="0">
                  <c:v>0.75009613425303101</c:v>
                </c:pt>
                <c:pt idx="1">
                  <c:v>1.0343625030786896</c:v>
                </c:pt>
                <c:pt idx="2">
                  <c:v>1.639947846132106</c:v>
                </c:pt>
                <c:pt idx="3">
                  <c:v>1.6676404372350184</c:v>
                </c:pt>
                <c:pt idx="4">
                  <c:v>1.4918222237967349</c:v>
                </c:pt>
                <c:pt idx="5">
                  <c:v>1.2702437762516006</c:v>
                </c:pt>
                <c:pt idx="6">
                  <c:v>1.3059407884060903</c:v>
                </c:pt>
                <c:pt idx="7">
                  <c:v>1.7961008412534341</c:v>
                </c:pt>
                <c:pt idx="8">
                  <c:v>0.34154040646763306</c:v>
                </c:pt>
                <c:pt idx="9">
                  <c:v>-2.2304024819436385</c:v>
                </c:pt>
                <c:pt idx="10">
                  <c:v>-3.647065979569053</c:v>
                </c:pt>
                <c:pt idx="11">
                  <c:v>-3.5615906760359195</c:v>
                </c:pt>
                <c:pt idx="12">
                  <c:v>-2.7198490242676954</c:v>
                </c:pt>
                <c:pt idx="13">
                  <c:v>-1.8508047871335975</c:v>
                </c:pt>
                <c:pt idx="14">
                  <c:v>-1.7225871853113084</c:v>
                </c:pt>
                <c:pt idx="15">
                  <c:v>-1.4702265356910438</c:v>
                </c:pt>
                <c:pt idx="16">
                  <c:v>-0.73474262916404243</c:v>
                </c:pt>
                <c:pt idx="17">
                  <c:v>-0.35483257847932492</c:v>
                </c:pt>
                <c:pt idx="18">
                  <c:v>-0.56611445090313239</c:v>
                </c:pt>
                <c:pt idx="19">
                  <c:v>0.31361605083564115</c:v>
                </c:pt>
                <c:pt idx="20">
                  <c:v>0.6194961886057726</c:v>
                </c:pt>
                <c:pt idx="21">
                  <c:v>0.18741257724359528</c:v>
                </c:pt>
                <c:pt idx="22">
                  <c:v>2.2685807199884778E-3</c:v>
                </c:pt>
                <c:pt idx="23">
                  <c:v>-0.33465107145005391</c:v>
                </c:pt>
                <c:pt idx="24">
                  <c:v>-0.69018608395143843</c:v>
                </c:pt>
                <c:pt idx="25">
                  <c:v>-0.13940738341462477</c:v>
                </c:pt>
                <c:pt idx="26">
                  <c:v>-2.1144003892015206E-2</c:v>
                </c:pt>
                <c:pt idx="27">
                  <c:v>0.24551985447240909</c:v>
                </c:pt>
                <c:pt idx="28">
                  <c:v>0.76124658140264145</c:v>
                </c:pt>
                <c:pt idx="29">
                  <c:v>0.36026040254277802</c:v>
                </c:pt>
                <c:pt idx="30">
                  <c:v>0.88501288389917221</c:v>
                </c:pt>
                <c:pt idx="31">
                  <c:v>0.8573074345025411</c:v>
                </c:pt>
                <c:pt idx="32">
                  <c:v>1.0245996305861205</c:v>
                </c:pt>
                <c:pt idx="33">
                  <c:v>0.32723884907843726</c:v>
                </c:pt>
                <c:pt idx="34">
                  <c:v>-0.26248097256829084</c:v>
                </c:pt>
                <c:pt idx="35">
                  <c:v>-0.2138859209575017</c:v>
                </c:pt>
                <c:pt idx="36">
                  <c:v>-0.57685261371114294</c:v>
                </c:pt>
                <c:pt idx="37">
                  <c:v>-0.38145087990013593</c:v>
                </c:pt>
                <c:pt idx="38">
                  <c:v>-1.201895791710772</c:v>
                </c:pt>
                <c:pt idx="39">
                  <c:v>-0.83192991111831205</c:v>
                </c:pt>
                <c:pt idx="40">
                  <c:v>-0.66327778544037486</c:v>
                </c:pt>
              </c:numCache>
            </c:numRef>
          </c:val>
          <c:smooth val="0"/>
        </c:ser>
        <c:dLbls>
          <c:showLegendKey val="0"/>
          <c:showVal val="0"/>
          <c:showCatName val="0"/>
          <c:showSerName val="0"/>
          <c:showPercent val="0"/>
          <c:showBubbleSize val="0"/>
        </c:dLbls>
        <c:marker val="1"/>
        <c:smooth val="0"/>
        <c:axId val="175186520"/>
        <c:axId val="175186128"/>
      </c:lineChart>
      <c:catAx>
        <c:axId val="172798040"/>
        <c:scaling>
          <c:orientation val="minMax"/>
        </c:scaling>
        <c:delete val="0"/>
        <c:axPos val="b"/>
        <c:title>
          <c:tx>
            <c:rich>
              <a:bodyPr/>
              <a:lstStyle/>
              <a:p>
                <a:pPr>
                  <a:defRPr sz="700" b="0">
                    <a:latin typeface="Arial"/>
                  </a:defRPr>
                </a:pPr>
                <a:endParaRPr lang="en-CA" sz="700" b="0">
                  <a:latin typeface="Arial"/>
                </a:endParaRPr>
              </a:p>
            </c:rich>
          </c:tx>
          <c:layout>
            <c:manualLayout>
              <c:xMode val="edge"/>
              <c:yMode val="edge"/>
              <c:x val="0.5157585235623825"/>
              <c:y val="0.73873817975833234"/>
            </c:manualLayout>
          </c:layout>
          <c:overlay val="0"/>
        </c:title>
        <c:numFmt formatCode="General" sourceLinked="0"/>
        <c:majorTickMark val="in"/>
        <c:minorTickMark val="none"/>
        <c:tickLblPos val="nextTo"/>
        <c:spPr>
          <a:ln>
            <a:solidFill>
              <a:srgbClr val="000000"/>
            </a:solidFill>
            <a:prstDash val="solid"/>
          </a:ln>
        </c:spPr>
        <c:txPr>
          <a:bodyPr/>
          <a:lstStyle/>
          <a:p>
            <a:pPr>
              <a:defRPr sz="1200" b="0">
                <a:latin typeface="Arial"/>
                <a:ea typeface="Arial"/>
                <a:cs typeface="Arial"/>
              </a:defRPr>
            </a:pPr>
            <a:endParaRPr lang="es-ES_tradnl"/>
          </a:p>
        </c:txPr>
        <c:crossAx val="175185736"/>
        <c:crosses val="min"/>
        <c:auto val="1"/>
        <c:lblAlgn val="ctr"/>
        <c:lblOffset val="100"/>
        <c:tickLblSkip val="4"/>
        <c:tickMarkSkip val="4"/>
        <c:noMultiLvlLbl val="0"/>
      </c:catAx>
      <c:valAx>
        <c:axId val="175185736"/>
        <c:scaling>
          <c:orientation val="minMax"/>
          <c:max val="5"/>
          <c:min val="-5"/>
        </c:scaling>
        <c:delete val="0"/>
        <c:axPos val="l"/>
        <c:numFmt formatCode="General" sourceLinked="1"/>
        <c:majorTickMark val="in"/>
        <c:minorTickMark val="none"/>
        <c:tickLblPos val="none"/>
        <c:spPr>
          <a:ln>
            <a:solidFill>
              <a:srgbClr val="000000"/>
            </a:solidFill>
            <a:prstDash val="solid"/>
          </a:ln>
        </c:spPr>
        <c:txPr>
          <a:bodyPr/>
          <a:lstStyle/>
          <a:p>
            <a:pPr>
              <a:defRPr sz="700" b="0">
                <a:latin typeface="Arial"/>
                <a:ea typeface="Arial"/>
                <a:cs typeface="Arial"/>
              </a:defRPr>
            </a:pPr>
            <a:endParaRPr lang="es-ES_tradnl"/>
          </a:p>
        </c:txPr>
        <c:crossAx val="172798040"/>
        <c:crosses val="autoZero"/>
        <c:crossBetween val="midCat"/>
        <c:majorUnit val="2"/>
      </c:valAx>
      <c:valAx>
        <c:axId val="175186128"/>
        <c:scaling>
          <c:orientation val="minMax"/>
          <c:max val="5"/>
          <c:min val="-5"/>
        </c:scaling>
        <c:delete val="0"/>
        <c:axPos val="r"/>
        <c:title>
          <c:tx>
            <c:rich>
              <a:bodyPr rot="0" vert="horz"/>
              <a:lstStyle/>
              <a:p>
                <a:pPr>
                  <a:defRPr sz="700" b="0">
                    <a:latin typeface="Arial"/>
                  </a:defRPr>
                </a:pPr>
                <a:r>
                  <a:rPr lang="en-CA" sz="1100" b="0" dirty="0">
                    <a:latin typeface="Arial"/>
                  </a:rPr>
                  <a:t>%</a:t>
                </a:r>
              </a:p>
            </c:rich>
          </c:tx>
          <c:layout>
            <c:manualLayout>
              <c:xMode val="edge"/>
              <c:yMode val="edge"/>
              <c:x val="0.94941985612709701"/>
              <c:y val="1.5536490083213108E-2"/>
            </c:manualLayout>
          </c:layout>
          <c:overlay val="0"/>
        </c:title>
        <c:numFmt formatCode="0" sourceLinked="0"/>
        <c:majorTickMark val="in"/>
        <c:minorTickMark val="none"/>
        <c:tickLblPos val="nextTo"/>
        <c:spPr>
          <a:ln>
            <a:solidFill>
              <a:srgbClr val="000000"/>
            </a:solidFill>
            <a:prstDash val="solid"/>
          </a:ln>
        </c:spPr>
        <c:txPr>
          <a:bodyPr/>
          <a:lstStyle/>
          <a:p>
            <a:pPr>
              <a:defRPr sz="1200" b="0">
                <a:latin typeface="Arial"/>
                <a:ea typeface="Arial"/>
                <a:cs typeface="Arial"/>
              </a:defRPr>
            </a:pPr>
            <a:endParaRPr lang="es-ES_tradnl"/>
          </a:p>
        </c:txPr>
        <c:crossAx val="175186520"/>
        <c:crosses val="max"/>
        <c:crossBetween val="midCat"/>
        <c:majorUnit val="2"/>
      </c:valAx>
      <c:catAx>
        <c:axId val="175186520"/>
        <c:scaling>
          <c:orientation val="minMax"/>
        </c:scaling>
        <c:delete val="0"/>
        <c:axPos val="b"/>
        <c:numFmt formatCode="General" sourceLinked="1"/>
        <c:majorTickMark val="none"/>
        <c:minorTickMark val="none"/>
        <c:tickLblPos val="none"/>
        <c:spPr>
          <a:ln>
            <a:solidFill>
              <a:srgbClr val="000000"/>
            </a:solidFill>
            <a:prstDash val="solid"/>
          </a:ln>
        </c:spPr>
        <c:crossAx val="175186128"/>
        <c:crossesAt val="0"/>
        <c:auto val="0"/>
        <c:lblAlgn val="ctr"/>
        <c:lblOffset val="100"/>
        <c:tickLblSkip val="4"/>
        <c:tickMarkSkip val="4"/>
        <c:noMultiLvlLbl val="0"/>
      </c:catAx>
      <c:spPr>
        <a:solidFill>
          <a:srgbClr val="FFFFFF"/>
        </a:solidFill>
      </c:spPr>
    </c:plotArea>
    <c:legend>
      <c:legendPos val="b"/>
      <c:legendEntry>
        <c:idx val="0"/>
        <c:delete val="1"/>
      </c:legendEntry>
      <c:layout>
        <c:manualLayout>
          <c:xMode val="edge"/>
          <c:yMode val="edge"/>
          <c:x val="1.3895562530089249E-2"/>
          <c:y val="0.83832324689605131"/>
          <c:w val="0.98610443078277787"/>
          <c:h val="8.8883052334558205E-2"/>
        </c:manualLayout>
      </c:layout>
      <c:overlay val="0"/>
      <c:txPr>
        <a:bodyPr/>
        <a:lstStyle/>
        <a:p>
          <a:pPr>
            <a:defRPr sz="1200" b="0">
              <a:latin typeface="Arial"/>
            </a:defRPr>
          </a:pPr>
          <a:endParaRPr lang="es-ES_tradnl"/>
        </a:p>
      </c:txPr>
    </c:legend>
    <c:plotVisOnly val="1"/>
    <c:dispBlanksAs val="gap"/>
    <c:showDLblsOverMax val="0"/>
  </c:chart>
  <c:spPr>
    <a:solidFill>
      <a:sysClr val="window" lastClr="FFFFFF"/>
    </a:solid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420138888888888E-2"/>
          <c:y val="7.4347426470588229E-2"/>
          <c:w val="0.90004942129629628"/>
          <c:h val="0.71963378267973854"/>
        </c:manualLayout>
      </c:layout>
      <c:lineChart>
        <c:grouping val="standard"/>
        <c:varyColors val="0"/>
        <c:ser>
          <c:idx val="0"/>
          <c:order val="0"/>
          <c:tx>
            <c:strRef>
              <c:f>Sheet6!$K$27</c:f>
              <c:strCache>
                <c:ptCount val="1"/>
                <c:pt idx="0">
                  <c:v>EoH</c:v>
                </c:pt>
              </c:strCache>
            </c:strRef>
          </c:tx>
          <c:spPr>
            <a:ln w="15875">
              <a:solidFill>
                <a:srgbClr val="000000"/>
              </a:solidFill>
            </a:ln>
          </c:spPr>
          <c:marker>
            <c:symbol val="none"/>
          </c:marker>
          <c:cat>
            <c:strRef>
              <c:f>Sheet6!$J$28:$J$137</c:f>
              <c:strCache>
                <c:ptCount val="108"/>
                <c:pt idx="0">
                  <c:v>1990Q1</c:v>
                </c:pt>
                <c:pt idx="1">
                  <c:v>1990Q2</c:v>
                </c:pt>
                <c:pt idx="2">
                  <c:v>1990Q3</c:v>
                </c:pt>
                <c:pt idx="3">
                  <c:v>1990Q4</c:v>
                </c:pt>
                <c:pt idx="4">
                  <c:v>1991Q1</c:v>
                </c:pt>
                <c:pt idx="5">
                  <c:v>1991Q2</c:v>
                </c:pt>
                <c:pt idx="6">
                  <c:v>1991Q3</c:v>
                </c:pt>
                <c:pt idx="7">
                  <c:v>1991Q4</c:v>
                </c:pt>
                <c:pt idx="8">
                  <c:v>1992Q1</c:v>
                </c:pt>
                <c:pt idx="9">
                  <c:v>1992Q2</c:v>
                </c:pt>
                <c:pt idx="10">
                  <c:v>1992Q3</c:v>
                </c:pt>
                <c:pt idx="11">
                  <c:v>1992Q4</c:v>
                </c:pt>
                <c:pt idx="12">
                  <c:v>1993Q1</c:v>
                </c:pt>
                <c:pt idx="13">
                  <c:v>1993Q2</c:v>
                </c:pt>
                <c:pt idx="14">
                  <c:v>1993Q3</c:v>
                </c:pt>
                <c:pt idx="15">
                  <c:v>1993Q4</c:v>
                </c:pt>
                <c:pt idx="16">
                  <c:v>1994Q1</c:v>
                </c:pt>
                <c:pt idx="17">
                  <c:v>1994Q2</c:v>
                </c:pt>
                <c:pt idx="18">
                  <c:v>1994Q3</c:v>
                </c:pt>
                <c:pt idx="19">
                  <c:v>1994Q4</c:v>
                </c:pt>
                <c:pt idx="20">
                  <c:v>1995Q1</c:v>
                </c:pt>
                <c:pt idx="21">
                  <c:v>1995Q2</c:v>
                </c:pt>
                <c:pt idx="22">
                  <c:v>1995Q3</c:v>
                </c:pt>
                <c:pt idx="23">
                  <c:v>1995Q4</c:v>
                </c:pt>
                <c:pt idx="24">
                  <c:v>1996Q1</c:v>
                </c:pt>
                <c:pt idx="25">
                  <c:v>1996Q2</c:v>
                </c:pt>
                <c:pt idx="26">
                  <c:v>1996Q3</c:v>
                </c:pt>
                <c:pt idx="27">
                  <c:v>1996Q4</c:v>
                </c:pt>
                <c:pt idx="28">
                  <c:v>1997Q1</c:v>
                </c:pt>
                <c:pt idx="29">
                  <c:v>1997Q2</c:v>
                </c:pt>
                <c:pt idx="30">
                  <c:v>1997Q3</c:v>
                </c:pt>
                <c:pt idx="31">
                  <c:v>1997Q4</c:v>
                </c:pt>
                <c:pt idx="32">
                  <c:v>1998Q1</c:v>
                </c:pt>
                <c:pt idx="33">
                  <c:v>1998Q2</c:v>
                </c:pt>
                <c:pt idx="34">
                  <c:v>1998Q3</c:v>
                </c:pt>
                <c:pt idx="35">
                  <c:v>1998Q4</c:v>
                </c:pt>
                <c:pt idx="36">
                  <c:v>1999Q1</c:v>
                </c:pt>
                <c:pt idx="37">
                  <c:v>1999Q2</c:v>
                </c:pt>
                <c:pt idx="38">
                  <c:v>1999Q3</c:v>
                </c:pt>
                <c:pt idx="39">
                  <c:v>1999Q4</c:v>
                </c:pt>
                <c:pt idx="40">
                  <c:v>2000Q1</c:v>
                </c:pt>
                <c:pt idx="41">
                  <c:v>2000Q2</c:v>
                </c:pt>
                <c:pt idx="42">
                  <c:v>2000Q3</c:v>
                </c:pt>
                <c:pt idx="43">
                  <c:v>2000Q4</c:v>
                </c:pt>
                <c:pt idx="44">
                  <c:v>2001Q1</c:v>
                </c:pt>
                <c:pt idx="45">
                  <c:v>2001Q2</c:v>
                </c:pt>
                <c:pt idx="46">
                  <c:v>2001Q3</c:v>
                </c:pt>
                <c:pt idx="47">
                  <c:v>2001Q4</c:v>
                </c:pt>
                <c:pt idx="48">
                  <c:v>2002Q1</c:v>
                </c:pt>
                <c:pt idx="49">
                  <c:v>2002Q2</c:v>
                </c:pt>
                <c:pt idx="50">
                  <c:v>2002Q3</c:v>
                </c:pt>
                <c:pt idx="51">
                  <c:v>2002Q4</c:v>
                </c:pt>
                <c:pt idx="52">
                  <c:v>2003Q1</c:v>
                </c:pt>
                <c:pt idx="53">
                  <c:v>2003Q2</c:v>
                </c:pt>
                <c:pt idx="54">
                  <c:v>2003Q3</c:v>
                </c:pt>
                <c:pt idx="55">
                  <c:v>2003Q4</c:v>
                </c:pt>
                <c:pt idx="56">
                  <c:v>2004Q1</c:v>
                </c:pt>
                <c:pt idx="57">
                  <c:v>2004Q2</c:v>
                </c:pt>
                <c:pt idx="58">
                  <c:v>2004Q3</c:v>
                </c:pt>
                <c:pt idx="59">
                  <c:v>2004Q4</c:v>
                </c:pt>
                <c:pt idx="60">
                  <c:v>2005Q1</c:v>
                </c:pt>
                <c:pt idx="61">
                  <c:v>2005Q2</c:v>
                </c:pt>
                <c:pt idx="62">
                  <c:v>2005Q3</c:v>
                </c:pt>
                <c:pt idx="63">
                  <c:v>2005Q4</c:v>
                </c:pt>
                <c:pt idx="64">
                  <c:v>2006Q1</c:v>
                </c:pt>
                <c:pt idx="65">
                  <c:v>2006Q2</c:v>
                </c:pt>
                <c:pt idx="66">
                  <c:v>2006Q3</c:v>
                </c:pt>
                <c:pt idx="67">
                  <c:v>2006Q4</c:v>
                </c:pt>
                <c:pt idx="68">
                  <c:v>2007Q1</c:v>
                </c:pt>
                <c:pt idx="69">
                  <c:v>2007Q2</c:v>
                </c:pt>
                <c:pt idx="70">
                  <c:v>2007Q3</c:v>
                </c:pt>
                <c:pt idx="71">
                  <c:v>2007Q4</c:v>
                </c:pt>
                <c:pt idx="72">
                  <c:v>2008Q1</c:v>
                </c:pt>
                <c:pt idx="73">
                  <c:v>2008Q2</c:v>
                </c:pt>
                <c:pt idx="74">
                  <c:v>2008Q3</c:v>
                </c:pt>
                <c:pt idx="75">
                  <c:v>2008Q4</c:v>
                </c:pt>
                <c:pt idx="76">
                  <c:v>2009Q1</c:v>
                </c:pt>
                <c:pt idx="77">
                  <c:v>2009Q2</c:v>
                </c:pt>
                <c:pt idx="78">
                  <c:v>2009Q3</c:v>
                </c:pt>
                <c:pt idx="79">
                  <c:v>2009Q4</c:v>
                </c:pt>
                <c:pt idx="80">
                  <c:v>2010Q1</c:v>
                </c:pt>
                <c:pt idx="81">
                  <c:v>2010Q2</c:v>
                </c:pt>
                <c:pt idx="82">
                  <c:v>2010Q3</c:v>
                </c:pt>
                <c:pt idx="83">
                  <c:v>2010Q4</c:v>
                </c:pt>
                <c:pt idx="84">
                  <c:v>2011Q1</c:v>
                </c:pt>
                <c:pt idx="85">
                  <c:v>2011Q2</c:v>
                </c:pt>
                <c:pt idx="86">
                  <c:v>2011Q3</c:v>
                </c:pt>
                <c:pt idx="87">
                  <c:v>2011Q4</c:v>
                </c:pt>
                <c:pt idx="88">
                  <c:v>2012Q1</c:v>
                </c:pt>
                <c:pt idx="89">
                  <c:v>2012Q2</c:v>
                </c:pt>
                <c:pt idx="90">
                  <c:v>2012Q3</c:v>
                </c:pt>
                <c:pt idx="91">
                  <c:v>2012Q4</c:v>
                </c:pt>
                <c:pt idx="92">
                  <c:v>2013Q1</c:v>
                </c:pt>
                <c:pt idx="93">
                  <c:v>2013Q2</c:v>
                </c:pt>
                <c:pt idx="94">
                  <c:v>2013Q3</c:v>
                </c:pt>
                <c:pt idx="95">
                  <c:v>2013Q4</c:v>
                </c:pt>
                <c:pt idx="96">
                  <c:v>2014Q1</c:v>
                </c:pt>
                <c:pt idx="97">
                  <c:v>2014Q2</c:v>
                </c:pt>
                <c:pt idx="98">
                  <c:v>2014Q3</c:v>
                </c:pt>
                <c:pt idx="99">
                  <c:v>2014Q4</c:v>
                </c:pt>
                <c:pt idx="100">
                  <c:v>2015Q1</c:v>
                </c:pt>
                <c:pt idx="101">
                  <c:v>2015Q2</c:v>
                </c:pt>
                <c:pt idx="102">
                  <c:v>2015Q3</c:v>
                </c:pt>
                <c:pt idx="103">
                  <c:v>2015Q4</c:v>
                </c:pt>
                <c:pt idx="104">
                  <c:v>2016Q1</c:v>
                </c:pt>
                <c:pt idx="105">
                  <c:v>2016Q2</c:v>
                </c:pt>
                <c:pt idx="106">
                  <c:v>2016Q3</c:v>
                </c:pt>
                <c:pt idx="107">
                  <c:v>2016Q4</c:v>
                </c:pt>
              </c:strCache>
            </c:strRef>
          </c:cat>
          <c:val>
            <c:numRef>
              <c:f>Sheet6!$K$28:$K$135</c:f>
              <c:numCache>
                <c:formatCode>General</c:formatCode>
                <c:ptCount val="108"/>
              </c:numCache>
            </c:numRef>
          </c:val>
          <c:smooth val="0"/>
        </c:ser>
        <c:dLbls>
          <c:showLegendKey val="0"/>
          <c:showVal val="0"/>
          <c:showCatName val="0"/>
          <c:showSerName val="0"/>
          <c:showPercent val="0"/>
          <c:showBubbleSize val="0"/>
        </c:dLbls>
        <c:marker val="1"/>
        <c:smooth val="0"/>
        <c:axId val="175187304"/>
        <c:axId val="175187696"/>
      </c:lineChart>
      <c:lineChart>
        <c:grouping val="standard"/>
        <c:varyColors val="0"/>
        <c:ser>
          <c:idx val="1"/>
          <c:order val="1"/>
          <c:tx>
            <c:strRef>
              <c:f>Sheet6!$L$27</c:f>
              <c:strCache>
                <c:ptCount val="1"/>
                <c:pt idx="0">
                  <c:v>Full model</c:v>
                </c:pt>
              </c:strCache>
            </c:strRef>
          </c:tx>
          <c:spPr>
            <a:ln w="19050">
              <a:solidFill>
                <a:srgbClr val="C5281C"/>
              </a:solidFill>
              <a:prstDash val="solid"/>
            </a:ln>
          </c:spPr>
          <c:marker>
            <c:symbol val="none"/>
          </c:marker>
          <c:cat>
            <c:strRef>
              <c:f>Sheet6!$J$28:$J$137</c:f>
              <c:strCache>
                <c:ptCount val="108"/>
                <c:pt idx="0">
                  <c:v>1990Q1</c:v>
                </c:pt>
                <c:pt idx="1">
                  <c:v>1990Q2</c:v>
                </c:pt>
                <c:pt idx="2">
                  <c:v>1990Q3</c:v>
                </c:pt>
                <c:pt idx="3">
                  <c:v>1990Q4</c:v>
                </c:pt>
                <c:pt idx="4">
                  <c:v>1991Q1</c:v>
                </c:pt>
                <c:pt idx="5">
                  <c:v>1991Q2</c:v>
                </c:pt>
                <c:pt idx="6">
                  <c:v>1991Q3</c:v>
                </c:pt>
                <c:pt idx="7">
                  <c:v>1991Q4</c:v>
                </c:pt>
                <c:pt idx="8">
                  <c:v>1992Q1</c:v>
                </c:pt>
                <c:pt idx="9">
                  <c:v>1992Q2</c:v>
                </c:pt>
                <c:pt idx="10">
                  <c:v>1992Q3</c:v>
                </c:pt>
                <c:pt idx="11">
                  <c:v>1992Q4</c:v>
                </c:pt>
                <c:pt idx="12">
                  <c:v>1993Q1</c:v>
                </c:pt>
                <c:pt idx="13">
                  <c:v>1993Q2</c:v>
                </c:pt>
                <c:pt idx="14">
                  <c:v>1993Q3</c:v>
                </c:pt>
                <c:pt idx="15">
                  <c:v>1993Q4</c:v>
                </c:pt>
                <c:pt idx="16">
                  <c:v>1994Q1</c:v>
                </c:pt>
                <c:pt idx="17">
                  <c:v>1994Q2</c:v>
                </c:pt>
                <c:pt idx="18">
                  <c:v>1994Q3</c:v>
                </c:pt>
                <c:pt idx="19">
                  <c:v>1994Q4</c:v>
                </c:pt>
                <c:pt idx="20">
                  <c:v>1995Q1</c:v>
                </c:pt>
                <c:pt idx="21">
                  <c:v>1995Q2</c:v>
                </c:pt>
                <c:pt idx="22">
                  <c:v>1995Q3</c:v>
                </c:pt>
                <c:pt idx="23">
                  <c:v>1995Q4</c:v>
                </c:pt>
                <c:pt idx="24">
                  <c:v>1996Q1</c:v>
                </c:pt>
                <c:pt idx="25">
                  <c:v>1996Q2</c:v>
                </c:pt>
                <c:pt idx="26">
                  <c:v>1996Q3</c:v>
                </c:pt>
                <c:pt idx="27">
                  <c:v>1996Q4</c:v>
                </c:pt>
                <c:pt idx="28">
                  <c:v>1997Q1</c:v>
                </c:pt>
                <c:pt idx="29">
                  <c:v>1997Q2</c:v>
                </c:pt>
                <c:pt idx="30">
                  <c:v>1997Q3</c:v>
                </c:pt>
                <c:pt idx="31">
                  <c:v>1997Q4</c:v>
                </c:pt>
                <c:pt idx="32">
                  <c:v>1998Q1</c:v>
                </c:pt>
                <c:pt idx="33">
                  <c:v>1998Q2</c:v>
                </c:pt>
                <c:pt idx="34">
                  <c:v>1998Q3</c:v>
                </c:pt>
                <c:pt idx="35">
                  <c:v>1998Q4</c:v>
                </c:pt>
                <c:pt idx="36">
                  <c:v>1999Q1</c:v>
                </c:pt>
                <c:pt idx="37">
                  <c:v>1999Q2</c:v>
                </c:pt>
                <c:pt idx="38">
                  <c:v>1999Q3</c:v>
                </c:pt>
                <c:pt idx="39">
                  <c:v>1999Q4</c:v>
                </c:pt>
                <c:pt idx="40">
                  <c:v>2000Q1</c:v>
                </c:pt>
                <c:pt idx="41">
                  <c:v>2000Q2</c:v>
                </c:pt>
                <c:pt idx="42">
                  <c:v>2000Q3</c:v>
                </c:pt>
                <c:pt idx="43">
                  <c:v>2000Q4</c:v>
                </c:pt>
                <c:pt idx="44">
                  <c:v>2001Q1</c:v>
                </c:pt>
                <c:pt idx="45">
                  <c:v>2001Q2</c:v>
                </c:pt>
                <c:pt idx="46">
                  <c:v>2001Q3</c:v>
                </c:pt>
                <c:pt idx="47">
                  <c:v>2001Q4</c:v>
                </c:pt>
                <c:pt idx="48">
                  <c:v>2002Q1</c:v>
                </c:pt>
                <c:pt idx="49">
                  <c:v>2002Q2</c:v>
                </c:pt>
                <c:pt idx="50">
                  <c:v>2002Q3</c:v>
                </c:pt>
                <c:pt idx="51">
                  <c:v>2002Q4</c:v>
                </c:pt>
                <c:pt idx="52">
                  <c:v>2003Q1</c:v>
                </c:pt>
                <c:pt idx="53">
                  <c:v>2003Q2</c:v>
                </c:pt>
                <c:pt idx="54">
                  <c:v>2003Q3</c:v>
                </c:pt>
                <c:pt idx="55">
                  <c:v>2003Q4</c:v>
                </c:pt>
                <c:pt idx="56">
                  <c:v>2004Q1</c:v>
                </c:pt>
                <c:pt idx="57">
                  <c:v>2004Q2</c:v>
                </c:pt>
                <c:pt idx="58">
                  <c:v>2004Q3</c:v>
                </c:pt>
                <c:pt idx="59">
                  <c:v>2004Q4</c:v>
                </c:pt>
                <c:pt idx="60">
                  <c:v>2005Q1</c:v>
                </c:pt>
                <c:pt idx="61">
                  <c:v>2005Q2</c:v>
                </c:pt>
                <c:pt idx="62">
                  <c:v>2005Q3</c:v>
                </c:pt>
                <c:pt idx="63">
                  <c:v>2005Q4</c:v>
                </c:pt>
                <c:pt idx="64">
                  <c:v>2006Q1</c:v>
                </c:pt>
                <c:pt idx="65">
                  <c:v>2006Q2</c:v>
                </c:pt>
                <c:pt idx="66">
                  <c:v>2006Q3</c:v>
                </c:pt>
                <c:pt idx="67">
                  <c:v>2006Q4</c:v>
                </c:pt>
                <c:pt idx="68">
                  <c:v>2007Q1</c:v>
                </c:pt>
                <c:pt idx="69">
                  <c:v>2007Q2</c:v>
                </c:pt>
                <c:pt idx="70">
                  <c:v>2007Q3</c:v>
                </c:pt>
                <c:pt idx="71">
                  <c:v>2007Q4</c:v>
                </c:pt>
                <c:pt idx="72">
                  <c:v>2008Q1</c:v>
                </c:pt>
                <c:pt idx="73">
                  <c:v>2008Q2</c:v>
                </c:pt>
                <c:pt idx="74">
                  <c:v>2008Q3</c:v>
                </c:pt>
                <c:pt idx="75">
                  <c:v>2008Q4</c:v>
                </c:pt>
                <c:pt idx="76">
                  <c:v>2009Q1</c:v>
                </c:pt>
                <c:pt idx="77">
                  <c:v>2009Q2</c:v>
                </c:pt>
                <c:pt idx="78">
                  <c:v>2009Q3</c:v>
                </c:pt>
                <c:pt idx="79">
                  <c:v>2009Q4</c:v>
                </c:pt>
                <c:pt idx="80">
                  <c:v>2010Q1</c:v>
                </c:pt>
                <c:pt idx="81">
                  <c:v>2010Q2</c:v>
                </c:pt>
                <c:pt idx="82">
                  <c:v>2010Q3</c:v>
                </c:pt>
                <c:pt idx="83">
                  <c:v>2010Q4</c:v>
                </c:pt>
                <c:pt idx="84">
                  <c:v>2011Q1</c:v>
                </c:pt>
                <c:pt idx="85">
                  <c:v>2011Q2</c:v>
                </c:pt>
                <c:pt idx="86">
                  <c:v>2011Q3</c:v>
                </c:pt>
                <c:pt idx="87">
                  <c:v>2011Q4</c:v>
                </c:pt>
                <c:pt idx="88">
                  <c:v>2012Q1</c:v>
                </c:pt>
                <c:pt idx="89">
                  <c:v>2012Q2</c:v>
                </c:pt>
                <c:pt idx="90">
                  <c:v>2012Q3</c:v>
                </c:pt>
                <c:pt idx="91">
                  <c:v>2012Q4</c:v>
                </c:pt>
                <c:pt idx="92">
                  <c:v>2013Q1</c:v>
                </c:pt>
                <c:pt idx="93">
                  <c:v>2013Q2</c:v>
                </c:pt>
                <c:pt idx="94">
                  <c:v>2013Q3</c:v>
                </c:pt>
                <c:pt idx="95">
                  <c:v>2013Q4</c:v>
                </c:pt>
                <c:pt idx="96">
                  <c:v>2014Q1</c:v>
                </c:pt>
                <c:pt idx="97">
                  <c:v>2014Q2</c:v>
                </c:pt>
                <c:pt idx="98">
                  <c:v>2014Q3</c:v>
                </c:pt>
                <c:pt idx="99">
                  <c:v>2014Q4</c:v>
                </c:pt>
                <c:pt idx="100">
                  <c:v>2015Q1</c:v>
                </c:pt>
                <c:pt idx="101">
                  <c:v>2015Q2</c:v>
                </c:pt>
                <c:pt idx="102">
                  <c:v>2015Q3</c:v>
                </c:pt>
                <c:pt idx="103">
                  <c:v>2015Q4</c:v>
                </c:pt>
                <c:pt idx="104">
                  <c:v>2016Q1</c:v>
                </c:pt>
                <c:pt idx="105">
                  <c:v>2016Q2</c:v>
                </c:pt>
                <c:pt idx="106">
                  <c:v>2016Q3</c:v>
                </c:pt>
                <c:pt idx="107">
                  <c:v>2016Q4</c:v>
                </c:pt>
              </c:strCache>
            </c:strRef>
          </c:cat>
          <c:val>
            <c:numRef>
              <c:f>Sheet6!$L$28:$L$135</c:f>
              <c:numCache>
                <c:formatCode>0.00</c:formatCode>
                <c:ptCount val="108"/>
                <c:pt idx="0">
                  <c:v>4.348412647183908</c:v>
                </c:pt>
                <c:pt idx="1">
                  <c:v>3.7823852802005176</c:v>
                </c:pt>
                <c:pt idx="2">
                  <c:v>2.8425533122938829</c:v>
                </c:pt>
                <c:pt idx="3">
                  <c:v>1.617552685362722</c:v>
                </c:pt>
                <c:pt idx="4">
                  <c:v>-0.225015378220772</c:v>
                </c:pt>
                <c:pt idx="5">
                  <c:v>-0.17159030689657406</c:v>
                </c:pt>
                <c:pt idx="6">
                  <c:v>-0.44277456400860782</c:v>
                </c:pt>
                <c:pt idx="7">
                  <c:v>-0.69072520664181791</c:v>
                </c:pt>
                <c:pt idx="8">
                  <c:v>-1.0830021897853981</c:v>
                </c:pt>
                <c:pt idx="9">
                  <c:v>-1.4450887192119066</c:v>
                </c:pt>
                <c:pt idx="10">
                  <c:v>-1.4166535310563666</c:v>
                </c:pt>
                <c:pt idx="11">
                  <c:v>-1.388595633214873</c:v>
                </c:pt>
                <c:pt idx="12">
                  <c:v>-1.3214702507241327</c:v>
                </c:pt>
                <c:pt idx="13">
                  <c:v>-1.0178022272152809</c:v>
                </c:pt>
                <c:pt idx="14">
                  <c:v>-0.70320327694672891</c:v>
                </c:pt>
                <c:pt idx="15">
                  <c:v>-0.94802548594018488</c:v>
                </c:pt>
                <c:pt idx="16">
                  <c:v>-0.2070370112568054</c:v>
                </c:pt>
                <c:pt idx="17">
                  <c:v>0.49918379746374253</c:v>
                </c:pt>
                <c:pt idx="18">
                  <c:v>0.98729150414345046</c:v>
                </c:pt>
                <c:pt idx="19">
                  <c:v>0.86575079391690846</c:v>
                </c:pt>
                <c:pt idx="20">
                  <c:v>0.90534995387401285</c:v>
                </c:pt>
                <c:pt idx="21">
                  <c:v>5.0543650424450526E-2</c:v>
                </c:pt>
                <c:pt idx="22">
                  <c:v>-0.68182990432499313</c:v>
                </c:pt>
                <c:pt idx="23">
                  <c:v>-1.1288263933808329</c:v>
                </c:pt>
                <c:pt idx="24">
                  <c:v>-1.9130864856526819</c:v>
                </c:pt>
                <c:pt idx="25">
                  <c:v>-2.0870230106507681</c:v>
                </c:pt>
                <c:pt idx="26">
                  <c:v>-2.1080673140600026</c:v>
                </c:pt>
                <c:pt idx="27">
                  <c:v>-2.2395218706974251</c:v>
                </c:pt>
                <c:pt idx="28">
                  <c:v>-1.8781553568562592</c:v>
                </c:pt>
                <c:pt idx="29">
                  <c:v>-1.7002585199483611</c:v>
                </c:pt>
                <c:pt idx="30">
                  <c:v>-1.4373100684326401</c:v>
                </c:pt>
                <c:pt idx="31">
                  <c:v>-1.3955356161266863</c:v>
                </c:pt>
                <c:pt idx="32">
                  <c:v>-0.91497883792391876</c:v>
                </c:pt>
                <c:pt idx="33">
                  <c:v>-1.7623898107490876</c:v>
                </c:pt>
                <c:pt idx="34">
                  <c:v>-1.7379287460815074</c:v>
                </c:pt>
                <c:pt idx="35">
                  <c:v>-1.2933399015961689</c:v>
                </c:pt>
                <c:pt idx="36">
                  <c:v>-0.39399551905255903</c:v>
                </c:pt>
                <c:pt idx="37">
                  <c:v>-0.4538497085887494</c:v>
                </c:pt>
                <c:pt idx="38">
                  <c:v>0.17853864388697183</c:v>
                </c:pt>
                <c:pt idx="39">
                  <c:v>0.66013721378581636</c:v>
                </c:pt>
                <c:pt idx="40">
                  <c:v>1.3116968944082208</c:v>
                </c:pt>
                <c:pt idx="41">
                  <c:v>1.5692791035877951</c:v>
                </c:pt>
                <c:pt idx="42">
                  <c:v>1.6627676104846278</c:v>
                </c:pt>
                <c:pt idx="43">
                  <c:v>0.92068376937333163</c:v>
                </c:pt>
                <c:pt idx="44">
                  <c:v>0.53799993329168849</c:v>
                </c:pt>
                <c:pt idx="45">
                  <c:v>-7.9722615233768224E-2</c:v>
                </c:pt>
                <c:pt idx="46">
                  <c:v>-0.99270594907188148</c:v>
                </c:pt>
                <c:pt idx="47">
                  <c:v>-1.2095648421393879</c:v>
                </c:pt>
                <c:pt idx="48">
                  <c:v>-0.5398628118878035</c:v>
                </c:pt>
                <c:pt idx="49">
                  <c:v>-0.72448708400966177</c:v>
                </c:pt>
                <c:pt idx="50">
                  <c:v>-0.54156997139289675</c:v>
                </c:pt>
                <c:pt idx="51">
                  <c:v>-0.614547738497917</c:v>
                </c:pt>
                <c:pt idx="52">
                  <c:v>-0.65533200174361372</c:v>
                </c:pt>
                <c:pt idx="53">
                  <c:v>-1.3758414542332731</c:v>
                </c:pt>
                <c:pt idx="54">
                  <c:v>-1.5845301466367423</c:v>
                </c:pt>
                <c:pt idx="55">
                  <c:v>-1.4879869410885926</c:v>
                </c:pt>
                <c:pt idx="56">
                  <c:v>-1.3499657697227385</c:v>
                </c:pt>
                <c:pt idx="57">
                  <c:v>-0.75143824861076958</c:v>
                </c:pt>
                <c:pt idx="58">
                  <c:v>-0.13453693536005229</c:v>
                </c:pt>
                <c:pt idx="59">
                  <c:v>2.6348026376954437E-2</c:v>
                </c:pt>
                <c:pt idx="60">
                  <c:v>-0.18001201759623164</c:v>
                </c:pt>
                <c:pt idx="61">
                  <c:v>-1.0613565033246175E-2</c:v>
                </c:pt>
                <c:pt idx="62">
                  <c:v>0.68169762810244006</c:v>
                </c:pt>
                <c:pt idx="63">
                  <c:v>1.1442486636229265</c:v>
                </c:pt>
                <c:pt idx="64">
                  <c:v>1.4258713078172836</c:v>
                </c:pt>
                <c:pt idx="65">
                  <c:v>0.95629212829870802</c:v>
                </c:pt>
                <c:pt idx="66">
                  <c:v>0.72909647339600703</c:v>
                </c:pt>
                <c:pt idx="67">
                  <c:v>0.61274916941826962</c:v>
                </c:pt>
                <c:pt idx="68">
                  <c:v>0.77219564137864793</c:v>
                </c:pt>
                <c:pt idx="69">
                  <c:v>1.2517945914723327</c:v>
                </c:pt>
                <c:pt idx="70">
                  <c:v>1.1702559343470753</c:v>
                </c:pt>
                <c:pt idx="71">
                  <c:v>0.78409570685900043</c:v>
                </c:pt>
                <c:pt idx="72">
                  <c:v>0.31939928843141008</c:v>
                </c:pt>
                <c:pt idx="73">
                  <c:v>0.17894121861503631</c:v>
                </c:pt>
                <c:pt idx="74">
                  <c:v>0.58582515258875922</c:v>
                </c:pt>
                <c:pt idx="75">
                  <c:v>-0.96323935571457353</c:v>
                </c:pt>
                <c:pt idx="76">
                  <c:v>-3.5737809018311806</c:v>
                </c:pt>
                <c:pt idx="77">
                  <c:v>-4.9547438028295199</c:v>
                </c:pt>
                <c:pt idx="78">
                  <c:v>-4.8163040754692243</c:v>
                </c:pt>
                <c:pt idx="79">
                  <c:v>-3.9584627089489066</c:v>
                </c:pt>
                <c:pt idx="80">
                  <c:v>-3.0733842893734376</c:v>
                </c:pt>
                <c:pt idx="81">
                  <c:v>-2.8454362668878463</c:v>
                </c:pt>
                <c:pt idx="82">
                  <c:v>-2.460667368914593</c:v>
                </c:pt>
                <c:pt idx="83">
                  <c:v>-1.747144650391963</c:v>
                </c:pt>
                <c:pt idx="84">
                  <c:v>-1.4711751698371467</c:v>
                </c:pt>
                <c:pt idx="85">
                  <c:v>-1.7674043499768977</c:v>
                </c:pt>
                <c:pt idx="86">
                  <c:v>-0.90999800503039907</c:v>
                </c:pt>
                <c:pt idx="87">
                  <c:v>-0.68484479705064327</c:v>
                </c:pt>
                <c:pt idx="88">
                  <c:v>-1.2438188245282311</c:v>
                </c:pt>
                <c:pt idx="89">
                  <c:v>-1.519164947644458</c:v>
                </c:pt>
                <c:pt idx="90">
                  <c:v>-1.9196629306069246</c:v>
                </c:pt>
                <c:pt idx="91">
                  <c:v>-2.407918309936663</c:v>
                </c:pt>
                <c:pt idx="92">
                  <c:v>-2.0198721739330572</c:v>
                </c:pt>
                <c:pt idx="93">
                  <c:v>-1.9947354808755424</c:v>
                </c:pt>
                <c:pt idx="94">
                  <c:v>-1.7860770496491929</c:v>
                </c:pt>
                <c:pt idx="95">
                  <c:v>-1.3944485212554203</c:v>
                </c:pt>
                <c:pt idx="96">
                  <c:v>-1.9296194159256097</c:v>
                </c:pt>
                <c:pt idx="97">
                  <c:v>-1.4741365436797604</c:v>
                </c:pt>
                <c:pt idx="98">
                  <c:v>-1.5219515570001896</c:v>
                </c:pt>
                <c:pt idx="99">
                  <c:v>-1.4332462625120113</c:v>
                </c:pt>
                <c:pt idx="100">
                  <c:v>-2.1538399800402841</c:v>
                </c:pt>
                <c:pt idx="101">
                  <c:v>-2.6836258574556737</c:v>
                </c:pt>
                <c:pt idx="102">
                  <c:v>-2.474682274163964</c:v>
                </c:pt>
                <c:pt idx="103">
                  <c:v>-2.6521458811010645</c:v>
                </c:pt>
                <c:pt idx="104">
                  <c:v>-2.2839082911089936</c:v>
                </c:pt>
                <c:pt idx="105">
                  <c:v>-2.8519378635310844</c:v>
                </c:pt>
                <c:pt idx="106">
                  <c:v>-2.2197261685943048</c:v>
                </c:pt>
                <c:pt idx="107">
                  <c:v>-1.8676559768476708</c:v>
                </c:pt>
              </c:numCache>
            </c:numRef>
          </c:val>
          <c:smooth val="0"/>
        </c:ser>
        <c:ser>
          <c:idx val="2"/>
          <c:order val="2"/>
          <c:tx>
            <c:strRef>
              <c:f>Sheet6!$M$27</c:f>
              <c:strCache>
                <c:ptCount val="1"/>
                <c:pt idx="0">
                  <c:v>Simplified model</c:v>
                </c:pt>
              </c:strCache>
            </c:strRef>
          </c:tx>
          <c:spPr>
            <a:ln w="19050">
              <a:solidFill>
                <a:srgbClr val="00AEEF"/>
              </a:solidFill>
              <a:prstDash val="solid"/>
            </a:ln>
          </c:spPr>
          <c:marker>
            <c:symbol val="none"/>
          </c:marker>
          <c:cat>
            <c:strRef>
              <c:f>Sheet6!$J$28:$J$137</c:f>
              <c:strCache>
                <c:ptCount val="108"/>
                <c:pt idx="0">
                  <c:v>1990Q1</c:v>
                </c:pt>
                <c:pt idx="1">
                  <c:v>1990Q2</c:v>
                </c:pt>
                <c:pt idx="2">
                  <c:v>1990Q3</c:v>
                </c:pt>
                <c:pt idx="3">
                  <c:v>1990Q4</c:v>
                </c:pt>
                <c:pt idx="4">
                  <c:v>1991Q1</c:v>
                </c:pt>
                <c:pt idx="5">
                  <c:v>1991Q2</c:v>
                </c:pt>
                <c:pt idx="6">
                  <c:v>1991Q3</c:v>
                </c:pt>
                <c:pt idx="7">
                  <c:v>1991Q4</c:v>
                </c:pt>
                <c:pt idx="8">
                  <c:v>1992Q1</c:v>
                </c:pt>
                <c:pt idx="9">
                  <c:v>1992Q2</c:v>
                </c:pt>
                <c:pt idx="10">
                  <c:v>1992Q3</c:v>
                </c:pt>
                <c:pt idx="11">
                  <c:v>1992Q4</c:v>
                </c:pt>
                <c:pt idx="12">
                  <c:v>1993Q1</c:v>
                </c:pt>
                <c:pt idx="13">
                  <c:v>1993Q2</c:v>
                </c:pt>
                <c:pt idx="14">
                  <c:v>1993Q3</c:v>
                </c:pt>
                <c:pt idx="15">
                  <c:v>1993Q4</c:v>
                </c:pt>
                <c:pt idx="16">
                  <c:v>1994Q1</c:v>
                </c:pt>
                <c:pt idx="17">
                  <c:v>1994Q2</c:v>
                </c:pt>
                <c:pt idx="18">
                  <c:v>1994Q3</c:v>
                </c:pt>
                <c:pt idx="19">
                  <c:v>1994Q4</c:v>
                </c:pt>
                <c:pt idx="20">
                  <c:v>1995Q1</c:v>
                </c:pt>
                <c:pt idx="21">
                  <c:v>1995Q2</c:v>
                </c:pt>
                <c:pt idx="22">
                  <c:v>1995Q3</c:v>
                </c:pt>
                <c:pt idx="23">
                  <c:v>1995Q4</c:v>
                </c:pt>
                <c:pt idx="24">
                  <c:v>1996Q1</c:v>
                </c:pt>
                <c:pt idx="25">
                  <c:v>1996Q2</c:v>
                </c:pt>
                <c:pt idx="26">
                  <c:v>1996Q3</c:v>
                </c:pt>
                <c:pt idx="27">
                  <c:v>1996Q4</c:v>
                </c:pt>
                <c:pt idx="28">
                  <c:v>1997Q1</c:v>
                </c:pt>
                <c:pt idx="29">
                  <c:v>1997Q2</c:v>
                </c:pt>
                <c:pt idx="30">
                  <c:v>1997Q3</c:v>
                </c:pt>
                <c:pt idx="31">
                  <c:v>1997Q4</c:v>
                </c:pt>
                <c:pt idx="32">
                  <c:v>1998Q1</c:v>
                </c:pt>
                <c:pt idx="33">
                  <c:v>1998Q2</c:v>
                </c:pt>
                <c:pt idx="34">
                  <c:v>1998Q3</c:v>
                </c:pt>
                <c:pt idx="35">
                  <c:v>1998Q4</c:v>
                </c:pt>
                <c:pt idx="36">
                  <c:v>1999Q1</c:v>
                </c:pt>
                <c:pt idx="37">
                  <c:v>1999Q2</c:v>
                </c:pt>
                <c:pt idx="38">
                  <c:v>1999Q3</c:v>
                </c:pt>
                <c:pt idx="39">
                  <c:v>1999Q4</c:v>
                </c:pt>
                <c:pt idx="40">
                  <c:v>2000Q1</c:v>
                </c:pt>
                <c:pt idx="41">
                  <c:v>2000Q2</c:v>
                </c:pt>
                <c:pt idx="42">
                  <c:v>2000Q3</c:v>
                </c:pt>
                <c:pt idx="43">
                  <c:v>2000Q4</c:v>
                </c:pt>
                <c:pt idx="44">
                  <c:v>2001Q1</c:v>
                </c:pt>
                <c:pt idx="45">
                  <c:v>2001Q2</c:v>
                </c:pt>
                <c:pt idx="46">
                  <c:v>2001Q3</c:v>
                </c:pt>
                <c:pt idx="47">
                  <c:v>2001Q4</c:v>
                </c:pt>
                <c:pt idx="48">
                  <c:v>2002Q1</c:v>
                </c:pt>
                <c:pt idx="49">
                  <c:v>2002Q2</c:v>
                </c:pt>
                <c:pt idx="50">
                  <c:v>2002Q3</c:v>
                </c:pt>
                <c:pt idx="51">
                  <c:v>2002Q4</c:v>
                </c:pt>
                <c:pt idx="52">
                  <c:v>2003Q1</c:v>
                </c:pt>
                <c:pt idx="53">
                  <c:v>2003Q2</c:v>
                </c:pt>
                <c:pt idx="54">
                  <c:v>2003Q3</c:v>
                </c:pt>
                <c:pt idx="55">
                  <c:v>2003Q4</c:v>
                </c:pt>
                <c:pt idx="56">
                  <c:v>2004Q1</c:v>
                </c:pt>
                <c:pt idx="57">
                  <c:v>2004Q2</c:v>
                </c:pt>
                <c:pt idx="58">
                  <c:v>2004Q3</c:v>
                </c:pt>
                <c:pt idx="59">
                  <c:v>2004Q4</c:v>
                </c:pt>
                <c:pt idx="60">
                  <c:v>2005Q1</c:v>
                </c:pt>
                <c:pt idx="61">
                  <c:v>2005Q2</c:v>
                </c:pt>
                <c:pt idx="62">
                  <c:v>2005Q3</c:v>
                </c:pt>
                <c:pt idx="63">
                  <c:v>2005Q4</c:v>
                </c:pt>
                <c:pt idx="64">
                  <c:v>2006Q1</c:v>
                </c:pt>
                <c:pt idx="65">
                  <c:v>2006Q2</c:v>
                </c:pt>
                <c:pt idx="66">
                  <c:v>2006Q3</c:v>
                </c:pt>
                <c:pt idx="67">
                  <c:v>2006Q4</c:v>
                </c:pt>
                <c:pt idx="68">
                  <c:v>2007Q1</c:v>
                </c:pt>
                <c:pt idx="69">
                  <c:v>2007Q2</c:v>
                </c:pt>
                <c:pt idx="70">
                  <c:v>2007Q3</c:v>
                </c:pt>
                <c:pt idx="71">
                  <c:v>2007Q4</c:v>
                </c:pt>
                <c:pt idx="72">
                  <c:v>2008Q1</c:v>
                </c:pt>
                <c:pt idx="73">
                  <c:v>2008Q2</c:v>
                </c:pt>
                <c:pt idx="74">
                  <c:v>2008Q3</c:v>
                </c:pt>
                <c:pt idx="75">
                  <c:v>2008Q4</c:v>
                </c:pt>
                <c:pt idx="76">
                  <c:v>2009Q1</c:v>
                </c:pt>
                <c:pt idx="77">
                  <c:v>2009Q2</c:v>
                </c:pt>
                <c:pt idx="78">
                  <c:v>2009Q3</c:v>
                </c:pt>
                <c:pt idx="79">
                  <c:v>2009Q4</c:v>
                </c:pt>
                <c:pt idx="80">
                  <c:v>2010Q1</c:v>
                </c:pt>
                <c:pt idx="81">
                  <c:v>2010Q2</c:v>
                </c:pt>
                <c:pt idx="82">
                  <c:v>2010Q3</c:v>
                </c:pt>
                <c:pt idx="83">
                  <c:v>2010Q4</c:v>
                </c:pt>
                <c:pt idx="84">
                  <c:v>2011Q1</c:v>
                </c:pt>
                <c:pt idx="85">
                  <c:v>2011Q2</c:v>
                </c:pt>
                <c:pt idx="86">
                  <c:v>2011Q3</c:v>
                </c:pt>
                <c:pt idx="87">
                  <c:v>2011Q4</c:v>
                </c:pt>
                <c:pt idx="88">
                  <c:v>2012Q1</c:v>
                </c:pt>
                <c:pt idx="89">
                  <c:v>2012Q2</c:v>
                </c:pt>
                <c:pt idx="90">
                  <c:v>2012Q3</c:v>
                </c:pt>
                <c:pt idx="91">
                  <c:v>2012Q4</c:v>
                </c:pt>
                <c:pt idx="92">
                  <c:v>2013Q1</c:v>
                </c:pt>
                <c:pt idx="93">
                  <c:v>2013Q2</c:v>
                </c:pt>
                <c:pt idx="94">
                  <c:v>2013Q3</c:v>
                </c:pt>
                <c:pt idx="95">
                  <c:v>2013Q4</c:v>
                </c:pt>
                <c:pt idx="96">
                  <c:v>2014Q1</c:v>
                </c:pt>
                <c:pt idx="97">
                  <c:v>2014Q2</c:v>
                </c:pt>
                <c:pt idx="98">
                  <c:v>2014Q3</c:v>
                </c:pt>
                <c:pt idx="99">
                  <c:v>2014Q4</c:v>
                </c:pt>
                <c:pt idx="100">
                  <c:v>2015Q1</c:v>
                </c:pt>
                <c:pt idx="101">
                  <c:v>2015Q2</c:v>
                </c:pt>
                <c:pt idx="102">
                  <c:v>2015Q3</c:v>
                </c:pt>
                <c:pt idx="103">
                  <c:v>2015Q4</c:v>
                </c:pt>
                <c:pt idx="104">
                  <c:v>2016Q1</c:v>
                </c:pt>
                <c:pt idx="105">
                  <c:v>2016Q2</c:v>
                </c:pt>
                <c:pt idx="106">
                  <c:v>2016Q3</c:v>
                </c:pt>
                <c:pt idx="107">
                  <c:v>2016Q4</c:v>
                </c:pt>
              </c:strCache>
            </c:strRef>
          </c:cat>
          <c:val>
            <c:numRef>
              <c:f>Sheet6!$M$28:$M$135</c:f>
              <c:numCache>
                <c:formatCode>0.00</c:formatCode>
                <c:ptCount val="108"/>
                <c:pt idx="0">
                  <c:v>4.3714160004651559</c:v>
                </c:pt>
                <c:pt idx="1">
                  <c:v>3.7983584857820274</c:v>
                </c:pt>
                <c:pt idx="2">
                  <c:v>2.8624658175172568</c:v>
                </c:pt>
                <c:pt idx="3">
                  <c:v>1.6154505431366539</c:v>
                </c:pt>
                <c:pt idx="4">
                  <c:v>-0.26624087657445283</c:v>
                </c:pt>
                <c:pt idx="5">
                  <c:v>-0.25428915042358113</c:v>
                </c:pt>
                <c:pt idx="6">
                  <c:v>-0.55607378262975127</c:v>
                </c:pt>
                <c:pt idx="7">
                  <c:v>-0.82935029084837408</c:v>
                </c:pt>
                <c:pt idx="8">
                  <c:v>-1.2442166681507771</c:v>
                </c:pt>
                <c:pt idx="9">
                  <c:v>-1.627449185942631</c:v>
                </c:pt>
                <c:pt idx="10">
                  <c:v>-1.6203298778818986</c:v>
                </c:pt>
                <c:pt idx="11">
                  <c:v>-1.6124285297663299</c:v>
                </c:pt>
                <c:pt idx="12">
                  <c:v>-1.5640576720930111</c:v>
                </c:pt>
                <c:pt idx="13">
                  <c:v>-1.2781035275943542</c:v>
                </c:pt>
                <c:pt idx="14">
                  <c:v>-0.97941955326781294</c:v>
                </c:pt>
                <c:pt idx="15">
                  <c:v>-1.2361262022733799</c:v>
                </c:pt>
                <c:pt idx="16">
                  <c:v>-0.50713704168651175</c:v>
                </c:pt>
                <c:pt idx="17">
                  <c:v>0.19012967462830321</c:v>
                </c:pt>
                <c:pt idx="18">
                  <c:v>0.67381768602241543</c:v>
                </c:pt>
                <c:pt idx="19">
                  <c:v>0.55592943405313733</c:v>
                </c:pt>
                <c:pt idx="20">
                  <c:v>0.60163473136340961</c:v>
                </c:pt>
                <c:pt idx="21">
                  <c:v>-0.24540271151370918</c:v>
                </c:pt>
                <c:pt idx="22">
                  <c:v>-0.97506286723745283</c:v>
                </c:pt>
                <c:pt idx="23">
                  <c:v>-1.4247683702001801</c:v>
                </c:pt>
                <c:pt idx="24">
                  <c:v>-2.211591223336562</c:v>
                </c:pt>
                <c:pt idx="25">
                  <c:v>-2.3871129530690482</c:v>
                </c:pt>
                <c:pt idx="26">
                  <c:v>-2.4047268190728333</c:v>
                </c:pt>
                <c:pt idx="27">
                  <c:v>-2.529940190016311</c:v>
                </c:pt>
                <c:pt idx="28">
                  <c:v>-2.1612584455401707</c:v>
                </c:pt>
                <c:pt idx="29">
                  <c:v>-1.9721058826181581</c:v>
                </c:pt>
                <c:pt idx="30">
                  <c:v>-1.6939706932103116</c:v>
                </c:pt>
                <c:pt idx="31">
                  <c:v>-1.6327880370644365</c:v>
                </c:pt>
                <c:pt idx="32">
                  <c:v>-1.1315149637665001</c:v>
                </c:pt>
                <c:pt idx="33">
                  <c:v>-1.9544687877895428</c:v>
                </c:pt>
                <c:pt idx="34">
                  <c:v>-1.9072881608516612</c:v>
                </c:pt>
                <c:pt idx="35">
                  <c:v>-1.4388661878261599</c:v>
                </c:pt>
                <c:pt idx="36">
                  <c:v>-0.51597620102280528</c:v>
                </c:pt>
                <c:pt idx="37">
                  <c:v>-0.55312100619812066</c:v>
                </c:pt>
                <c:pt idx="38">
                  <c:v>9.68209023565203E-2</c:v>
                </c:pt>
                <c:pt idx="39">
                  <c:v>0.59089358686472693</c:v>
                </c:pt>
                <c:pt idx="40">
                  <c:v>1.2523396494918737</c:v>
                </c:pt>
                <c:pt idx="41">
                  <c:v>1.5206128956597453</c:v>
                </c:pt>
                <c:pt idx="42">
                  <c:v>1.6286017037625777</c:v>
                </c:pt>
                <c:pt idx="43">
                  <c:v>0.90579473355067996</c:v>
                </c:pt>
                <c:pt idx="44">
                  <c:v>0.54223041714354103</c:v>
                </c:pt>
                <c:pt idx="45">
                  <c:v>-6.1305042422887812E-2</c:v>
                </c:pt>
                <c:pt idx="46">
                  <c:v>-0.96943142021148621</c:v>
                </c:pt>
                <c:pt idx="47">
                  <c:v>-1.1899548268259674</c:v>
                </c:pt>
                <c:pt idx="48">
                  <c:v>-0.52910933210611466</c:v>
                </c:pt>
                <c:pt idx="49">
                  <c:v>-0.72480976392662599</c:v>
                </c:pt>
                <c:pt idx="50">
                  <c:v>-0.55265958816324012</c:v>
                </c:pt>
                <c:pt idx="51">
                  <c:v>-0.63837852075222523</c:v>
                </c:pt>
                <c:pt idx="52">
                  <c:v>-0.69314746296141871</c:v>
                </c:pt>
                <c:pt idx="53">
                  <c:v>-1.4270723117713824</c:v>
                </c:pt>
                <c:pt idx="54">
                  <c:v>-1.6479995129861202</c:v>
                </c:pt>
                <c:pt idx="55">
                  <c:v>-1.5634416139130858</c:v>
                </c:pt>
                <c:pt idx="56">
                  <c:v>-1.4370115504728664</c:v>
                </c:pt>
                <c:pt idx="57">
                  <c:v>-0.84983096217352561</c:v>
                </c:pt>
                <c:pt idx="58">
                  <c:v>-0.24347585389101756</c:v>
                </c:pt>
                <c:pt idx="59">
                  <c:v>-9.1970425059506589E-2</c:v>
                </c:pt>
                <c:pt idx="60">
                  <c:v>-0.30654332362648473</c:v>
                </c:pt>
                <c:pt idx="61">
                  <c:v>-0.14506379395150537</c:v>
                </c:pt>
                <c:pt idx="62">
                  <c:v>0.53952148280844714</c:v>
                </c:pt>
                <c:pt idx="63">
                  <c:v>0.99605451791040522</c:v>
                </c:pt>
                <c:pt idx="64">
                  <c:v>1.2723614027958297</c:v>
                </c:pt>
                <c:pt idx="65">
                  <c:v>0.7979109334149026</c:v>
                </c:pt>
                <c:pt idx="66">
                  <c:v>0.5632890911793309</c:v>
                </c:pt>
                <c:pt idx="67">
                  <c:v>0.43585031323316592</c:v>
                </c:pt>
                <c:pt idx="68">
                  <c:v>0.58369762309971041</c:v>
                </c:pt>
                <c:pt idx="69">
                  <c:v>1.0550594295235971</c:v>
                </c:pt>
                <c:pt idx="70">
                  <c:v>0.97540348137918897</c:v>
                </c:pt>
                <c:pt idx="71">
                  <c:v>0.60578156288340068</c:v>
                </c:pt>
                <c:pt idx="72">
                  <c:v>0.16387852261618985</c:v>
                </c:pt>
                <c:pt idx="73">
                  <c:v>4.2632882208226697E-2</c:v>
                </c:pt>
                <c:pt idx="74">
                  <c:v>0.45767796619751167</c:v>
                </c:pt>
                <c:pt idx="75">
                  <c:v>-1.0860492702215785</c:v>
                </c:pt>
                <c:pt idx="76">
                  <c:v>-3.6925550271510788</c:v>
                </c:pt>
                <c:pt idx="77">
                  <c:v>-5.0721037451750046</c:v>
                </c:pt>
                <c:pt idx="78">
                  <c:v>-4.9348200657251207</c:v>
                </c:pt>
                <c:pt idx="79">
                  <c:v>-4.083640787338072</c:v>
                </c:pt>
                <c:pt idx="80">
                  <c:v>-3.2078475327771971</c:v>
                </c:pt>
                <c:pt idx="81">
                  <c:v>-2.9876447954533258</c:v>
                </c:pt>
                <c:pt idx="82">
                  <c:v>-2.6079561700933063</c:v>
                </c:pt>
                <c:pt idx="83">
                  <c:v>-1.900586551778527</c:v>
                </c:pt>
                <c:pt idx="84">
                  <c:v>-1.6304442296682486</c:v>
                </c:pt>
                <c:pt idx="85">
                  <c:v>-1.9307589879860254</c:v>
                </c:pt>
                <c:pt idx="86">
                  <c:v>-1.077406438804962</c:v>
                </c:pt>
                <c:pt idx="87">
                  <c:v>-0.85281581917896476</c:v>
                </c:pt>
                <c:pt idx="88">
                  <c:v>-1.409494817862178</c:v>
                </c:pt>
                <c:pt idx="89">
                  <c:v>-1.682516932202871</c:v>
                </c:pt>
                <c:pt idx="90">
                  <c:v>-2.0804559659178268</c:v>
                </c:pt>
                <c:pt idx="91">
                  <c:v>-2.5643653596869931</c:v>
                </c:pt>
                <c:pt idx="92">
                  <c:v>-2.1734789621441819</c:v>
                </c:pt>
                <c:pt idx="93">
                  <c:v>-2.1473372761605547</c:v>
                </c:pt>
                <c:pt idx="94">
                  <c:v>-1.9422740175297437</c:v>
                </c:pt>
                <c:pt idx="95">
                  <c:v>-1.5573574078320385</c:v>
                </c:pt>
                <c:pt idx="96">
                  <c:v>-2.098981910949016</c:v>
                </c:pt>
                <c:pt idx="97">
                  <c:v>-1.6517054631316808</c:v>
                </c:pt>
                <c:pt idx="98">
                  <c:v>-1.7055403457812757</c:v>
                </c:pt>
                <c:pt idx="99">
                  <c:v>-1.6212122636744875</c:v>
                </c:pt>
                <c:pt idx="100">
                  <c:v>-2.344902847933017</c:v>
                </c:pt>
                <c:pt idx="101">
                  <c:v>-2.8808183490419137</c:v>
                </c:pt>
                <c:pt idx="102">
                  <c:v>-2.6854231728887457</c:v>
                </c:pt>
                <c:pt idx="103">
                  <c:v>-2.8853042538759088</c:v>
                </c:pt>
                <c:pt idx="104">
                  <c:v>-2.5449090857946555</c:v>
                </c:pt>
                <c:pt idx="105">
                  <c:v>-3.1355089342225306</c:v>
                </c:pt>
                <c:pt idx="106">
                  <c:v>-2.5209556969291502</c:v>
                </c:pt>
                <c:pt idx="107">
                  <c:v>-2.1799991960576026</c:v>
                </c:pt>
              </c:numCache>
            </c:numRef>
          </c:val>
          <c:smooth val="0"/>
        </c:ser>
        <c:dLbls>
          <c:showLegendKey val="0"/>
          <c:showVal val="0"/>
          <c:showCatName val="0"/>
          <c:showSerName val="0"/>
          <c:showPercent val="0"/>
          <c:showBubbleSize val="0"/>
        </c:dLbls>
        <c:marker val="1"/>
        <c:smooth val="0"/>
        <c:axId val="175188480"/>
        <c:axId val="175188088"/>
      </c:lineChart>
      <c:catAx>
        <c:axId val="175187304"/>
        <c:scaling>
          <c:orientation val="minMax"/>
        </c:scaling>
        <c:delete val="0"/>
        <c:axPos val="b"/>
        <c:title>
          <c:tx>
            <c:rich>
              <a:bodyPr/>
              <a:lstStyle/>
              <a:p>
                <a:pPr>
                  <a:defRPr sz="700" b="0">
                    <a:latin typeface="Arial"/>
                  </a:defRPr>
                </a:pPr>
                <a:endParaRPr lang="en-CA" sz="700" b="0">
                  <a:latin typeface="Arial"/>
                </a:endParaRPr>
              </a:p>
            </c:rich>
          </c:tx>
          <c:layout>
            <c:manualLayout>
              <c:xMode val="edge"/>
              <c:yMode val="edge"/>
              <c:x val="0.47959190101237348"/>
              <c:y val="0.73873817975833234"/>
            </c:manualLayout>
          </c:layout>
          <c:overlay val="0"/>
        </c:title>
        <c:numFmt formatCode="General" sourceLinked="0"/>
        <c:majorTickMark val="in"/>
        <c:minorTickMark val="none"/>
        <c:tickLblPos val="nextTo"/>
        <c:spPr>
          <a:ln>
            <a:solidFill>
              <a:srgbClr val="000000"/>
            </a:solidFill>
            <a:prstDash val="solid"/>
          </a:ln>
        </c:spPr>
        <c:txPr>
          <a:bodyPr rot="0"/>
          <a:lstStyle/>
          <a:p>
            <a:pPr>
              <a:defRPr sz="1200" b="0">
                <a:latin typeface="Arial"/>
                <a:ea typeface="Arial"/>
                <a:cs typeface="Arial"/>
              </a:defRPr>
            </a:pPr>
            <a:endParaRPr lang="es-ES_tradnl"/>
          </a:p>
        </c:txPr>
        <c:crossAx val="175187696"/>
        <c:crosses val="min"/>
        <c:auto val="1"/>
        <c:lblAlgn val="ctr"/>
        <c:lblOffset val="100"/>
        <c:tickLblSkip val="8"/>
        <c:tickMarkSkip val="8"/>
        <c:noMultiLvlLbl val="0"/>
      </c:catAx>
      <c:valAx>
        <c:axId val="175187696"/>
        <c:scaling>
          <c:orientation val="minMax"/>
          <c:max val="6"/>
          <c:min val="-6"/>
        </c:scaling>
        <c:delete val="0"/>
        <c:axPos val="l"/>
        <c:numFmt formatCode="General" sourceLinked="1"/>
        <c:majorTickMark val="in"/>
        <c:minorTickMark val="none"/>
        <c:tickLblPos val="none"/>
        <c:spPr>
          <a:ln>
            <a:solidFill>
              <a:srgbClr val="000000"/>
            </a:solidFill>
            <a:prstDash val="solid"/>
          </a:ln>
        </c:spPr>
        <c:txPr>
          <a:bodyPr/>
          <a:lstStyle/>
          <a:p>
            <a:pPr>
              <a:defRPr sz="700" b="0">
                <a:latin typeface="Arial"/>
                <a:ea typeface="Arial"/>
                <a:cs typeface="Arial"/>
              </a:defRPr>
            </a:pPr>
            <a:endParaRPr lang="es-ES_tradnl"/>
          </a:p>
        </c:txPr>
        <c:crossAx val="175187304"/>
        <c:crosses val="autoZero"/>
        <c:crossBetween val="midCat"/>
        <c:majorUnit val="2"/>
      </c:valAx>
      <c:valAx>
        <c:axId val="175188088"/>
        <c:scaling>
          <c:orientation val="minMax"/>
          <c:max val="6"/>
          <c:min val="-6"/>
        </c:scaling>
        <c:delete val="0"/>
        <c:axPos val="r"/>
        <c:title>
          <c:tx>
            <c:rich>
              <a:bodyPr rot="0" vert="horz"/>
              <a:lstStyle/>
              <a:p>
                <a:pPr>
                  <a:defRPr sz="700" b="0">
                    <a:latin typeface="Arial"/>
                  </a:defRPr>
                </a:pPr>
                <a:r>
                  <a:rPr lang="en-CA" sz="1100" b="0" dirty="0">
                    <a:latin typeface="Arial"/>
                  </a:rPr>
                  <a:t>%</a:t>
                </a:r>
              </a:p>
            </c:rich>
          </c:tx>
          <c:layout>
            <c:manualLayout>
              <c:xMode val="edge"/>
              <c:yMode val="edge"/>
              <c:x val="0.94148194444444444"/>
              <c:y val="2.5569852941176464E-3"/>
            </c:manualLayout>
          </c:layout>
          <c:overlay val="0"/>
        </c:title>
        <c:numFmt formatCode="0" sourceLinked="0"/>
        <c:majorTickMark val="in"/>
        <c:minorTickMark val="none"/>
        <c:tickLblPos val="nextTo"/>
        <c:spPr>
          <a:ln>
            <a:solidFill>
              <a:srgbClr val="000000"/>
            </a:solidFill>
            <a:prstDash val="solid"/>
          </a:ln>
        </c:spPr>
        <c:txPr>
          <a:bodyPr/>
          <a:lstStyle/>
          <a:p>
            <a:pPr>
              <a:defRPr sz="1100" b="0">
                <a:latin typeface="Arial"/>
                <a:ea typeface="Arial"/>
                <a:cs typeface="Arial"/>
              </a:defRPr>
            </a:pPr>
            <a:endParaRPr lang="es-ES_tradnl"/>
          </a:p>
        </c:txPr>
        <c:crossAx val="175188480"/>
        <c:crosses val="max"/>
        <c:crossBetween val="midCat"/>
        <c:majorUnit val="2"/>
      </c:valAx>
      <c:catAx>
        <c:axId val="175188480"/>
        <c:scaling>
          <c:orientation val="minMax"/>
        </c:scaling>
        <c:delete val="0"/>
        <c:axPos val="b"/>
        <c:numFmt formatCode="General" sourceLinked="1"/>
        <c:majorTickMark val="none"/>
        <c:minorTickMark val="none"/>
        <c:tickLblPos val="none"/>
        <c:spPr>
          <a:ln>
            <a:solidFill>
              <a:srgbClr val="000000"/>
            </a:solidFill>
            <a:prstDash val="solid"/>
          </a:ln>
        </c:spPr>
        <c:crossAx val="175188088"/>
        <c:crossesAt val="0"/>
        <c:auto val="0"/>
        <c:lblAlgn val="ctr"/>
        <c:lblOffset val="100"/>
        <c:tickLblSkip val="4"/>
        <c:tickMarkSkip val="4"/>
        <c:noMultiLvlLbl val="0"/>
      </c:catAx>
      <c:spPr>
        <a:solidFill>
          <a:srgbClr val="FFFFFF"/>
        </a:solidFill>
      </c:spPr>
    </c:plotArea>
    <c:legend>
      <c:legendPos val="b"/>
      <c:legendEntry>
        <c:idx val="0"/>
        <c:delete val="1"/>
      </c:legendEntry>
      <c:layout>
        <c:manualLayout>
          <c:xMode val="edge"/>
          <c:yMode val="edge"/>
          <c:x val="8.0092592592592594E-3"/>
          <c:y val="0.85129677287581695"/>
          <c:w val="0.98611111111111116"/>
          <c:h val="0.10185185185185185"/>
        </c:manualLayout>
      </c:layout>
      <c:overlay val="0"/>
      <c:txPr>
        <a:bodyPr/>
        <a:lstStyle/>
        <a:p>
          <a:pPr>
            <a:defRPr sz="1200" b="0">
              <a:latin typeface="Arial"/>
            </a:defRPr>
          </a:pPr>
          <a:endParaRPr lang="es-ES_tradnl"/>
        </a:p>
      </c:txPr>
    </c:legend>
    <c:plotVisOnly val="1"/>
    <c:dispBlanksAs val="gap"/>
    <c:showDLblsOverMax val="0"/>
  </c:chart>
  <c:spPr>
    <a:solidFill>
      <a:sysClr val="window" lastClr="FFFFFF"/>
    </a:solid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1948811243195203E-2"/>
          <c:y val="9.084956563698561E-2"/>
          <c:w val="0.90837265804710232"/>
          <c:h val="0.70508490199961682"/>
        </c:manualLayout>
      </c:layout>
      <c:lineChart>
        <c:grouping val="standard"/>
        <c:varyColors val="0"/>
        <c:ser>
          <c:idx val="0"/>
          <c:order val="0"/>
          <c:tx>
            <c:strRef>
              <c:f>'CHART D1'!$K$27</c:f>
              <c:strCache>
                <c:ptCount val="1"/>
                <c:pt idx="0">
                  <c:v>EoH</c:v>
                </c:pt>
              </c:strCache>
            </c:strRef>
          </c:tx>
          <c:spPr>
            <a:ln w="15875">
              <a:solidFill>
                <a:srgbClr val="000000"/>
              </a:solidFill>
            </a:ln>
          </c:spPr>
          <c:marker>
            <c:symbol val="none"/>
          </c:marker>
          <c:cat>
            <c:strRef>
              <c:f>'CHART D1'!$J$28:$J$133</c:f>
              <c:strCache>
                <c:ptCount val="104"/>
                <c:pt idx="0">
                  <c:v>1991Q1</c:v>
                </c:pt>
                <c:pt idx="1">
                  <c:v>1991Q2</c:v>
                </c:pt>
                <c:pt idx="2">
                  <c:v>1991Q3</c:v>
                </c:pt>
                <c:pt idx="3">
                  <c:v>1991Q4</c:v>
                </c:pt>
                <c:pt idx="4">
                  <c:v>1992Q1</c:v>
                </c:pt>
                <c:pt idx="5">
                  <c:v>1992Q2</c:v>
                </c:pt>
                <c:pt idx="6">
                  <c:v>1992Q3</c:v>
                </c:pt>
                <c:pt idx="7">
                  <c:v>1992Q4</c:v>
                </c:pt>
                <c:pt idx="8">
                  <c:v>1993Q1</c:v>
                </c:pt>
                <c:pt idx="9">
                  <c:v>1993Q2</c:v>
                </c:pt>
                <c:pt idx="10">
                  <c:v>1993Q3</c:v>
                </c:pt>
                <c:pt idx="11">
                  <c:v>1993Q4</c:v>
                </c:pt>
                <c:pt idx="12">
                  <c:v>1994Q1</c:v>
                </c:pt>
                <c:pt idx="13">
                  <c:v>1994Q2</c:v>
                </c:pt>
                <c:pt idx="14">
                  <c:v>1994Q3</c:v>
                </c:pt>
                <c:pt idx="15">
                  <c:v>1994Q4</c:v>
                </c:pt>
                <c:pt idx="16">
                  <c:v>1995Q1</c:v>
                </c:pt>
                <c:pt idx="17">
                  <c:v>1995Q2</c:v>
                </c:pt>
                <c:pt idx="18">
                  <c:v>1995Q3</c:v>
                </c:pt>
                <c:pt idx="19">
                  <c:v>1995Q4</c:v>
                </c:pt>
                <c:pt idx="20">
                  <c:v>1996Q1</c:v>
                </c:pt>
                <c:pt idx="21">
                  <c:v>1996Q2</c:v>
                </c:pt>
                <c:pt idx="22">
                  <c:v>1996Q3</c:v>
                </c:pt>
                <c:pt idx="23">
                  <c:v>1996Q4</c:v>
                </c:pt>
                <c:pt idx="24">
                  <c:v>1997Q1</c:v>
                </c:pt>
                <c:pt idx="25">
                  <c:v>1997Q2</c:v>
                </c:pt>
                <c:pt idx="26">
                  <c:v>1997Q3</c:v>
                </c:pt>
                <c:pt idx="27">
                  <c:v>1997Q4</c:v>
                </c:pt>
                <c:pt idx="28">
                  <c:v>1998Q1</c:v>
                </c:pt>
                <c:pt idx="29">
                  <c:v>1998Q2</c:v>
                </c:pt>
                <c:pt idx="30">
                  <c:v>1998Q3</c:v>
                </c:pt>
                <c:pt idx="31">
                  <c:v>1998Q4</c:v>
                </c:pt>
                <c:pt idx="32">
                  <c:v>1999Q1</c:v>
                </c:pt>
                <c:pt idx="33">
                  <c:v>1999Q2</c:v>
                </c:pt>
                <c:pt idx="34">
                  <c:v>1999Q3</c:v>
                </c:pt>
                <c:pt idx="35">
                  <c:v>1999Q4</c:v>
                </c:pt>
                <c:pt idx="36">
                  <c:v>2000Q1</c:v>
                </c:pt>
                <c:pt idx="37">
                  <c:v>2000Q2</c:v>
                </c:pt>
                <c:pt idx="38">
                  <c:v>2000Q3</c:v>
                </c:pt>
                <c:pt idx="39">
                  <c:v>2000Q4</c:v>
                </c:pt>
                <c:pt idx="40">
                  <c:v>2001Q1</c:v>
                </c:pt>
                <c:pt idx="41">
                  <c:v>2001Q2</c:v>
                </c:pt>
                <c:pt idx="42">
                  <c:v>2001Q3</c:v>
                </c:pt>
                <c:pt idx="43">
                  <c:v>2001Q4</c:v>
                </c:pt>
                <c:pt idx="44">
                  <c:v>2002Q1</c:v>
                </c:pt>
                <c:pt idx="45">
                  <c:v>2002Q2</c:v>
                </c:pt>
                <c:pt idx="46">
                  <c:v>2002Q3</c:v>
                </c:pt>
                <c:pt idx="47">
                  <c:v>2002Q4</c:v>
                </c:pt>
                <c:pt idx="48">
                  <c:v>2003Q1</c:v>
                </c:pt>
                <c:pt idx="49">
                  <c:v>2003Q2</c:v>
                </c:pt>
                <c:pt idx="50">
                  <c:v>2003Q3</c:v>
                </c:pt>
                <c:pt idx="51">
                  <c:v>2003Q4</c:v>
                </c:pt>
                <c:pt idx="52">
                  <c:v>2004Q1</c:v>
                </c:pt>
                <c:pt idx="53">
                  <c:v>2004Q2</c:v>
                </c:pt>
                <c:pt idx="54">
                  <c:v>2004Q3</c:v>
                </c:pt>
                <c:pt idx="55">
                  <c:v>2004Q4</c:v>
                </c:pt>
                <c:pt idx="56">
                  <c:v>2005Q1</c:v>
                </c:pt>
                <c:pt idx="57">
                  <c:v>2005Q2</c:v>
                </c:pt>
                <c:pt idx="58">
                  <c:v>2005Q3</c:v>
                </c:pt>
                <c:pt idx="59">
                  <c:v>2005Q4</c:v>
                </c:pt>
                <c:pt idx="60">
                  <c:v>2006Q1</c:v>
                </c:pt>
                <c:pt idx="61">
                  <c:v>2006Q2</c:v>
                </c:pt>
                <c:pt idx="62">
                  <c:v>2006Q3</c:v>
                </c:pt>
                <c:pt idx="63">
                  <c:v>2006Q4</c:v>
                </c:pt>
                <c:pt idx="64">
                  <c:v>2007Q1</c:v>
                </c:pt>
                <c:pt idx="65">
                  <c:v>2007Q2</c:v>
                </c:pt>
                <c:pt idx="66">
                  <c:v>2007Q3</c:v>
                </c:pt>
                <c:pt idx="67">
                  <c:v>2007Q4</c:v>
                </c:pt>
                <c:pt idx="68">
                  <c:v>2008Q1</c:v>
                </c:pt>
                <c:pt idx="69">
                  <c:v>2008Q2</c:v>
                </c:pt>
                <c:pt idx="70">
                  <c:v>2008Q3</c:v>
                </c:pt>
                <c:pt idx="71">
                  <c:v>2008Q4</c:v>
                </c:pt>
                <c:pt idx="72">
                  <c:v>2009Q1</c:v>
                </c:pt>
                <c:pt idx="73">
                  <c:v>2009Q2</c:v>
                </c:pt>
                <c:pt idx="74">
                  <c:v>2009Q3</c:v>
                </c:pt>
                <c:pt idx="75">
                  <c:v>2009Q4</c:v>
                </c:pt>
                <c:pt idx="76">
                  <c:v>2010Q1</c:v>
                </c:pt>
                <c:pt idx="77">
                  <c:v>2010Q2</c:v>
                </c:pt>
                <c:pt idx="78">
                  <c:v>2010Q3</c:v>
                </c:pt>
                <c:pt idx="79">
                  <c:v>2010Q4</c:v>
                </c:pt>
                <c:pt idx="80">
                  <c:v>2011Q1</c:v>
                </c:pt>
                <c:pt idx="81">
                  <c:v>2011Q2</c:v>
                </c:pt>
                <c:pt idx="82">
                  <c:v>2011Q3</c:v>
                </c:pt>
                <c:pt idx="83">
                  <c:v>2011Q4</c:v>
                </c:pt>
                <c:pt idx="84">
                  <c:v>2012Q1</c:v>
                </c:pt>
                <c:pt idx="85">
                  <c:v>2012Q2</c:v>
                </c:pt>
                <c:pt idx="86">
                  <c:v>2012Q3</c:v>
                </c:pt>
                <c:pt idx="87">
                  <c:v>2012Q4</c:v>
                </c:pt>
                <c:pt idx="88">
                  <c:v>2013Q1</c:v>
                </c:pt>
                <c:pt idx="89">
                  <c:v>2013Q2</c:v>
                </c:pt>
                <c:pt idx="90">
                  <c:v>2013Q3</c:v>
                </c:pt>
                <c:pt idx="91">
                  <c:v>2013Q4</c:v>
                </c:pt>
                <c:pt idx="92">
                  <c:v>2014Q1</c:v>
                </c:pt>
                <c:pt idx="93">
                  <c:v>2014Q2</c:v>
                </c:pt>
                <c:pt idx="94">
                  <c:v>2014Q3</c:v>
                </c:pt>
                <c:pt idx="95">
                  <c:v>2014Q4</c:v>
                </c:pt>
                <c:pt idx="96">
                  <c:v>2015Q1</c:v>
                </c:pt>
                <c:pt idx="97">
                  <c:v>2015Q2</c:v>
                </c:pt>
                <c:pt idx="98">
                  <c:v>2015Q3</c:v>
                </c:pt>
                <c:pt idx="99">
                  <c:v>2015Q4</c:v>
                </c:pt>
                <c:pt idx="100">
                  <c:v>2016Q1</c:v>
                </c:pt>
                <c:pt idx="101">
                  <c:v>2016Q2</c:v>
                </c:pt>
                <c:pt idx="102">
                  <c:v>2016Q3</c:v>
                </c:pt>
                <c:pt idx="103">
                  <c:v>2016Q4</c:v>
                </c:pt>
              </c:strCache>
            </c:strRef>
          </c:cat>
          <c:val>
            <c:numRef>
              <c:f>'CHART D1'!$K$28:$K$131</c:f>
              <c:numCache>
                <c:formatCode>General</c:formatCode>
                <c:ptCount val="104"/>
              </c:numCache>
            </c:numRef>
          </c:val>
          <c:smooth val="0"/>
        </c:ser>
        <c:dLbls>
          <c:showLegendKey val="0"/>
          <c:showVal val="0"/>
          <c:showCatName val="0"/>
          <c:showSerName val="0"/>
          <c:showPercent val="0"/>
          <c:showBubbleSize val="0"/>
        </c:dLbls>
        <c:marker val="1"/>
        <c:smooth val="0"/>
        <c:axId val="175189264"/>
        <c:axId val="237184768"/>
      </c:lineChart>
      <c:lineChart>
        <c:grouping val="standard"/>
        <c:varyColors val="0"/>
        <c:ser>
          <c:idx val="1"/>
          <c:order val="1"/>
          <c:tx>
            <c:strRef>
              <c:f>'CHART D1'!$L$27</c:f>
              <c:strCache>
                <c:ptCount val="1"/>
                <c:pt idx="0">
                  <c:v>CPI-Median</c:v>
                </c:pt>
              </c:strCache>
            </c:strRef>
          </c:tx>
          <c:spPr>
            <a:ln w="19050">
              <a:solidFill>
                <a:srgbClr val="C5281C"/>
              </a:solidFill>
              <a:prstDash val="solid"/>
            </a:ln>
          </c:spPr>
          <c:marker>
            <c:symbol val="none"/>
          </c:marker>
          <c:cat>
            <c:strRef>
              <c:f>'CHART D1'!$J$28:$J$131</c:f>
              <c:strCache>
                <c:ptCount val="104"/>
                <c:pt idx="0">
                  <c:v>1991Q1</c:v>
                </c:pt>
                <c:pt idx="1">
                  <c:v>1991Q2</c:v>
                </c:pt>
                <c:pt idx="2">
                  <c:v>1991Q3</c:v>
                </c:pt>
                <c:pt idx="3">
                  <c:v>1991Q4</c:v>
                </c:pt>
                <c:pt idx="4">
                  <c:v>1992Q1</c:v>
                </c:pt>
                <c:pt idx="5">
                  <c:v>1992Q2</c:v>
                </c:pt>
                <c:pt idx="6">
                  <c:v>1992Q3</c:v>
                </c:pt>
                <c:pt idx="7">
                  <c:v>1992Q4</c:v>
                </c:pt>
                <c:pt idx="8">
                  <c:v>1993Q1</c:v>
                </c:pt>
                <c:pt idx="9">
                  <c:v>1993Q2</c:v>
                </c:pt>
                <c:pt idx="10">
                  <c:v>1993Q3</c:v>
                </c:pt>
                <c:pt idx="11">
                  <c:v>1993Q4</c:v>
                </c:pt>
                <c:pt idx="12">
                  <c:v>1994Q1</c:v>
                </c:pt>
                <c:pt idx="13">
                  <c:v>1994Q2</c:v>
                </c:pt>
                <c:pt idx="14">
                  <c:v>1994Q3</c:v>
                </c:pt>
                <c:pt idx="15">
                  <c:v>1994Q4</c:v>
                </c:pt>
                <c:pt idx="16">
                  <c:v>1995Q1</c:v>
                </c:pt>
                <c:pt idx="17">
                  <c:v>1995Q2</c:v>
                </c:pt>
                <c:pt idx="18">
                  <c:v>1995Q3</c:v>
                </c:pt>
                <c:pt idx="19">
                  <c:v>1995Q4</c:v>
                </c:pt>
                <c:pt idx="20">
                  <c:v>1996Q1</c:v>
                </c:pt>
                <c:pt idx="21">
                  <c:v>1996Q2</c:v>
                </c:pt>
                <c:pt idx="22">
                  <c:v>1996Q3</c:v>
                </c:pt>
                <c:pt idx="23">
                  <c:v>1996Q4</c:v>
                </c:pt>
                <c:pt idx="24">
                  <c:v>1997Q1</c:v>
                </c:pt>
                <c:pt idx="25">
                  <c:v>1997Q2</c:v>
                </c:pt>
                <c:pt idx="26">
                  <c:v>1997Q3</c:v>
                </c:pt>
                <c:pt idx="27">
                  <c:v>1997Q4</c:v>
                </c:pt>
                <c:pt idx="28">
                  <c:v>1998Q1</c:v>
                </c:pt>
                <c:pt idx="29">
                  <c:v>1998Q2</c:v>
                </c:pt>
                <c:pt idx="30">
                  <c:v>1998Q3</c:v>
                </c:pt>
                <c:pt idx="31">
                  <c:v>1998Q4</c:v>
                </c:pt>
                <c:pt idx="32">
                  <c:v>1999Q1</c:v>
                </c:pt>
                <c:pt idx="33">
                  <c:v>1999Q2</c:v>
                </c:pt>
                <c:pt idx="34">
                  <c:v>1999Q3</c:v>
                </c:pt>
                <c:pt idx="35">
                  <c:v>1999Q4</c:v>
                </c:pt>
                <c:pt idx="36">
                  <c:v>2000Q1</c:v>
                </c:pt>
                <c:pt idx="37">
                  <c:v>2000Q2</c:v>
                </c:pt>
                <c:pt idx="38">
                  <c:v>2000Q3</c:v>
                </c:pt>
                <c:pt idx="39">
                  <c:v>2000Q4</c:v>
                </c:pt>
                <c:pt idx="40">
                  <c:v>2001Q1</c:v>
                </c:pt>
                <c:pt idx="41">
                  <c:v>2001Q2</c:v>
                </c:pt>
                <c:pt idx="42">
                  <c:v>2001Q3</c:v>
                </c:pt>
                <c:pt idx="43">
                  <c:v>2001Q4</c:v>
                </c:pt>
                <c:pt idx="44">
                  <c:v>2002Q1</c:v>
                </c:pt>
                <c:pt idx="45">
                  <c:v>2002Q2</c:v>
                </c:pt>
                <c:pt idx="46">
                  <c:v>2002Q3</c:v>
                </c:pt>
                <c:pt idx="47">
                  <c:v>2002Q4</c:v>
                </c:pt>
                <c:pt idx="48">
                  <c:v>2003Q1</c:v>
                </c:pt>
                <c:pt idx="49">
                  <c:v>2003Q2</c:v>
                </c:pt>
                <c:pt idx="50">
                  <c:v>2003Q3</c:v>
                </c:pt>
                <c:pt idx="51">
                  <c:v>2003Q4</c:v>
                </c:pt>
                <c:pt idx="52">
                  <c:v>2004Q1</c:v>
                </c:pt>
                <c:pt idx="53">
                  <c:v>2004Q2</c:v>
                </c:pt>
                <c:pt idx="54">
                  <c:v>2004Q3</c:v>
                </c:pt>
                <c:pt idx="55">
                  <c:v>2004Q4</c:v>
                </c:pt>
                <c:pt idx="56">
                  <c:v>2005Q1</c:v>
                </c:pt>
                <c:pt idx="57">
                  <c:v>2005Q2</c:v>
                </c:pt>
                <c:pt idx="58">
                  <c:v>2005Q3</c:v>
                </c:pt>
                <c:pt idx="59">
                  <c:v>2005Q4</c:v>
                </c:pt>
                <c:pt idx="60">
                  <c:v>2006Q1</c:v>
                </c:pt>
                <c:pt idx="61">
                  <c:v>2006Q2</c:v>
                </c:pt>
                <c:pt idx="62">
                  <c:v>2006Q3</c:v>
                </c:pt>
                <c:pt idx="63">
                  <c:v>2006Q4</c:v>
                </c:pt>
                <c:pt idx="64">
                  <c:v>2007Q1</c:v>
                </c:pt>
                <c:pt idx="65">
                  <c:v>2007Q2</c:v>
                </c:pt>
                <c:pt idx="66">
                  <c:v>2007Q3</c:v>
                </c:pt>
                <c:pt idx="67">
                  <c:v>2007Q4</c:v>
                </c:pt>
                <c:pt idx="68">
                  <c:v>2008Q1</c:v>
                </c:pt>
                <c:pt idx="69">
                  <c:v>2008Q2</c:v>
                </c:pt>
                <c:pt idx="70">
                  <c:v>2008Q3</c:v>
                </c:pt>
                <c:pt idx="71">
                  <c:v>2008Q4</c:v>
                </c:pt>
                <c:pt idx="72">
                  <c:v>2009Q1</c:v>
                </c:pt>
                <c:pt idx="73">
                  <c:v>2009Q2</c:v>
                </c:pt>
                <c:pt idx="74">
                  <c:v>2009Q3</c:v>
                </c:pt>
                <c:pt idx="75">
                  <c:v>2009Q4</c:v>
                </c:pt>
                <c:pt idx="76">
                  <c:v>2010Q1</c:v>
                </c:pt>
                <c:pt idx="77">
                  <c:v>2010Q2</c:v>
                </c:pt>
                <c:pt idx="78">
                  <c:v>2010Q3</c:v>
                </c:pt>
                <c:pt idx="79">
                  <c:v>2010Q4</c:v>
                </c:pt>
                <c:pt idx="80">
                  <c:v>2011Q1</c:v>
                </c:pt>
                <c:pt idx="81">
                  <c:v>2011Q2</c:v>
                </c:pt>
                <c:pt idx="82">
                  <c:v>2011Q3</c:v>
                </c:pt>
                <c:pt idx="83">
                  <c:v>2011Q4</c:v>
                </c:pt>
                <c:pt idx="84">
                  <c:v>2012Q1</c:v>
                </c:pt>
                <c:pt idx="85">
                  <c:v>2012Q2</c:v>
                </c:pt>
                <c:pt idx="86">
                  <c:v>2012Q3</c:v>
                </c:pt>
                <c:pt idx="87">
                  <c:v>2012Q4</c:v>
                </c:pt>
                <c:pt idx="88">
                  <c:v>2013Q1</c:v>
                </c:pt>
                <c:pt idx="89">
                  <c:v>2013Q2</c:v>
                </c:pt>
                <c:pt idx="90">
                  <c:v>2013Q3</c:v>
                </c:pt>
                <c:pt idx="91">
                  <c:v>2013Q4</c:v>
                </c:pt>
                <c:pt idx="92">
                  <c:v>2014Q1</c:v>
                </c:pt>
                <c:pt idx="93">
                  <c:v>2014Q2</c:v>
                </c:pt>
                <c:pt idx="94">
                  <c:v>2014Q3</c:v>
                </c:pt>
                <c:pt idx="95">
                  <c:v>2014Q4</c:v>
                </c:pt>
                <c:pt idx="96">
                  <c:v>2015Q1</c:v>
                </c:pt>
                <c:pt idx="97">
                  <c:v>2015Q2</c:v>
                </c:pt>
                <c:pt idx="98">
                  <c:v>2015Q3</c:v>
                </c:pt>
                <c:pt idx="99">
                  <c:v>2015Q4</c:v>
                </c:pt>
                <c:pt idx="100">
                  <c:v>2016Q1</c:v>
                </c:pt>
                <c:pt idx="101">
                  <c:v>2016Q2</c:v>
                </c:pt>
                <c:pt idx="102">
                  <c:v>2016Q3</c:v>
                </c:pt>
                <c:pt idx="103">
                  <c:v>2016Q4</c:v>
                </c:pt>
              </c:strCache>
            </c:strRef>
          </c:cat>
          <c:val>
            <c:numRef>
              <c:f>'CHART D1'!$L$28:$L$131</c:f>
              <c:numCache>
                <c:formatCode>General</c:formatCode>
                <c:ptCount val="104"/>
                <c:pt idx="0">
                  <c:v>3.9666666666666504</c:v>
                </c:pt>
                <c:pt idx="1">
                  <c:v>3.6666666666666599</c:v>
                </c:pt>
                <c:pt idx="2">
                  <c:v>3.43333333333333</c:v>
                </c:pt>
                <c:pt idx="3">
                  <c:v>2.8333333333333299</c:v>
                </c:pt>
                <c:pt idx="4">
                  <c:v>2.0333760820775799</c:v>
                </c:pt>
                <c:pt idx="5">
                  <c:v>1.8333118971061098</c:v>
                </c:pt>
                <c:pt idx="6">
                  <c:v>1.6667096358362998</c:v>
                </c:pt>
                <c:pt idx="7">
                  <c:v>1.7663209076174999</c:v>
                </c:pt>
                <c:pt idx="8">
                  <c:v>1.96673224567083</c:v>
                </c:pt>
                <c:pt idx="9">
                  <c:v>1.8667003892623097</c:v>
                </c:pt>
                <c:pt idx="10">
                  <c:v>1.7333657081235001</c:v>
                </c:pt>
                <c:pt idx="11">
                  <c:v>1.6667956684698499</c:v>
                </c:pt>
                <c:pt idx="12">
                  <c:v>1.56659267718284</c:v>
                </c:pt>
                <c:pt idx="13">
                  <c:v>1.46668705432542</c:v>
                </c:pt>
                <c:pt idx="14">
                  <c:v>1.4666444901490601</c:v>
                </c:pt>
                <c:pt idx="15">
                  <c:v>1.4663609309535099</c:v>
                </c:pt>
                <c:pt idx="16">
                  <c:v>1.79999871353244</c:v>
                </c:pt>
                <c:pt idx="17">
                  <c:v>2.0666104161600698</c:v>
                </c:pt>
                <c:pt idx="18">
                  <c:v>1.9999992015897701</c:v>
                </c:pt>
                <c:pt idx="19">
                  <c:v>1.7334833765023798</c:v>
                </c:pt>
                <c:pt idx="20">
                  <c:v>1.40013090237995</c:v>
                </c:pt>
                <c:pt idx="21">
                  <c:v>1.20000245428042</c:v>
                </c:pt>
                <c:pt idx="22">
                  <c:v>1.19999974710987</c:v>
                </c:pt>
                <c:pt idx="23">
                  <c:v>1.3998056613757999</c:v>
                </c:pt>
                <c:pt idx="24">
                  <c:v>1.3334190438701601</c:v>
                </c:pt>
                <c:pt idx="25">
                  <c:v>1.2333687488221601</c:v>
                </c:pt>
                <c:pt idx="26">
                  <c:v>1.0667329394588201</c:v>
                </c:pt>
                <c:pt idx="27">
                  <c:v>0.933411412449758</c:v>
                </c:pt>
                <c:pt idx="28">
                  <c:v>1.1333413990494101</c:v>
                </c:pt>
                <c:pt idx="29">
                  <c:v>1.1333497755439299</c:v>
                </c:pt>
                <c:pt idx="30">
                  <c:v>1.23324939554521</c:v>
                </c:pt>
                <c:pt idx="31">
                  <c:v>1.26659923032419</c:v>
                </c:pt>
                <c:pt idx="32">
                  <c:v>1.09999874375672</c:v>
                </c:pt>
                <c:pt idx="33">
                  <c:v>1.2000031891929699</c:v>
                </c:pt>
                <c:pt idx="34">
                  <c:v>1.2332668578943999</c:v>
                </c:pt>
                <c:pt idx="35">
                  <c:v>1.3332456361165801</c:v>
                </c:pt>
                <c:pt idx="36">
                  <c:v>1.36656863941615</c:v>
                </c:pt>
                <c:pt idx="37">
                  <c:v>1.4331140919274701</c:v>
                </c:pt>
                <c:pt idx="38">
                  <c:v>1.6333212681026701</c:v>
                </c:pt>
                <c:pt idx="39">
                  <c:v>1.7998749821908899</c:v>
                </c:pt>
                <c:pt idx="40">
                  <c:v>2.0665952834519001</c:v>
                </c:pt>
                <c:pt idx="41">
                  <c:v>2.2333676147019799</c:v>
                </c:pt>
                <c:pt idx="42">
                  <c:v>2.2999969478558002</c:v>
                </c:pt>
                <c:pt idx="43">
                  <c:v>2.0667246883981401</c:v>
                </c:pt>
                <c:pt idx="44">
                  <c:v>2.0333837261190002</c:v>
                </c:pt>
                <c:pt idx="45">
                  <c:v>2.03328685125279</c:v>
                </c:pt>
                <c:pt idx="46">
                  <c:v>2.13324950738027</c:v>
                </c:pt>
                <c:pt idx="47">
                  <c:v>2.1665908659042903</c:v>
                </c:pt>
                <c:pt idx="48">
                  <c:v>2.3331846589419398</c:v>
                </c:pt>
                <c:pt idx="49">
                  <c:v>2.1333744125106398</c:v>
                </c:pt>
                <c:pt idx="50">
                  <c:v>1.9666644883841999</c:v>
                </c:pt>
                <c:pt idx="51">
                  <c:v>1.90000358806625</c:v>
                </c:pt>
                <c:pt idx="52">
                  <c:v>1.6334922771899603</c:v>
                </c:pt>
                <c:pt idx="53">
                  <c:v>1.6666701886553101</c:v>
                </c:pt>
                <c:pt idx="54">
                  <c:v>1.63328038639589</c:v>
                </c:pt>
                <c:pt idx="55">
                  <c:v>1.79990523313364</c:v>
                </c:pt>
                <c:pt idx="56">
                  <c:v>1.8663871101370602</c:v>
                </c:pt>
                <c:pt idx="57">
                  <c:v>1.8665904115732799</c:v>
                </c:pt>
                <c:pt idx="58">
                  <c:v>1.8333011604476399</c:v>
                </c:pt>
                <c:pt idx="59">
                  <c:v>1.8333519094307902</c:v>
                </c:pt>
                <c:pt idx="60">
                  <c:v>1.83323638635648</c:v>
                </c:pt>
                <c:pt idx="61">
                  <c:v>1.8667716077051799</c:v>
                </c:pt>
                <c:pt idx="62">
                  <c:v>2.0333248889872402</c:v>
                </c:pt>
                <c:pt idx="63">
                  <c:v>2.16662513649355</c:v>
                </c:pt>
                <c:pt idx="64">
                  <c:v>2.3999647290388002</c:v>
                </c:pt>
                <c:pt idx="65">
                  <c:v>2.5665370654848201</c:v>
                </c:pt>
                <c:pt idx="66">
                  <c:v>2.5666893019269099</c:v>
                </c:pt>
                <c:pt idx="67">
                  <c:v>2.4000304107844697</c:v>
                </c:pt>
                <c:pt idx="68">
                  <c:v>2.4667428755131602</c:v>
                </c:pt>
                <c:pt idx="69">
                  <c:v>2.4665923895583699</c:v>
                </c:pt>
                <c:pt idx="70">
                  <c:v>2.6332897712270702</c:v>
                </c:pt>
                <c:pt idx="71">
                  <c:v>2.6666169072056398</c:v>
                </c:pt>
                <c:pt idx="72">
                  <c:v>2.5000004747897102</c:v>
                </c:pt>
                <c:pt idx="73">
                  <c:v>2.1666775305016301</c:v>
                </c:pt>
                <c:pt idx="74">
                  <c:v>1.7666873070275499</c:v>
                </c:pt>
                <c:pt idx="75">
                  <c:v>1.7332961976702601</c:v>
                </c:pt>
                <c:pt idx="76">
                  <c:v>1.6335290470553598</c:v>
                </c:pt>
                <c:pt idx="77">
                  <c:v>1.5666022410633</c:v>
                </c:pt>
                <c:pt idx="78">
                  <c:v>1.6000004689669702</c:v>
                </c:pt>
                <c:pt idx="79">
                  <c:v>1.60003194323348</c:v>
                </c:pt>
                <c:pt idx="80">
                  <c:v>1.5663506753141199</c:v>
                </c:pt>
                <c:pt idx="81">
                  <c:v>1.8999647506289199</c:v>
                </c:pt>
                <c:pt idx="82">
                  <c:v>1.9998995598264901</c:v>
                </c:pt>
                <c:pt idx="83">
                  <c:v>1.9999682905443998</c:v>
                </c:pt>
                <c:pt idx="84">
                  <c:v>2.0001314795465097</c:v>
                </c:pt>
                <c:pt idx="85">
                  <c:v>1.7332476787694302</c:v>
                </c:pt>
                <c:pt idx="86">
                  <c:v>1.6000020635436401</c:v>
                </c:pt>
                <c:pt idx="87">
                  <c:v>1.59999983614089</c:v>
                </c:pt>
                <c:pt idx="88">
                  <c:v>1.56660013802563</c:v>
                </c:pt>
                <c:pt idx="89">
                  <c:v>1.5665353109118201</c:v>
                </c:pt>
                <c:pt idx="90">
                  <c:v>1.6333536378633</c:v>
                </c:pt>
                <c:pt idx="91">
                  <c:v>1.56667633965148</c:v>
                </c:pt>
                <c:pt idx="92">
                  <c:v>1.6665902877757302</c:v>
                </c:pt>
                <c:pt idx="93">
                  <c:v>1.7666889848268099</c:v>
                </c:pt>
                <c:pt idx="94">
                  <c:v>1.6666901859165999</c:v>
                </c:pt>
                <c:pt idx="95">
                  <c:v>1.7000020951576302</c:v>
                </c:pt>
                <c:pt idx="96">
                  <c:v>1.63338874540941</c:v>
                </c:pt>
                <c:pt idx="97">
                  <c:v>1.4666772088362801</c:v>
                </c:pt>
                <c:pt idx="98">
                  <c:v>1.69999810117005</c:v>
                </c:pt>
                <c:pt idx="99">
                  <c:v>1.8666018584242199</c:v>
                </c:pt>
                <c:pt idx="100">
                  <c:v>1.96659183545784</c:v>
                </c:pt>
                <c:pt idx="101">
                  <c:v>2.1999989694684698</c:v>
                </c:pt>
                <c:pt idx="102">
                  <c:v>2.0999988110814898</c:v>
                </c:pt>
                <c:pt idx="103">
                  <c:v>1.9667506637841101</c:v>
                </c:pt>
              </c:numCache>
            </c:numRef>
          </c:val>
          <c:smooth val="0"/>
        </c:ser>
        <c:ser>
          <c:idx val="2"/>
          <c:order val="2"/>
          <c:tx>
            <c:strRef>
              <c:f>'CHART D1'!$M$27</c:f>
              <c:strCache>
                <c:ptCount val="1"/>
                <c:pt idx="0">
                  <c:v>Core-Common</c:v>
                </c:pt>
              </c:strCache>
            </c:strRef>
          </c:tx>
          <c:spPr>
            <a:ln w="19050">
              <a:solidFill>
                <a:srgbClr val="00AEEF"/>
              </a:solidFill>
              <a:prstDash val="solid"/>
            </a:ln>
          </c:spPr>
          <c:marker>
            <c:symbol val="none"/>
          </c:marker>
          <c:cat>
            <c:strRef>
              <c:f>'CHART D1'!$J$28:$J$131</c:f>
              <c:strCache>
                <c:ptCount val="104"/>
                <c:pt idx="0">
                  <c:v>1991Q1</c:v>
                </c:pt>
                <c:pt idx="1">
                  <c:v>1991Q2</c:v>
                </c:pt>
                <c:pt idx="2">
                  <c:v>1991Q3</c:v>
                </c:pt>
                <c:pt idx="3">
                  <c:v>1991Q4</c:v>
                </c:pt>
                <c:pt idx="4">
                  <c:v>1992Q1</c:v>
                </c:pt>
                <c:pt idx="5">
                  <c:v>1992Q2</c:v>
                </c:pt>
                <c:pt idx="6">
                  <c:v>1992Q3</c:v>
                </c:pt>
                <c:pt idx="7">
                  <c:v>1992Q4</c:v>
                </c:pt>
                <c:pt idx="8">
                  <c:v>1993Q1</c:v>
                </c:pt>
                <c:pt idx="9">
                  <c:v>1993Q2</c:v>
                </c:pt>
                <c:pt idx="10">
                  <c:v>1993Q3</c:v>
                </c:pt>
                <c:pt idx="11">
                  <c:v>1993Q4</c:v>
                </c:pt>
                <c:pt idx="12">
                  <c:v>1994Q1</c:v>
                </c:pt>
                <c:pt idx="13">
                  <c:v>1994Q2</c:v>
                </c:pt>
                <c:pt idx="14">
                  <c:v>1994Q3</c:v>
                </c:pt>
                <c:pt idx="15">
                  <c:v>1994Q4</c:v>
                </c:pt>
                <c:pt idx="16">
                  <c:v>1995Q1</c:v>
                </c:pt>
                <c:pt idx="17">
                  <c:v>1995Q2</c:v>
                </c:pt>
                <c:pt idx="18">
                  <c:v>1995Q3</c:v>
                </c:pt>
                <c:pt idx="19">
                  <c:v>1995Q4</c:v>
                </c:pt>
                <c:pt idx="20">
                  <c:v>1996Q1</c:v>
                </c:pt>
                <c:pt idx="21">
                  <c:v>1996Q2</c:v>
                </c:pt>
                <c:pt idx="22">
                  <c:v>1996Q3</c:v>
                </c:pt>
                <c:pt idx="23">
                  <c:v>1996Q4</c:v>
                </c:pt>
                <c:pt idx="24">
                  <c:v>1997Q1</c:v>
                </c:pt>
                <c:pt idx="25">
                  <c:v>1997Q2</c:v>
                </c:pt>
                <c:pt idx="26">
                  <c:v>1997Q3</c:v>
                </c:pt>
                <c:pt idx="27">
                  <c:v>1997Q4</c:v>
                </c:pt>
                <c:pt idx="28">
                  <c:v>1998Q1</c:v>
                </c:pt>
                <c:pt idx="29">
                  <c:v>1998Q2</c:v>
                </c:pt>
                <c:pt idx="30">
                  <c:v>1998Q3</c:v>
                </c:pt>
                <c:pt idx="31">
                  <c:v>1998Q4</c:v>
                </c:pt>
                <c:pt idx="32">
                  <c:v>1999Q1</c:v>
                </c:pt>
                <c:pt idx="33">
                  <c:v>1999Q2</c:v>
                </c:pt>
                <c:pt idx="34">
                  <c:v>1999Q3</c:v>
                </c:pt>
                <c:pt idx="35">
                  <c:v>1999Q4</c:v>
                </c:pt>
                <c:pt idx="36">
                  <c:v>2000Q1</c:v>
                </c:pt>
                <c:pt idx="37">
                  <c:v>2000Q2</c:v>
                </c:pt>
                <c:pt idx="38">
                  <c:v>2000Q3</c:v>
                </c:pt>
                <c:pt idx="39">
                  <c:v>2000Q4</c:v>
                </c:pt>
                <c:pt idx="40">
                  <c:v>2001Q1</c:v>
                </c:pt>
                <c:pt idx="41">
                  <c:v>2001Q2</c:v>
                </c:pt>
                <c:pt idx="42">
                  <c:v>2001Q3</c:v>
                </c:pt>
                <c:pt idx="43">
                  <c:v>2001Q4</c:v>
                </c:pt>
                <c:pt idx="44">
                  <c:v>2002Q1</c:v>
                </c:pt>
                <c:pt idx="45">
                  <c:v>2002Q2</c:v>
                </c:pt>
                <c:pt idx="46">
                  <c:v>2002Q3</c:v>
                </c:pt>
                <c:pt idx="47">
                  <c:v>2002Q4</c:v>
                </c:pt>
                <c:pt idx="48">
                  <c:v>2003Q1</c:v>
                </c:pt>
                <c:pt idx="49">
                  <c:v>2003Q2</c:v>
                </c:pt>
                <c:pt idx="50">
                  <c:v>2003Q3</c:v>
                </c:pt>
                <c:pt idx="51">
                  <c:v>2003Q4</c:v>
                </c:pt>
                <c:pt idx="52">
                  <c:v>2004Q1</c:v>
                </c:pt>
                <c:pt idx="53">
                  <c:v>2004Q2</c:v>
                </c:pt>
                <c:pt idx="54">
                  <c:v>2004Q3</c:v>
                </c:pt>
                <c:pt idx="55">
                  <c:v>2004Q4</c:v>
                </c:pt>
                <c:pt idx="56">
                  <c:v>2005Q1</c:v>
                </c:pt>
                <c:pt idx="57">
                  <c:v>2005Q2</c:v>
                </c:pt>
                <c:pt idx="58">
                  <c:v>2005Q3</c:v>
                </c:pt>
                <c:pt idx="59">
                  <c:v>2005Q4</c:v>
                </c:pt>
                <c:pt idx="60">
                  <c:v>2006Q1</c:v>
                </c:pt>
                <c:pt idx="61">
                  <c:v>2006Q2</c:v>
                </c:pt>
                <c:pt idx="62">
                  <c:v>2006Q3</c:v>
                </c:pt>
                <c:pt idx="63">
                  <c:v>2006Q4</c:v>
                </c:pt>
                <c:pt idx="64">
                  <c:v>2007Q1</c:v>
                </c:pt>
                <c:pt idx="65">
                  <c:v>2007Q2</c:v>
                </c:pt>
                <c:pt idx="66">
                  <c:v>2007Q3</c:v>
                </c:pt>
                <c:pt idx="67">
                  <c:v>2007Q4</c:v>
                </c:pt>
                <c:pt idx="68">
                  <c:v>2008Q1</c:v>
                </c:pt>
                <c:pt idx="69">
                  <c:v>2008Q2</c:v>
                </c:pt>
                <c:pt idx="70">
                  <c:v>2008Q3</c:v>
                </c:pt>
                <c:pt idx="71">
                  <c:v>2008Q4</c:v>
                </c:pt>
                <c:pt idx="72">
                  <c:v>2009Q1</c:v>
                </c:pt>
                <c:pt idx="73">
                  <c:v>2009Q2</c:v>
                </c:pt>
                <c:pt idx="74">
                  <c:v>2009Q3</c:v>
                </c:pt>
                <c:pt idx="75">
                  <c:v>2009Q4</c:v>
                </c:pt>
                <c:pt idx="76">
                  <c:v>2010Q1</c:v>
                </c:pt>
                <c:pt idx="77">
                  <c:v>2010Q2</c:v>
                </c:pt>
                <c:pt idx="78">
                  <c:v>2010Q3</c:v>
                </c:pt>
                <c:pt idx="79">
                  <c:v>2010Q4</c:v>
                </c:pt>
                <c:pt idx="80">
                  <c:v>2011Q1</c:v>
                </c:pt>
                <c:pt idx="81">
                  <c:v>2011Q2</c:v>
                </c:pt>
                <c:pt idx="82">
                  <c:v>2011Q3</c:v>
                </c:pt>
                <c:pt idx="83">
                  <c:v>2011Q4</c:v>
                </c:pt>
                <c:pt idx="84">
                  <c:v>2012Q1</c:v>
                </c:pt>
                <c:pt idx="85">
                  <c:v>2012Q2</c:v>
                </c:pt>
                <c:pt idx="86">
                  <c:v>2012Q3</c:v>
                </c:pt>
                <c:pt idx="87">
                  <c:v>2012Q4</c:v>
                </c:pt>
                <c:pt idx="88">
                  <c:v>2013Q1</c:v>
                </c:pt>
                <c:pt idx="89">
                  <c:v>2013Q2</c:v>
                </c:pt>
                <c:pt idx="90">
                  <c:v>2013Q3</c:v>
                </c:pt>
                <c:pt idx="91">
                  <c:v>2013Q4</c:v>
                </c:pt>
                <c:pt idx="92">
                  <c:v>2014Q1</c:v>
                </c:pt>
                <c:pt idx="93">
                  <c:v>2014Q2</c:v>
                </c:pt>
                <c:pt idx="94">
                  <c:v>2014Q3</c:v>
                </c:pt>
                <c:pt idx="95">
                  <c:v>2014Q4</c:v>
                </c:pt>
                <c:pt idx="96">
                  <c:v>2015Q1</c:v>
                </c:pt>
                <c:pt idx="97">
                  <c:v>2015Q2</c:v>
                </c:pt>
                <c:pt idx="98">
                  <c:v>2015Q3</c:v>
                </c:pt>
                <c:pt idx="99">
                  <c:v>2015Q4</c:v>
                </c:pt>
                <c:pt idx="100">
                  <c:v>2016Q1</c:v>
                </c:pt>
                <c:pt idx="101">
                  <c:v>2016Q2</c:v>
                </c:pt>
                <c:pt idx="102">
                  <c:v>2016Q3</c:v>
                </c:pt>
                <c:pt idx="103">
                  <c:v>2016Q4</c:v>
                </c:pt>
              </c:strCache>
            </c:strRef>
          </c:cat>
          <c:val>
            <c:numRef>
              <c:f>'CHART D1'!$M$28:$M$131</c:f>
              <c:numCache>
                <c:formatCode>General</c:formatCode>
                <c:ptCount val="104"/>
                <c:pt idx="0">
                  <c:v>3.9333333333333402</c:v>
                </c:pt>
                <c:pt idx="1">
                  <c:v>3.6666666666666599</c:v>
                </c:pt>
                <c:pt idx="2">
                  <c:v>3.3333333333333202</c:v>
                </c:pt>
                <c:pt idx="3">
                  <c:v>2.7999999999999798</c:v>
                </c:pt>
                <c:pt idx="4">
                  <c:v>2.2666452854393797</c:v>
                </c:pt>
                <c:pt idx="5">
                  <c:v>2.0000643086816701</c:v>
                </c:pt>
                <c:pt idx="6">
                  <c:v>2.03332258064514</c:v>
                </c:pt>
                <c:pt idx="7">
                  <c:v>2.1000000000000099</c:v>
                </c:pt>
                <c:pt idx="8">
                  <c:v>2.00000062721996</c:v>
                </c:pt>
                <c:pt idx="9">
                  <c:v>1.8667222326951198</c:v>
                </c:pt>
                <c:pt idx="10">
                  <c:v>1.6333753078137301</c:v>
                </c:pt>
                <c:pt idx="11">
                  <c:v>1.53336356741882</c:v>
                </c:pt>
                <c:pt idx="12">
                  <c:v>1.3333312835948901</c:v>
                </c:pt>
                <c:pt idx="13">
                  <c:v>1.16667660038554</c:v>
                </c:pt>
                <c:pt idx="14">
                  <c:v>1.1333975716282001</c:v>
                </c:pt>
                <c:pt idx="15">
                  <c:v>1.1332273605071601</c:v>
                </c:pt>
                <c:pt idx="16">
                  <c:v>1.2332585333866199</c:v>
                </c:pt>
                <c:pt idx="17">
                  <c:v>1.39986976305293</c:v>
                </c:pt>
                <c:pt idx="18">
                  <c:v>1.4332574879676501</c:v>
                </c:pt>
                <c:pt idx="19">
                  <c:v>1.4333419994669101</c:v>
                </c:pt>
                <c:pt idx="20">
                  <c:v>1.33337457465763</c:v>
                </c:pt>
                <c:pt idx="21">
                  <c:v>1.39999863645214</c:v>
                </c:pt>
                <c:pt idx="22">
                  <c:v>1.3665917302619199</c:v>
                </c:pt>
                <c:pt idx="23">
                  <c:v>1.5666359120845599</c:v>
                </c:pt>
                <c:pt idx="24">
                  <c:v>1.6000015143686899</c:v>
                </c:pt>
                <c:pt idx="25">
                  <c:v>1.56673177361275</c:v>
                </c:pt>
                <c:pt idx="26">
                  <c:v>1.5667123699228898</c:v>
                </c:pt>
                <c:pt idx="27">
                  <c:v>1.4333445992214799</c:v>
                </c:pt>
                <c:pt idx="28">
                  <c:v>1.5333320524174099</c:v>
                </c:pt>
                <c:pt idx="29">
                  <c:v>1.5665918023171002</c:v>
                </c:pt>
                <c:pt idx="30">
                  <c:v>1.6332652277217099</c:v>
                </c:pt>
                <c:pt idx="31">
                  <c:v>1.7333304407397701</c:v>
                </c:pt>
                <c:pt idx="32">
                  <c:v>1.6333885997372499</c:v>
                </c:pt>
                <c:pt idx="33">
                  <c:v>1.70000004614363</c:v>
                </c:pt>
                <c:pt idx="34">
                  <c:v>1.60000222568685</c:v>
                </c:pt>
                <c:pt idx="35">
                  <c:v>1.5332925126397601</c:v>
                </c:pt>
                <c:pt idx="36">
                  <c:v>1.5000026095440802</c:v>
                </c:pt>
                <c:pt idx="37">
                  <c:v>1.5332260127491599</c:v>
                </c:pt>
                <c:pt idx="38">
                  <c:v>1.6999967653880999</c:v>
                </c:pt>
                <c:pt idx="39">
                  <c:v>1.6666557306994401</c:v>
                </c:pt>
                <c:pt idx="40">
                  <c:v>1.7999968203239398</c:v>
                </c:pt>
                <c:pt idx="41">
                  <c:v>1.8999991341867899</c:v>
                </c:pt>
                <c:pt idx="42">
                  <c:v>2.0000004487538301</c:v>
                </c:pt>
                <c:pt idx="43">
                  <c:v>2.1000009187810398</c:v>
                </c:pt>
                <c:pt idx="44">
                  <c:v>2.1000040408320602</c:v>
                </c:pt>
                <c:pt idx="45">
                  <c:v>2.0667196111254698</c:v>
                </c:pt>
                <c:pt idx="46">
                  <c:v>2.0666158555615302</c:v>
                </c:pt>
                <c:pt idx="47">
                  <c:v>1.96667604459357</c:v>
                </c:pt>
                <c:pt idx="48">
                  <c:v>1.9999962562110298</c:v>
                </c:pt>
                <c:pt idx="49">
                  <c:v>1.8999987996395102</c:v>
                </c:pt>
                <c:pt idx="50">
                  <c:v>1.8999997629243401</c:v>
                </c:pt>
                <c:pt idx="51">
                  <c:v>1.9333000138768102</c:v>
                </c:pt>
                <c:pt idx="52">
                  <c:v>1.8665882393531001</c:v>
                </c:pt>
                <c:pt idx="53">
                  <c:v>2.0000026352995501</c:v>
                </c:pt>
                <c:pt idx="54">
                  <c:v>1.89999992597333</c:v>
                </c:pt>
                <c:pt idx="55">
                  <c:v>1.9000026212683903</c:v>
                </c:pt>
                <c:pt idx="56">
                  <c:v>1.9000029597106201</c:v>
                </c:pt>
                <c:pt idx="57">
                  <c:v>1.9332557177344101</c:v>
                </c:pt>
                <c:pt idx="58">
                  <c:v>1.99999885841406</c:v>
                </c:pt>
                <c:pt idx="59">
                  <c:v>1.8999975110079101</c:v>
                </c:pt>
                <c:pt idx="60">
                  <c:v>2.0000000505134801</c:v>
                </c:pt>
                <c:pt idx="61">
                  <c:v>1.9000039286705301</c:v>
                </c:pt>
                <c:pt idx="62">
                  <c:v>1.9999349336716501</c:v>
                </c:pt>
                <c:pt idx="63">
                  <c:v>2.1333545995782801</c:v>
                </c:pt>
                <c:pt idx="64">
                  <c:v>2.0999984969766601</c:v>
                </c:pt>
                <c:pt idx="65">
                  <c:v>2.1666550713949899</c:v>
                </c:pt>
                <c:pt idx="66">
                  <c:v>2.2000012069832002</c:v>
                </c:pt>
                <c:pt idx="67">
                  <c:v>2.2000021436414201</c:v>
                </c:pt>
                <c:pt idx="68">
                  <c:v>2.2999994882783699</c:v>
                </c:pt>
                <c:pt idx="69">
                  <c:v>2.3999693433106799</c:v>
                </c:pt>
                <c:pt idx="70">
                  <c:v>2.5666669057949902</c:v>
                </c:pt>
                <c:pt idx="71">
                  <c:v>2.6666873802607598</c:v>
                </c:pt>
                <c:pt idx="72">
                  <c:v>2.70000344224905</c:v>
                </c:pt>
                <c:pt idx="73">
                  <c:v>2.5666784323976102</c:v>
                </c:pt>
                <c:pt idx="74">
                  <c:v>2.23331063903569</c:v>
                </c:pt>
                <c:pt idx="75">
                  <c:v>2.0665794916366003</c:v>
                </c:pt>
                <c:pt idx="76">
                  <c:v>1.8001284007121698</c:v>
                </c:pt>
                <c:pt idx="77">
                  <c:v>1.6332994873589899</c:v>
                </c:pt>
                <c:pt idx="78">
                  <c:v>1.6332678306663899</c:v>
                </c:pt>
                <c:pt idx="79">
                  <c:v>1.5333035845130401</c:v>
                </c:pt>
                <c:pt idx="80">
                  <c:v>1.66644977550007</c:v>
                </c:pt>
                <c:pt idx="81">
                  <c:v>1.7999986087082001</c:v>
                </c:pt>
                <c:pt idx="82">
                  <c:v>1.8333236938777999</c:v>
                </c:pt>
                <c:pt idx="83">
                  <c:v>1.8666741101666302</c:v>
                </c:pt>
                <c:pt idx="84">
                  <c:v>1.9000668021683198</c:v>
                </c:pt>
                <c:pt idx="85">
                  <c:v>1.7333231555900501</c:v>
                </c:pt>
                <c:pt idx="86">
                  <c:v>1.6666575230278102</c:v>
                </c:pt>
                <c:pt idx="87">
                  <c:v>1.6666677217347801</c:v>
                </c:pt>
                <c:pt idx="88">
                  <c:v>1.5999970057306498</c:v>
                </c:pt>
                <c:pt idx="89">
                  <c:v>1.56671951243441</c:v>
                </c:pt>
                <c:pt idx="90">
                  <c:v>1.5666740739731702</c:v>
                </c:pt>
                <c:pt idx="91">
                  <c:v>1.4666229764699101</c:v>
                </c:pt>
                <c:pt idx="92">
                  <c:v>1.4666359373856901</c:v>
                </c:pt>
                <c:pt idx="93">
                  <c:v>1.50000068302487</c:v>
                </c:pt>
                <c:pt idx="94">
                  <c:v>1.5000017528573999</c:v>
                </c:pt>
                <c:pt idx="95">
                  <c:v>1.6333561615974501</c:v>
                </c:pt>
                <c:pt idx="96">
                  <c:v>1.66675106326441</c:v>
                </c:pt>
                <c:pt idx="97">
                  <c:v>1.59999897458147</c:v>
                </c:pt>
                <c:pt idx="98">
                  <c:v>1.5999995194565302</c:v>
                </c:pt>
                <c:pt idx="99">
                  <c:v>1.69999898647725</c:v>
                </c:pt>
                <c:pt idx="100">
                  <c:v>1.7000013720635601</c:v>
                </c:pt>
                <c:pt idx="101">
                  <c:v>1.6333545469315602</c:v>
                </c:pt>
                <c:pt idx="102">
                  <c:v>1.5000007073522998</c:v>
                </c:pt>
                <c:pt idx="103">
                  <c:v>1.3666241112486099</c:v>
                </c:pt>
              </c:numCache>
            </c:numRef>
          </c:val>
          <c:smooth val="0"/>
        </c:ser>
        <c:ser>
          <c:idx val="3"/>
          <c:order val="3"/>
          <c:tx>
            <c:strRef>
              <c:f>'CHART D1'!$N$27</c:f>
              <c:strCache>
                <c:ptCount val="1"/>
                <c:pt idx="0">
                  <c:v>Core-Trim</c:v>
                </c:pt>
              </c:strCache>
            </c:strRef>
          </c:tx>
          <c:spPr>
            <a:ln w="19050">
              <a:solidFill>
                <a:srgbClr val="21963E"/>
              </a:solidFill>
              <a:prstDash val="solid"/>
            </a:ln>
          </c:spPr>
          <c:marker>
            <c:symbol val="none"/>
          </c:marker>
          <c:cat>
            <c:strRef>
              <c:f>'CHART D1'!$J$28:$J$131</c:f>
              <c:strCache>
                <c:ptCount val="104"/>
                <c:pt idx="0">
                  <c:v>1991Q1</c:v>
                </c:pt>
                <c:pt idx="1">
                  <c:v>1991Q2</c:v>
                </c:pt>
                <c:pt idx="2">
                  <c:v>1991Q3</c:v>
                </c:pt>
                <c:pt idx="3">
                  <c:v>1991Q4</c:v>
                </c:pt>
                <c:pt idx="4">
                  <c:v>1992Q1</c:v>
                </c:pt>
                <c:pt idx="5">
                  <c:v>1992Q2</c:v>
                </c:pt>
                <c:pt idx="6">
                  <c:v>1992Q3</c:v>
                </c:pt>
                <c:pt idx="7">
                  <c:v>1992Q4</c:v>
                </c:pt>
                <c:pt idx="8">
                  <c:v>1993Q1</c:v>
                </c:pt>
                <c:pt idx="9">
                  <c:v>1993Q2</c:v>
                </c:pt>
                <c:pt idx="10">
                  <c:v>1993Q3</c:v>
                </c:pt>
                <c:pt idx="11">
                  <c:v>1993Q4</c:v>
                </c:pt>
                <c:pt idx="12">
                  <c:v>1994Q1</c:v>
                </c:pt>
                <c:pt idx="13">
                  <c:v>1994Q2</c:v>
                </c:pt>
                <c:pt idx="14">
                  <c:v>1994Q3</c:v>
                </c:pt>
                <c:pt idx="15">
                  <c:v>1994Q4</c:v>
                </c:pt>
                <c:pt idx="16">
                  <c:v>1995Q1</c:v>
                </c:pt>
                <c:pt idx="17">
                  <c:v>1995Q2</c:v>
                </c:pt>
                <c:pt idx="18">
                  <c:v>1995Q3</c:v>
                </c:pt>
                <c:pt idx="19">
                  <c:v>1995Q4</c:v>
                </c:pt>
                <c:pt idx="20">
                  <c:v>1996Q1</c:v>
                </c:pt>
                <c:pt idx="21">
                  <c:v>1996Q2</c:v>
                </c:pt>
                <c:pt idx="22">
                  <c:v>1996Q3</c:v>
                </c:pt>
                <c:pt idx="23">
                  <c:v>1996Q4</c:v>
                </c:pt>
                <c:pt idx="24">
                  <c:v>1997Q1</c:v>
                </c:pt>
                <c:pt idx="25">
                  <c:v>1997Q2</c:v>
                </c:pt>
                <c:pt idx="26">
                  <c:v>1997Q3</c:v>
                </c:pt>
                <c:pt idx="27">
                  <c:v>1997Q4</c:v>
                </c:pt>
                <c:pt idx="28">
                  <c:v>1998Q1</c:v>
                </c:pt>
                <c:pt idx="29">
                  <c:v>1998Q2</c:v>
                </c:pt>
                <c:pt idx="30">
                  <c:v>1998Q3</c:v>
                </c:pt>
                <c:pt idx="31">
                  <c:v>1998Q4</c:v>
                </c:pt>
                <c:pt idx="32">
                  <c:v>1999Q1</c:v>
                </c:pt>
                <c:pt idx="33">
                  <c:v>1999Q2</c:v>
                </c:pt>
                <c:pt idx="34">
                  <c:v>1999Q3</c:v>
                </c:pt>
                <c:pt idx="35">
                  <c:v>1999Q4</c:v>
                </c:pt>
                <c:pt idx="36">
                  <c:v>2000Q1</c:v>
                </c:pt>
                <c:pt idx="37">
                  <c:v>2000Q2</c:v>
                </c:pt>
                <c:pt idx="38">
                  <c:v>2000Q3</c:v>
                </c:pt>
                <c:pt idx="39">
                  <c:v>2000Q4</c:v>
                </c:pt>
                <c:pt idx="40">
                  <c:v>2001Q1</c:v>
                </c:pt>
                <c:pt idx="41">
                  <c:v>2001Q2</c:v>
                </c:pt>
                <c:pt idx="42">
                  <c:v>2001Q3</c:v>
                </c:pt>
                <c:pt idx="43">
                  <c:v>2001Q4</c:v>
                </c:pt>
                <c:pt idx="44">
                  <c:v>2002Q1</c:v>
                </c:pt>
                <c:pt idx="45">
                  <c:v>2002Q2</c:v>
                </c:pt>
                <c:pt idx="46">
                  <c:v>2002Q3</c:v>
                </c:pt>
                <c:pt idx="47">
                  <c:v>2002Q4</c:v>
                </c:pt>
                <c:pt idx="48">
                  <c:v>2003Q1</c:v>
                </c:pt>
                <c:pt idx="49">
                  <c:v>2003Q2</c:v>
                </c:pt>
                <c:pt idx="50">
                  <c:v>2003Q3</c:v>
                </c:pt>
                <c:pt idx="51">
                  <c:v>2003Q4</c:v>
                </c:pt>
                <c:pt idx="52">
                  <c:v>2004Q1</c:v>
                </c:pt>
                <c:pt idx="53">
                  <c:v>2004Q2</c:v>
                </c:pt>
                <c:pt idx="54">
                  <c:v>2004Q3</c:v>
                </c:pt>
                <c:pt idx="55">
                  <c:v>2004Q4</c:v>
                </c:pt>
                <c:pt idx="56">
                  <c:v>2005Q1</c:v>
                </c:pt>
                <c:pt idx="57">
                  <c:v>2005Q2</c:v>
                </c:pt>
                <c:pt idx="58">
                  <c:v>2005Q3</c:v>
                </c:pt>
                <c:pt idx="59">
                  <c:v>2005Q4</c:v>
                </c:pt>
                <c:pt idx="60">
                  <c:v>2006Q1</c:v>
                </c:pt>
                <c:pt idx="61">
                  <c:v>2006Q2</c:v>
                </c:pt>
                <c:pt idx="62">
                  <c:v>2006Q3</c:v>
                </c:pt>
                <c:pt idx="63">
                  <c:v>2006Q4</c:v>
                </c:pt>
                <c:pt idx="64">
                  <c:v>2007Q1</c:v>
                </c:pt>
                <c:pt idx="65">
                  <c:v>2007Q2</c:v>
                </c:pt>
                <c:pt idx="66">
                  <c:v>2007Q3</c:v>
                </c:pt>
                <c:pt idx="67">
                  <c:v>2007Q4</c:v>
                </c:pt>
                <c:pt idx="68">
                  <c:v>2008Q1</c:v>
                </c:pt>
                <c:pt idx="69">
                  <c:v>2008Q2</c:v>
                </c:pt>
                <c:pt idx="70">
                  <c:v>2008Q3</c:v>
                </c:pt>
                <c:pt idx="71">
                  <c:v>2008Q4</c:v>
                </c:pt>
                <c:pt idx="72">
                  <c:v>2009Q1</c:v>
                </c:pt>
                <c:pt idx="73">
                  <c:v>2009Q2</c:v>
                </c:pt>
                <c:pt idx="74">
                  <c:v>2009Q3</c:v>
                </c:pt>
                <c:pt idx="75">
                  <c:v>2009Q4</c:v>
                </c:pt>
                <c:pt idx="76">
                  <c:v>2010Q1</c:v>
                </c:pt>
                <c:pt idx="77">
                  <c:v>2010Q2</c:v>
                </c:pt>
                <c:pt idx="78">
                  <c:v>2010Q3</c:v>
                </c:pt>
                <c:pt idx="79">
                  <c:v>2010Q4</c:v>
                </c:pt>
                <c:pt idx="80">
                  <c:v>2011Q1</c:v>
                </c:pt>
                <c:pt idx="81">
                  <c:v>2011Q2</c:v>
                </c:pt>
                <c:pt idx="82">
                  <c:v>2011Q3</c:v>
                </c:pt>
                <c:pt idx="83">
                  <c:v>2011Q4</c:v>
                </c:pt>
                <c:pt idx="84">
                  <c:v>2012Q1</c:v>
                </c:pt>
                <c:pt idx="85">
                  <c:v>2012Q2</c:v>
                </c:pt>
                <c:pt idx="86">
                  <c:v>2012Q3</c:v>
                </c:pt>
                <c:pt idx="87">
                  <c:v>2012Q4</c:v>
                </c:pt>
                <c:pt idx="88">
                  <c:v>2013Q1</c:v>
                </c:pt>
                <c:pt idx="89">
                  <c:v>2013Q2</c:v>
                </c:pt>
                <c:pt idx="90">
                  <c:v>2013Q3</c:v>
                </c:pt>
                <c:pt idx="91">
                  <c:v>2013Q4</c:v>
                </c:pt>
                <c:pt idx="92">
                  <c:v>2014Q1</c:v>
                </c:pt>
                <c:pt idx="93">
                  <c:v>2014Q2</c:v>
                </c:pt>
                <c:pt idx="94">
                  <c:v>2014Q3</c:v>
                </c:pt>
                <c:pt idx="95">
                  <c:v>2014Q4</c:v>
                </c:pt>
                <c:pt idx="96">
                  <c:v>2015Q1</c:v>
                </c:pt>
                <c:pt idx="97">
                  <c:v>2015Q2</c:v>
                </c:pt>
                <c:pt idx="98">
                  <c:v>2015Q3</c:v>
                </c:pt>
                <c:pt idx="99">
                  <c:v>2015Q4</c:v>
                </c:pt>
                <c:pt idx="100">
                  <c:v>2016Q1</c:v>
                </c:pt>
                <c:pt idx="101">
                  <c:v>2016Q2</c:v>
                </c:pt>
                <c:pt idx="102">
                  <c:v>2016Q3</c:v>
                </c:pt>
                <c:pt idx="103">
                  <c:v>2016Q4</c:v>
                </c:pt>
              </c:strCache>
            </c:strRef>
          </c:cat>
          <c:val>
            <c:numRef>
              <c:f>'CHART D1'!$N$28:$N$131</c:f>
              <c:numCache>
                <c:formatCode>General</c:formatCode>
                <c:ptCount val="104"/>
                <c:pt idx="0">
                  <c:v>3.9000000000000097</c:v>
                </c:pt>
                <c:pt idx="1">
                  <c:v>3.3666666666666698</c:v>
                </c:pt>
                <c:pt idx="2">
                  <c:v>3.0333333333333501</c:v>
                </c:pt>
                <c:pt idx="3">
                  <c:v>2.4000000000000203</c:v>
                </c:pt>
                <c:pt idx="4">
                  <c:v>1.5666345845363998</c:v>
                </c:pt>
                <c:pt idx="5">
                  <c:v>1.5333440825540101</c:v>
                </c:pt>
                <c:pt idx="6">
                  <c:v>1.43335490132641</c:v>
                </c:pt>
                <c:pt idx="7">
                  <c:v>1.6995442708333202</c:v>
                </c:pt>
                <c:pt idx="8">
                  <c:v>2.0333422620025301</c:v>
                </c:pt>
                <c:pt idx="9">
                  <c:v>1.86669796150544</c:v>
                </c:pt>
                <c:pt idx="10">
                  <c:v>1.83327937792339</c:v>
                </c:pt>
                <c:pt idx="11">
                  <c:v>1.7666642127129599</c:v>
                </c:pt>
                <c:pt idx="12">
                  <c:v>1.5332714879139699</c:v>
                </c:pt>
                <c:pt idx="13">
                  <c:v>1.36675356260509</c:v>
                </c:pt>
                <c:pt idx="14">
                  <c:v>1.39999766348104</c:v>
                </c:pt>
                <c:pt idx="15">
                  <c:v>1.4331804231377501</c:v>
                </c:pt>
                <c:pt idx="16">
                  <c:v>1.8999357264557</c:v>
                </c:pt>
                <c:pt idx="17">
                  <c:v>2.1999046432394</c:v>
                </c:pt>
                <c:pt idx="18">
                  <c:v>2.1333673185846802</c:v>
                </c:pt>
                <c:pt idx="19">
                  <c:v>1.8999985395216901</c:v>
                </c:pt>
                <c:pt idx="20">
                  <c:v>1.39999918612698</c:v>
                </c:pt>
                <c:pt idx="21">
                  <c:v>1.1999976524984299</c:v>
                </c:pt>
                <c:pt idx="22">
                  <c:v>1.16668121354999</c:v>
                </c:pt>
                <c:pt idx="23">
                  <c:v>1.2998725323395599</c:v>
                </c:pt>
                <c:pt idx="24">
                  <c:v>1.36664434433397</c:v>
                </c:pt>
                <c:pt idx="25">
                  <c:v>1.2666474669727301</c:v>
                </c:pt>
                <c:pt idx="26">
                  <c:v>1.099997067376</c:v>
                </c:pt>
                <c:pt idx="27">
                  <c:v>0.90006125932997594</c:v>
                </c:pt>
                <c:pt idx="28">
                  <c:v>1.06669971329027</c:v>
                </c:pt>
                <c:pt idx="29">
                  <c:v>0.89999683713937095</c:v>
                </c:pt>
                <c:pt idx="30">
                  <c:v>1.10000125963825</c:v>
                </c:pt>
                <c:pt idx="31">
                  <c:v>1.1666679071429</c:v>
                </c:pt>
                <c:pt idx="32">
                  <c:v>1.0332798412253799</c:v>
                </c:pt>
                <c:pt idx="33">
                  <c:v>1.30000030560644</c:v>
                </c:pt>
                <c:pt idx="34">
                  <c:v>1.36653399528055</c:v>
                </c:pt>
                <c:pt idx="35">
                  <c:v>1.53324529426262</c:v>
                </c:pt>
                <c:pt idx="36">
                  <c:v>1.56663296046109</c:v>
                </c:pt>
                <c:pt idx="37">
                  <c:v>1.6331362021215101</c:v>
                </c:pt>
                <c:pt idx="38">
                  <c:v>1.8333117368876901</c:v>
                </c:pt>
                <c:pt idx="39">
                  <c:v>1.99990499139777</c:v>
                </c:pt>
                <c:pt idx="40">
                  <c:v>2.1666866098830799</c:v>
                </c:pt>
                <c:pt idx="41">
                  <c:v>2.4000017640586102</c:v>
                </c:pt>
                <c:pt idx="42">
                  <c:v>2.3666993361653499</c:v>
                </c:pt>
                <c:pt idx="43">
                  <c:v>2.0000000568308502</c:v>
                </c:pt>
                <c:pt idx="44">
                  <c:v>1.9999996703120799</c:v>
                </c:pt>
                <c:pt idx="45">
                  <c:v>2.0333540519076898</c:v>
                </c:pt>
                <c:pt idx="46">
                  <c:v>2.03324575961163</c:v>
                </c:pt>
                <c:pt idx="47">
                  <c:v>2.1999336304732799</c:v>
                </c:pt>
                <c:pt idx="48">
                  <c:v>2.2333556546073998</c:v>
                </c:pt>
                <c:pt idx="49">
                  <c:v>1.9666898332251201</c:v>
                </c:pt>
                <c:pt idx="50">
                  <c:v>1.7999676321800402</c:v>
                </c:pt>
                <c:pt idx="51">
                  <c:v>1.6999984735188201</c:v>
                </c:pt>
                <c:pt idx="52">
                  <c:v>1.6000638437347801</c:v>
                </c:pt>
                <c:pt idx="53">
                  <c:v>1.63328919941843</c:v>
                </c:pt>
                <c:pt idx="54">
                  <c:v>1.7000019452500101</c:v>
                </c:pt>
                <c:pt idx="55">
                  <c:v>1.7999998713458401</c:v>
                </c:pt>
                <c:pt idx="56">
                  <c:v>1.7664916779211299</c:v>
                </c:pt>
                <c:pt idx="57">
                  <c:v>1.80000351950744</c:v>
                </c:pt>
                <c:pt idx="58">
                  <c:v>1.69999823137656</c:v>
                </c:pt>
                <c:pt idx="59">
                  <c:v>1.70000166399408</c:v>
                </c:pt>
                <c:pt idx="60">
                  <c:v>1.8000043471964398</c:v>
                </c:pt>
                <c:pt idx="61">
                  <c:v>1.8333079851029201</c:v>
                </c:pt>
                <c:pt idx="62">
                  <c:v>2.1332359666145799</c:v>
                </c:pt>
                <c:pt idx="63">
                  <c:v>2.46663308012256</c:v>
                </c:pt>
                <c:pt idx="64">
                  <c:v>2.69993512652331</c:v>
                </c:pt>
                <c:pt idx="65">
                  <c:v>2.8333001847296901</c:v>
                </c:pt>
                <c:pt idx="66">
                  <c:v>2.5666438289817499</c:v>
                </c:pt>
                <c:pt idx="67">
                  <c:v>2.2333460908257203</c:v>
                </c:pt>
                <c:pt idx="68">
                  <c:v>2.1666420456881901</c:v>
                </c:pt>
                <c:pt idx="69">
                  <c:v>2.2999997746754897</c:v>
                </c:pt>
                <c:pt idx="70">
                  <c:v>2.49993660776037</c:v>
                </c:pt>
                <c:pt idx="71">
                  <c:v>2.6000004942750401</c:v>
                </c:pt>
                <c:pt idx="72">
                  <c:v>2.3999990266627602</c:v>
                </c:pt>
                <c:pt idx="73">
                  <c:v>1.9666789995492899</c:v>
                </c:pt>
                <c:pt idx="74">
                  <c:v>1.46666377451547</c:v>
                </c:pt>
                <c:pt idx="75">
                  <c:v>1.3667307506000301</c:v>
                </c:pt>
                <c:pt idx="76">
                  <c:v>1.2334617745246099</c:v>
                </c:pt>
                <c:pt idx="77">
                  <c:v>1.2000641081058401</c:v>
                </c:pt>
                <c:pt idx="78">
                  <c:v>1.26665569567157</c:v>
                </c:pt>
                <c:pt idx="79">
                  <c:v>1.36652432092778</c:v>
                </c:pt>
                <c:pt idx="80">
                  <c:v>1.3328366447033799</c:v>
                </c:pt>
                <c:pt idx="81">
                  <c:v>1.73320190455719</c:v>
                </c:pt>
                <c:pt idx="82">
                  <c:v>1.9999044903432999</c:v>
                </c:pt>
                <c:pt idx="83">
                  <c:v>2.0667089879417198</c:v>
                </c:pt>
                <c:pt idx="84">
                  <c:v>2.1000597493597302</c:v>
                </c:pt>
                <c:pt idx="85">
                  <c:v>1.7668409910613199</c:v>
                </c:pt>
                <c:pt idx="86">
                  <c:v>1.4666760318935201</c:v>
                </c:pt>
                <c:pt idx="87">
                  <c:v>1.2333670031945601</c:v>
                </c:pt>
                <c:pt idx="88">
                  <c:v>1.13331023717677</c:v>
                </c:pt>
                <c:pt idx="89">
                  <c:v>1.1329424835122499</c:v>
                </c:pt>
                <c:pt idx="90">
                  <c:v>1.20003305058178</c:v>
                </c:pt>
                <c:pt idx="91">
                  <c:v>1.2664500036459299</c:v>
                </c:pt>
                <c:pt idx="92">
                  <c:v>1.4665706340079601</c:v>
                </c:pt>
                <c:pt idx="93">
                  <c:v>1.7665777969937801</c:v>
                </c:pt>
                <c:pt idx="94">
                  <c:v>1.63330122759846</c:v>
                </c:pt>
                <c:pt idx="95">
                  <c:v>1.6667301450174099</c:v>
                </c:pt>
                <c:pt idx="96">
                  <c:v>1.6333113137968198</c:v>
                </c:pt>
                <c:pt idx="97">
                  <c:v>1.46660150421618</c:v>
                </c:pt>
                <c:pt idx="98">
                  <c:v>1.6332902739788002</c:v>
                </c:pt>
                <c:pt idx="99">
                  <c:v>1.7666242920475899</c:v>
                </c:pt>
                <c:pt idx="100">
                  <c:v>1.80000223943745</c:v>
                </c:pt>
                <c:pt idx="101">
                  <c:v>2</c:v>
                </c:pt>
                <c:pt idx="102">
                  <c:v>1.8333765389155698</c:v>
                </c:pt>
                <c:pt idx="103">
                  <c:v>1.66671040831134</c:v>
                </c:pt>
              </c:numCache>
            </c:numRef>
          </c:val>
          <c:smooth val="0"/>
        </c:ser>
        <c:dLbls>
          <c:showLegendKey val="0"/>
          <c:showVal val="0"/>
          <c:showCatName val="0"/>
          <c:showSerName val="0"/>
          <c:showPercent val="0"/>
          <c:showBubbleSize val="0"/>
        </c:dLbls>
        <c:marker val="1"/>
        <c:smooth val="0"/>
        <c:axId val="237185552"/>
        <c:axId val="237185160"/>
      </c:lineChart>
      <c:catAx>
        <c:axId val="175189264"/>
        <c:scaling>
          <c:orientation val="minMax"/>
        </c:scaling>
        <c:delete val="0"/>
        <c:axPos val="b"/>
        <c:title>
          <c:tx>
            <c:rich>
              <a:bodyPr/>
              <a:lstStyle/>
              <a:p>
                <a:pPr>
                  <a:defRPr sz="700" b="0">
                    <a:latin typeface="Arial"/>
                  </a:defRPr>
                </a:pPr>
                <a:endParaRPr lang="en-CA" sz="700" b="0">
                  <a:latin typeface="Arial"/>
                </a:endParaRPr>
              </a:p>
            </c:rich>
          </c:tx>
          <c:layout>
            <c:manualLayout>
              <c:xMode val="edge"/>
              <c:yMode val="edge"/>
              <c:x val="0.50883817403998444"/>
              <c:y val="0.73873817975833234"/>
            </c:manualLayout>
          </c:layout>
          <c:overlay val="0"/>
        </c:title>
        <c:numFmt formatCode="General" sourceLinked="0"/>
        <c:majorTickMark val="in"/>
        <c:minorTickMark val="none"/>
        <c:tickLblPos val="low"/>
        <c:spPr>
          <a:ln>
            <a:solidFill>
              <a:srgbClr val="000000"/>
            </a:solidFill>
            <a:prstDash val="solid"/>
          </a:ln>
        </c:spPr>
        <c:txPr>
          <a:bodyPr rot="0"/>
          <a:lstStyle/>
          <a:p>
            <a:pPr>
              <a:defRPr sz="1200" b="0">
                <a:latin typeface="Arial"/>
                <a:ea typeface="Arial"/>
                <a:cs typeface="Arial"/>
              </a:defRPr>
            </a:pPr>
            <a:endParaRPr lang="es-ES_tradnl"/>
          </a:p>
        </c:txPr>
        <c:crossAx val="237184768"/>
        <c:crosses val="min"/>
        <c:auto val="0"/>
        <c:lblAlgn val="ctr"/>
        <c:lblOffset val="100"/>
        <c:tickLblSkip val="8"/>
        <c:tickMarkSkip val="8"/>
        <c:noMultiLvlLbl val="0"/>
      </c:catAx>
      <c:valAx>
        <c:axId val="237184768"/>
        <c:scaling>
          <c:orientation val="minMax"/>
          <c:max val="4.5"/>
          <c:min val="0"/>
        </c:scaling>
        <c:delete val="0"/>
        <c:axPos val="l"/>
        <c:numFmt formatCode="General" sourceLinked="1"/>
        <c:majorTickMark val="in"/>
        <c:minorTickMark val="none"/>
        <c:tickLblPos val="none"/>
        <c:spPr>
          <a:ln>
            <a:solidFill>
              <a:srgbClr val="000000"/>
            </a:solidFill>
            <a:prstDash val="solid"/>
          </a:ln>
        </c:spPr>
        <c:txPr>
          <a:bodyPr/>
          <a:lstStyle/>
          <a:p>
            <a:pPr>
              <a:defRPr sz="700" b="0">
                <a:latin typeface="Arial"/>
                <a:ea typeface="Arial"/>
                <a:cs typeface="Arial"/>
              </a:defRPr>
            </a:pPr>
            <a:endParaRPr lang="es-ES_tradnl"/>
          </a:p>
        </c:txPr>
        <c:crossAx val="175189264"/>
        <c:crosses val="autoZero"/>
        <c:crossBetween val="midCat"/>
        <c:majorUnit val="0.5"/>
      </c:valAx>
      <c:valAx>
        <c:axId val="237185160"/>
        <c:scaling>
          <c:orientation val="minMax"/>
          <c:max val="4.5"/>
          <c:min val="0"/>
        </c:scaling>
        <c:delete val="0"/>
        <c:axPos val="r"/>
        <c:title>
          <c:tx>
            <c:rich>
              <a:bodyPr rot="0" vert="horz"/>
              <a:lstStyle/>
              <a:p>
                <a:pPr>
                  <a:defRPr sz="700" b="0">
                    <a:latin typeface="Arial"/>
                  </a:defRPr>
                </a:pPr>
                <a:r>
                  <a:rPr lang="en-CA" sz="1100" b="0" dirty="0">
                    <a:latin typeface="Arial"/>
                  </a:rPr>
                  <a:t>%</a:t>
                </a:r>
              </a:p>
            </c:rich>
          </c:tx>
          <c:layout>
            <c:manualLayout>
              <c:xMode val="edge"/>
              <c:yMode val="edge"/>
              <c:x val="0.93251062381957561"/>
              <c:y val="1.6084162951298487E-2"/>
            </c:manualLayout>
          </c:layout>
          <c:overlay val="0"/>
        </c:title>
        <c:numFmt formatCode="0.0" sourceLinked="0"/>
        <c:majorTickMark val="in"/>
        <c:minorTickMark val="none"/>
        <c:tickLblPos val="nextTo"/>
        <c:spPr>
          <a:ln>
            <a:solidFill>
              <a:srgbClr val="000000"/>
            </a:solidFill>
            <a:prstDash val="solid"/>
          </a:ln>
        </c:spPr>
        <c:txPr>
          <a:bodyPr/>
          <a:lstStyle/>
          <a:p>
            <a:pPr>
              <a:defRPr sz="1100" b="0">
                <a:latin typeface="Arial"/>
                <a:ea typeface="Arial"/>
                <a:cs typeface="Arial"/>
              </a:defRPr>
            </a:pPr>
            <a:endParaRPr lang="es-ES_tradnl"/>
          </a:p>
        </c:txPr>
        <c:crossAx val="237185552"/>
        <c:crosses val="max"/>
        <c:crossBetween val="between"/>
        <c:majorUnit val="0.5"/>
      </c:valAx>
      <c:catAx>
        <c:axId val="237185552"/>
        <c:scaling>
          <c:orientation val="minMax"/>
        </c:scaling>
        <c:delete val="1"/>
        <c:axPos val="b"/>
        <c:numFmt formatCode="General" sourceLinked="1"/>
        <c:majorTickMark val="out"/>
        <c:minorTickMark val="none"/>
        <c:tickLblPos val="nextTo"/>
        <c:crossAx val="237185160"/>
        <c:crosses val="min"/>
        <c:auto val="1"/>
        <c:lblAlgn val="ctr"/>
        <c:lblOffset val="100"/>
        <c:noMultiLvlLbl val="0"/>
      </c:catAx>
      <c:spPr>
        <a:solidFill>
          <a:srgbClr val="FFFFFF"/>
        </a:solidFill>
      </c:spPr>
    </c:plotArea>
    <c:legend>
      <c:legendPos val="b"/>
      <c:legendEntry>
        <c:idx val="0"/>
        <c:delete val="1"/>
      </c:legendEntry>
      <c:layout>
        <c:manualLayout>
          <c:xMode val="edge"/>
          <c:yMode val="edge"/>
          <c:x val="8.1948070584749837E-3"/>
          <c:y val="0.85431791797690759"/>
          <c:w val="0.98608211551844116"/>
          <c:h val="8.140319352600113E-2"/>
        </c:manualLayout>
      </c:layout>
      <c:overlay val="0"/>
      <c:txPr>
        <a:bodyPr/>
        <a:lstStyle/>
        <a:p>
          <a:pPr>
            <a:defRPr sz="1200" b="0">
              <a:latin typeface="Arial"/>
            </a:defRPr>
          </a:pPr>
          <a:endParaRPr lang="es-ES_tradnl"/>
        </a:p>
      </c:txPr>
    </c:legend>
    <c:plotVisOnly val="1"/>
    <c:dispBlanksAs val="gap"/>
    <c:showDLblsOverMax val="0"/>
  </c:chart>
  <c:spPr>
    <a:solidFill>
      <a:sysClr val="window" lastClr="FFFFFF"/>
    </a:solid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0.06688</cdr:x>
      <cdr:y>0.01322</cdr:y>
    </cdr:from>
    <cdr:to>
      <cdr:x>0.93902</cdr:x>
      <cdr:y>0.06127</cdr:y>
    </cdr:to>
    <cdr:sp macro="" textlink="">
      <cdr:nvSpPr>
        <cdr:cNvPr id="4" name="txtbxChartSubTitle"/>
        <cdr:cNvSpPr txBox="1"/>
      </cdr:nvSpPr>
      <cdr:spPr>
        <a:xfrm xmlns:a="http://schemas.openxmlformats.org/drawingml/2006/main">
          <a:off x="611560" y="72008"/>
          <a:ext cx="7974848" cy="261610"/>
        </a:xfrm>
        <a:prstGeom xmlns:a="http://schemas.openxmlformats.org/drawingml/2006/main" prst="rect">
          <a:avLst/>
        </a:prstGeom>
      </cdr:spPr>
      <cdr:txBody>
        <a:bodyPr xmlns:a="http://schemas.openxmlformats.org/drawingml/2006/main" vertOverflow="clip" vert="horz" rtlCol="0">
          <a:spAutoFit/>
        </a:bodyPr>
        <a:lstStyle xmlns:a="http://schemas.openxmlformats.org/drawingml/2006/main"/>
        <a:p xmlns:a="http://schemas.openxmlformats.org/drawingml/2006/main">
          <a:pPr algn="l"/>
          <a:r>
            <a:rPr lang="en-CA" b="0" dirty="0">
              <a:solidFill>
                <a:srgbClr val="000000"/>
              </a:solidFill>
              <a:latin typeface="Arial"/>
            </a:rPr>
            <a:t>Quarterly data</a:t>
          </a:r>
        </a:p>
      </cdr:txBody>
    </cdr:sp>
  </cdr:relSizeAnchor>
  <cdr:relSizeAnchor xmlns:cdr="http://schemas.openxmlformats.org/drawingml/2006/chartDrawing">
    <cdr:from>
      <cdr:x>0.65214</cdr:x>
      <cdr:y>0.9102</cdr:y>
    </cdr:from>
    <cdr:to>
      <cdr:x>0.995</cdr:x>
      <cdr:y>0.96107</cdr:y>
    </cdr:to>
    <cdr:sp macro="" textlink="">
      <cdr:nvSpPr>
        <cdr:cNvPr id="5" name="txtbxLastObserveDate"/>
        <cdr:cNvSpPr txBox="1"/>
      </cdr:nvSpPr>
      <cdr:spPr>
        <a:xfrm xmlns:a="http://schemas.openxmlformats.org/drawingml/2006/main">
          <a:off x="5963168" y="4956243"/>
          <a:ext cx="3135112" cy="276999"/>
        </a:xfrm>
        <a:prstGeom xmlns:a="http://schemas.openxmlformats.org/drawingml/2006/main" prst="rect">
          <a:avLst/>
        </a:prstGeom>
      </cdr:spPr>
      <cdr:txBody>
        <a:bodyPr xmlns:a="http://schemas.openxmlformats.org/drawingml/2006/main" vertOverflow="clip" vert="horz" rtlCol="0">
          <a:spAutoFit/>
        </a:bodyPr>
        <a:lstStyle xmlns:a="http://schemas.openxmlformats.org/drawingml/2006/main"/>
        <a:p xmlns:a="http://schemas.openxmlformats.org/drawingml/2006/main">
          <a:pPr algn="r"/>
          <a:r>
            <a:rPr lang="en-CA" sz="1200" b="0" dirty="0">
              <a:solidFill>
                <a:srgbClr val="000000"/>
              </a:solidFill>
              <a:latin typeface="Arial Narrow"/>
            </a:rPr>
            <a:t>Last observation: 2016Q4</a:t>
          </a:r>
        </a:p>
      </cdr:txBody>
    </cdr:sp>
  </cdr:relSizeAnchor>
  <cdr:relSizeAnchor xmlns:cdr="http://schemas.openxmlformats.org/drawingml/2006/chartDrawing">
    <cdr:from>
      <cdr:x>0.0142</cdr:x>
      <cdr:y>0.9102</cdr:y>
    </cdr:from>
    <cdr:to>
      <cdr:x>0.65491</cdr:x>
      <cdr:y>0.96107</cdr:y>
    </cdr:to>
    <cdr:sp macro="" textlink="">
      <cdr:nvSpPr>
        <cdr:cNvPr id="6" name="txtbxSource"/>
        <cdr:cNvSpPr txBox="1"/>
      </cdr:nvSpPr>
      <cdr:spPr>
        <a:xfrm xmlns:a="http://schemas.openxmlformats.org/drawingml/2006/main">
          <a:off x="129845" y="4956243"/>
          <a:ext cx="5858652" cy="276999"/>
        </a:xfrm>
        <a:prstGeom xmlns:a="http://schemas.openxmlformats.org/drawingml/2006/main" prst="rect">
          <a:avLst/>
        </a:prstGeom>
      </cdr:spPr>
      <cdr:txBody>
        <a:bodyPr xmlns:a="http://schemas.openxmlformats.org/drawingml/2006/main" vertOverflow="clip" vert="horz" rtlCol="0">
          <a:spAutoFit/>
        </a:bodyPr>
        <a:lstStyle xmlns:a="http://schemas.openxmlformats.org/drawingml/2006/main"/>
        <a:p xmlns:a="http://schemas.openxmlformats.org/drawingml/2006/main">
          <a:pPr algn="l"/>
          <a:r>
            <a:rPr lang="en-CA" sz="1200" b="0" dirty="0">
              <a:solidFill>
                <a:srgbClr val="000000"/>
              </a:solidFill>
              <a:latin typeface="Arial Narrow"/>
            </a:rPr>
            <a:t>Source: Bank of Canada calculations</a:t>
          </a:r>
        </a:p>
      </cdr:txBody>
    </cdr:sp>
  </cdr:relSizeAnchor>
  <cdr:relSizeAnchor xmlns:cdr="http://schemas.openxmlformats.org/drawingml/2006/chartDrawing">
    <cdr:from>
      <cdr:x>0.0142</cdr:x>
      <cdr:y>0.86124</cdr:y>
    </cdr:from>
    <cdr:to>
      <cdr:x>0.99777</cdr:x>
      <cdr:y>0.95103</cdr:y>
    </cdr:to>
    <cdr:sp macro="" textlink="">
      <cdr:nvSpPr>
        <cdr:cNvPr id="7" name="txtbxNoteAndSource"/>
        <cdr:cNvSpPr txBox="1"/>
      </cdr:nvSpPr>
      <cdr:spPr>
        <a:xfrm xmlns:a="http://schemas.openxmlformats.org/drawingml/2006/main">
          <a:off x="63103" y="2678919"/>
          <a:ext cx="4371975" cy="279318"/>
        </a:xfrm>
        <a:prstGeom xmlns:a="http://schemas.openxmlformats.org/drawingml/2006/main" prst="rect">
          <a:avLst/>
        </a:prstGeom>
      </cdr:spPr>
      <cdr:txBody>
        <a:bodyPr xmlns:a="http://schemas.openxmlformats.org/drawingml/2006/main" vertOverflow="clip" vert="horz" rtlCol="0">
          <a:spAutoFit/>
        </a:bodyPr>
        <a:lstStyle xmlns:a="http://schemas.openxmlformats.org/drawingml/2006/main"/>
        <a:p xmlns:a="http://schemas.openxmlformats.org/drawingml/2006/main">
          <a:pPr algn="l"/>
          <a:endParaRPr lang="en-CA" sz="700" b="0">
            <a:solidFill>
              <a:srgbClr val="000000"/>
            </a:solidFill>
            <a:latin typeface="Arial Narrow"/>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0.04326</cdr:x>
      <cdr:y>0.00789</cdr:y>
    </cdr:from>
    <cdr:to>
      <cdr:x>0.91897</cdr:x>
      <cdr:y>0.05861</cdr:y>
    </cdr:to>
    <cdr:sp macro="" textlink="">
      <cdr:nvSpPr>
        <cdr:cNvPr id="4" name="txtbxChartSubTitle"/>
        <cdr:cNvSpPr txBox="1"/>
      </cdr:nvSpPr>
      <cdr:spPr>
        <a:xfrm xmlns:a="http://schemas.openxmlformats.org/drawingml/2006/main">
          <a:off x="395536" y="42388"/>
          <a:ext cx="8007492" cy="272610"/>
        </a:xfrm>
        <a:prstGeom xmlns:a="http://schemas.openxmlformats.org/drawingml/2006/main" prst="rect">
          <a:avLst/>
        </a:prstGeom>
      </cdr:spPr>
      <cdr:txBody>
        <a:bodyPr xmlns:a="http://schemas.openxmlformats.org/drawingml/2006/main" vertOverflow="clip" vert="horz" rtlCol="0">
          <a:noAutofit/>
        </a:bodyPr>
        <a:lstStyle xmlns:a="http://schemas.openxmlformats.org/drawingml/2006/main"/>
        <a:p xmlns:a="http://schemas.openxmlformats.org/drawingml/2006/main">
          <a:pPr algn="l"/>
          <a:r>
            <a:rPr lang="en-CA" b="0" dirty="0">
              <a:solidFill>
                <a:srgbClr val="000000"/>
              </a:solidFill>
              <a:latin typeface="Arial"/>
            </a:rPr>
            <a:t>Quarterly data</a:t>
          </a:r>
        </a:p>
      </cdr:txBody>
    </cdr:sp>
  </cdr:relSizeAnchor>
  <cdr:relSizeAnchor xmlns:cdr="http://schemas.openxmlformats.org/drawingml/2006/chartDrawing">
    <cdr:from>
      <cdr:x>0.65571</cdr:x>
      <cdr:y>0.9102</cdr:y>
    </cdr:from>
    <cdr:to>
      <cdr:x>0.99857</cdr:x>
      <cdr:y>0.96174</cdr:y>
    </cdr:to>
    <cdr:sp macro="" textlink="">
      <cdr:nvSpPr>
        <cdr:cNvPr id="5" name="txtbxLastObserveDate"/>
        <cdr:cNvSpPr txBox="1"/>
      </cdr:nvSpPr>
      <cdr:spPr>
        <a:xfrm xmlns:a="http://schemas.openxmlformats.org/drawingml/2006/main">
          <a:off x="5995812" y="4892143"/>
          <a:ext cx="3135112" cy="276999"/>
        </a:xfrm>
        <a:prstGeom xmlns:a="http://schemas.openxmlformats.org/drawingml/2006/main" prst="rect">
          <a:avLst/>
        </a:prstGeom>
      </cdr:spPr>
      <cdr:txBody>
        <a:bodyPr xmlns:a="http://schemas.openxmlformats.org/drawingml/2006/main" vertOverflow="clip" vert="horz" rtlCol="0">
          <a:spAutoFit/>
        </a:bodyPr>
        <a:lstStyle xmlns:a="http://schemas.openxmlformats.org/drawingml/2006/main"/>
        <a:p xmlns:a="http://schemas.openxmlformats.org/drawingml/2006/main">
          <a:pPr algn="r"/>
          <a:r>
            <a:rPr lang="en-CA" sz="1200" b="0" dirty="0">
              <a:solidFill>
                <a:srgbClr val="000000"/>
              </a:solidFill>
              <a:latin typeface="Arial Narrow"/>
            </a:rPr>
            <a:t>Last observation: 2016Q4</a:t>
          </a:r>
        </a:p>
      </cdr:txBody>
    </cdr:sp>
  </cdr:relSizeAnchor>
  <cdr:relSizeAnchor xmlns:cdr="http://schemas.openxmlformats.org/drawingml/2006/chartDrawing">
    <cdr:from>
      <cdr:x>0.01286</cdr:x>
      <cdr:y>0.9102</cdr:y>
    </cdr:from>
    <cdr:to>
      <cdr:x>0.65714</cdr:x>
      <cdr:y>0.95887</cdr:y>
    </cdr:to>
    <cdr:sp macro="" textlink="">
      <cdr:nvSpPr>
        <cdr:cNvPr id="6" name="txtbxSource"/>
        <cdr:cNvSpPr txBox="1"/>
      </cdr:nvSpPr>
      <cdr:spPr>
        <a:xfrm xmlns:a="http://schemas.openxmlformats.org/drawingml/2006/main">
          <a:off x="117592" y="4892143"/>
          <a:ext cx="5891296" cy="261610"/>
        </a:xfrm>
        <a:prstGeom xmlns:a="http://schemas.openxmlformats.org/drawingml/2006/main" prst="rect">
          <a:avLst/>
        </a:prstGeom>
      </cdr:spPr>
      <cdr:txBody>
        <a:bodyPr xmlns:a="http://schemas.openxmlformats.org/drawingml/2006/main" vertOverflow="clip" vert="horz" rtlCol="0">
          <a:spAutoFit/>
        </a:bodyPr>
        <a:lstStyle xmlns:a="http://schemas.openxmlformats.org/drawingml/2006/main"/>
        <a:p xmlns:a="http://schemas.openxmlformats.org/drawingml/2006/main">
          <a:pPr algn="l"/>
          <a:r>
            <a:rPr lang="en-CA" b="0" dirty="0">
              <a:solidFill>
                <a:srgbClr val="000000"/>
              </a:solidFill>
              <a:latin typeface="Arial Narrow"/>
            </a:rPr>
            <a:t>Source: Bank of Canada calculations</a:t>
          </a:r>
        </a:p>
      </cdr:txBody>
    </cdr:sp>
  </cdr:relSizeAnchor>
  <cdr:relSizeAnchor xmlns:cdr="http://schemas.openxmlformats.org/drawingml/2006/chartDrawing">
    <cdr:from>
      <cdr:x>0.01161</cdr:x>
      <cdr:y>0.86532</cdr:y>
    </cdr:from>
    <cdr:to>
      <cdr:x>0.99875</cdr:x>
      <cdr:y>0.95512</cdr:y>
    </cdr:to>
    <cdr:sp macro="" textlink="">
      <cdr:nvSpPr>
        <cdr:cNvPr id="7" name="txtbxNoteAndSource"/>
        <cdr:cNvSpPr txBox="1"/>
      </cdr:nvSpPr>
      <cdr:spPr>
        <a:xfrm xmlns:a="http://schemas.openxmlformats.org/drawingml/2006/main">
          <a:off x="106157" y="4650900"/>
          <a:ext cx="9026408" cy="482657"/>
        </a:xfrm>
        <a:prstGeom xmlns:a="http://schemas.openxmlformats.org/drawingml/2006/main" prst="rect">
          <a:avLst/>
        </a:prstGeom>
      </cdr:spPr>
      <cdr:txBody>
        <a:bodyPr xmlns:a="http://schemas.openxmlformats.org/drawingml/2006/main" vertOverflow="clip" vert="horz" rtlCol="0">
          <a:spAutoFit/>
        </a:bodyPr>
        <a:lstStyle xmlns:a="http://schemas.openxmlformats.org/drawingml/2006/main"/>
        <a:p xmlns:a="http://schemas.openxmlformats.org/drawingml/2006/main">
          <a:pPr algn="l"/>
          <a:endParaRPr lang="en-CA" sz="700" b="0">
            <a:solidFill>
              <a:srgbClr val="000000"/>
            </a:solidFill>
            <a:latin typeface="Arial Narrow"/>
          </a:endParaRPr>
        </a:p>
      </cdr:txBody>
    </cdr:sp>
  </cdr:relSizeAnchor>
  <cdr:relSizeAnchor xmlns:cdr="http://schemas.openxmlformats.org/drawingml/2006/chartDrawing">
    <cdr:from>
      <cdr:x>0.01176</cdr:x>
      <cdr:y>0.86532</cdr:y>
    </cdr:from>
    <cdr:to>
      <cdr:x>0.66722</cdr:x>
      <cdr:y>0.91399</cdr:y>
    </cdr:to>
    <cdr:sp macro="" textlink="">
      <cdr:nvSpPr>
        <cdr:cNvPr id="8" name="txtbxSource"/>
        <cdr:cNvSpPr txBox="1"/>
      </cdr:nvSpPr>
      <cdr:spPr>
        <a:xfrm xmlns:a="http://schemas.openxmlformats.org/drawingml/2006/main">
          <a:off x="107504" y="4650900"/>
          <a:ext cx="5993571" cy="261610"/>
        </a:xfrm>
        <a:prstGeom xmlns:a="http://schemas.openxmlformats.org/drawingml/2006/main" prst="rect">
          <a:avLst/>
        </a:prstGeom>
      </cdr:spPr>
      <cdr:txBody>
        <a:bodyPr xmlns:a="http://schemas.openxmlformats.org/drawingml/2006/main" vert="horz"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CA" b="0" dirty="0">
              <a:solidFill>
                <a:srgbClr val="000000"/>
              </a:solidFill>
              <a:latin typeface="Arial Narrow"/>
            </a:rPr>
            <a:t>Note: The</a:t>
          </a:r>
          <a:r>
            <a:rPr lang="en-CA" b="0" baseline="0" dirty="0">
              <a:solidFill>
                <a:srgbClr val="000000"/>
              </a:solidFill>
              <a:latin typeface="Arial Narrow"/>
            </a:rPr>
            <a:t> principle component output is not an output gap per se and is thus presented on a different axis</a:t>
          </a:r>
          <a:endParaRPr lang="en-CA" b="0" dirty="0">
            <a:solidFill>
              <a:srgbClr val="000000"/>
            </a:solidFill>
            <a:latin typeface="Arial Narrow"/>
          </a:endParaRPr>
        </a:p>
      </cdr:txBody>
    </cdr:sp>
  </cdr:relSizeAnchor>
  <cdr:relSizeAnchor xmlns:cdr="http://schemas.openxmlformats.org/drawingml/2006/chartDrawing">
    <cdr:from>
      <cdr:x>0.01176</cdr:x>
      <cdr:y>0.03468</cdr:y>
    </cdr:from>
    <cdr:to>
      <cdr:x>0.05113</cdr:x>
      <cdr:y>0.0854</cdr:y>
    </cdr:to>
    <cdr:sp macro="" textlink="">
      <cdr:nvSpPr>
        <cdr:cNvPr id="9" name="txtbxChartSubTitle"/>
        <cdr:cNvSpPr txBox="1"/>
      </cdr:nvSpPr>
      <cdr:spPr>
        <a:xfrm xmlns:a="http://schemas.openxmlformats.org/drawingml/2006/main">
          <a:off x="107504" y="186404"/>
          <a:ext cx="360040" cy="272610"/>
        </a:xfrm>
        <a:prstGeom xmlns:a="http://schemas.openxmlformats.org/drawingml/2006/main" prst="rect">
          <a:avLst/>
        </a:prstGeom>
      </cdr:spPr>
      <cdr:txBody>
        <a:bodyPr xmlns:a="http://schemas.openxmlformats.org/drawingml/2006/main" vert="horz"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CA" b="0" dirty="0" smtClean="0">
              <a:solidFill>
                <a:srgbClr val="000000"/>
              </a:solidFill>
              <a:latin typeface="Arial"/>
            </a:rPr>
            <a:t>%</a:t>
          </a:r>
          <a:endParaRPr lang="en-CA" b="0" dirty="0">
            <a:solidFill>
              <a:srgbClr val="000000"/>
            </a:solidFill>
            <a:latin typeface="Aria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0.025</cdr:x>
      <cdr:y>0.01534</cdr:y>
    </cdr:from>
    <cdr:to>
      <cdr:x>0.87118</cdr:x>
      <cdr:y>0.07124</cdr:y>
    </cdr:to>
    <cdr:sp macro="" textlink="">
      <cdr:nvSpPr>
        <cdr:cNvPr id="4" name="txtbxChartSubTitle"/>
        <cdr:cNvSpPr txBox="1"/>
      </cdr:nvSpPr>
      <cdr:spPr>
        <a:xfrm xmlns:a="http://schemas.openxmlformats.org/drawingml/2006/main">
          <a:off x="216024" y="71808"/>
          <a:ext cx="7311779" cy="261610"/>
        </a:xfrm>
        <a:prstGeom xmlns:a="http://schemas.openxmlformats.org/drawingml/2006/main" prst="rect">
          <a:avLst/>
        </a:prstGeom>
      </cdr:spPr>
      <cdr:txBody>
        <a:bodyPr xmlns:a="http://schemas.openxmlformats.org/drawingml/2006/main" vertOverflow="clip" vert="horz" wrap="square" rtlCol="0">
          <a:spAutoFit/>
        </a:bodyPr>
        <a:lstStyle xmlns:a="http://schemas.openxmlformats.org/drawingml/2006/main"/>
        <a:p xmlns:a="http://schemas.openxmlformats.org/drawingml/2006/main">
          <a:pPr algn="l"/>
          <a:r>
            <a:rPr lang="en-CA" b="0" dirty="0">
              <a:solidFill>
                <a:srgbClr val="000000"/>
              </a:solidFill>
              <a:latin typeface="Arial"/>
            </a:rPr>
            <a:t>Quarterly data</a:t>
          </a:r>
        </a:p>
      </cdr:txBody>
    </cdr:sp>
  </cdr:relSizeAnchor>
  <cdr:relSizeAnchor xmlns:cdr="http://schemas.openxmlformats.org/drawingml/2006/chartDrawing">
    <cdr:from>
      <cdr:x>0.65379</cdr:x>
      <cdr:y>0.9102</cdr:y>
    </cdr:from>
    <cdr:to>
      <cdr:x>0.99665</cdr:x>
      <cdr:y>0.9661</cdr:y>
    </cdr:to>
    <cdr:sp macro="" textlink="">
      <cdr:nvSpPr>
        <cdr:cNvPr id="5" name="txtbxLastObserveDate"/>
        <cdr:cNvSpPr txBox="1"/>
      </cdr:nvSpPr>
      <cdr:spPr>
        <a:xfrm xmlns:a="http://schemas.openxmlformats.org/drawingml/2006/main">
          <a:off x="5649373" y="4260027"/>
          <a:ext cx="2962640" cy="261610"/>
        </a:xfrm>
        <a:prstGeom xmlns:a="http://schemas.openxmlformats.org/drawingml/2006/main" prst="rect">
          <a:avLst/>
        </a:prstGeom>
      </cdr:spPr>
      <cdr:txBody>
        <a:bodyPr xmlns:a="http://schemas.openxmlformats.org/drawingml/2006/main" vertOverflow="clip" vert="horz" rtlCol="0">
          <a:spAutoFit/>
        </a:bodyPr>
        <a:lstStyle xmlns:a="http://schemas.openxmlformats.org/drawingml/2006/main"/>
        <a:p xmlns:a="http://schemas.openxmlformats.org/drawingml/2006/main">
          <a:pPr algn="r"/>
          <a:r>
            <a:rPr lang="en-CA" b="0" dirty="0">
              <a:solidFill>
                <a:srgbClr val="000000"/>
              </a:solidFill>
              <a:latin typeface="Arial Narrow"/>
            </a:rPr>
            <a:t>Last observation: 2016Q4</a:t>
          </a:r>
        </a:p>
      </cdr:txBody>
    </cdr:sp>
  </cdr:relSizeAnchor>
  <cdr:relSizeAnchor xmlns:cdr="http://schemas.openxmlformats.org/drawingml/2006/chartDrawing">
    <cdr:from>
      <cdr:x>0.0142</cdr:x>
      <cdr:y>0.9102</cdr:y>
    </cdr:from>
    <cdr:to>
      <cdr:x>0.65656</cdr:x>
      <cdr:y>0.9661</cdr:y>
    </cdr:to>
    <cdr:sp macro="" textlink="">
      <cdr:nvSpPr>
        <cdr:cNvPr id="6" name="txtbxSource"/>
        <cdr:cNvSpPr txBox="1"/>
      </cdr:nvSpPr>
      <cdr:spPr>
        <a:xfrm xmlns:a="http://schemas.openxmlformats.org/drawingml/2006/main">
          <a:off x="122702" y="4260027"/>
          <a:ext cx="5550607" cy="261610"/>
        </a:xfrm>
        <a:prstGeom xmlns:a="http://schemas.openxmlformats.org/drawingml/2006/main" prst="rect">
          <a:avLst/>
        </a:prstGeom>
      </cdr:spPr>
      <cdr:txBody>
        <a:bodyPr xmlns:a="http://schemas.openxmlformats.org/drawingml/2006/main" vertOverflow="clip" vert="horz" rtlCol="0">
          <a:spAutoFit/>
        </a:bodyPr>
        <a:lstStyle xmlns:a="http://schemas.openxmlformats.org/drawingml/2006/main"/>
        <a:p xmlns:a="http://schemas.openxmlformats.org/drawingml/2006/main">
          <a:pPr algn="l"/>
          <a:r>
            <a:rPr lang="en-CA" b="0" dirty="0">
              <a:solidFill>
                <a:srgbClr val="000000"/>
              </a:solidFill>
              <a:latin typeface="Arial Narrow"/>
            </a:rPr>
            <a:t>Source: Bank of Canada calculations</a:t>
          </a:r>
        </a:p>
      </cdr:txBody>
    </cdr:sp>
  </cdr:relSizeAnchor>
  <cdr:relSizeAnchor xmlns:cdr="http://schemas.openxmlformats.org/drawingml/2006/chartDrawing">
    <cdr:from>
      <cdr:x>0.0142</cdr:x>
      <cdr:y>0.86124</cdr:y>
    </cdr:from>
    <cdr:to>
      <cdr:x>0.99942</cdr:x>
      <cdr:y>0.95103</cdr:y>
    </cdr:to>
    <cdr:sp macro="" textlink="">
      <cdr:nvSpPr>
        <cdr:cNvPr id="7" name="txtbxNoteAndSource"/>
        <cdr:cNvSpPr txBox="1"/>
      </cdr:nvSpPr>
      <cdr:spPr>
        <a:xfrm xmlns:a="http://schemas.openxmlformats.org/drawingml/2006/main">
          <a:off x="63103" y="2678919"/>
          <a:ext cx="4379302" cy="279318"/>
        </a:xfrm>
        <a:prstGeom xmlns:a="http://schemas.openxmlformats.org/drawingml/2006/main" prst="rect">
          <a:avLst/>
        </a:prstGeom>
      </cdr:spPr>
      <cdr:txBody>
        <a:bodyPr xmlns:a="http://schemas.openxmlformats.org/drawingml/2006/main" vertOverflow="clip" vert="horz" rtlCol="0">
          <a:spAutoFit/>
        </a:bodyPr>
        <a:lstStyle xmlns:a="http://schemas.openxmlformats.org/drawingml/2006/main"/>
        <a:p xmlns:a="http://schemas.openxmlformats.org/drawingml/2006/main">
          <a:pPr algn="l"/>
          <a:endParaRPr lang="en-CA" sz="700" b="0">
            <a:solidFill>
              <a:srgbClr val="000000"/>
            </a:solidFill>
            <a:latin typeface="Arial Narrow"/>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0.025</cdr:x>
      <cdr:y>0</cdr:y>
    </cdr:from>
    <cdr:to>
      <cdr:x>0.98784</cdr:x>
      <cdr:y>0.05343</cdr:y>
    </cdr:to>
    <cdr:sp macro="" textlink="">
      <cdr:nvSpPr>
        <cdr:cNvPr id="4" name="txtbxChartSubTitle"/>
        <cdr:cNvSpPr txBox="1"/>
      </cdr:nvSpPr>
      <cdr:spPr>
        <a:xfrm xmlns:a="http://schemas.openxmlformats.org/drawingml/2006/main">
          <a:off x="216024" y="0"/>
          <a:ext cx="8319891" cy="261610"/>
        </a:xfrm>
        <a:prstGeom xmlns:a="http://schemas.openxmlformats.org/drawingml/2006/main" prst="rect">
          <a:avLst/>
        </a:prstGeom>
      </cdr:spPr>
      <cdr:txBody>
        <a:bodyPr xmlns:a="http://schemas.openxmlformats.org/drawingml/2006/main" vertOverflow="clip" vert="horz" wrap="square" rtlCol="0">
          <a:spAutoFit/>
        </a:bodyPr>
        <a:lstStyle xmlns:a="http://schemas.openxmlformats.org/drawingml/2006/main"/>
        <a:p xmlns:a="http://schemas.openxmlformats.org/drawingml/2006/main">
          <a:pPr algn="l"/>
          <a:r>
            <a:rPr lang="en-CA" b="0" dirty="0">
              <a:solidFill>
                <a:srgbClr val="000000"/>
              </a:solidFill>
              <a:latin typeface="Arial"/>
            </a:rPr>
            <a:t>Quarterly data</a:t>
          </a:r>
        </a:p>
      </cdr:txBody>
    </cdr:sp>
  </cdr:relSizeAnchor>
  <cdr:relSizeAnchor xmlns:cdr="http://schemas.openxmlformats.org/drawingml/2006/chartDrawing">
    <cdr:from>
      <cdr:x>0.65379</cdr:x>
      <cdr:y>0.9102</cdr:y>
    </cdr:from>
    <cdr:to>
      <cdr:x>0.99665</cdr:x>
      <cdr:y>0.96363</cdr:y>
    </cdr:to>
    <cdr:sp macro="" textlink="">
      <cdr:nvSpPr>
        <cdr:cNvPr id="5" name="txtbxLastObserveDate"/>
        <cdr:cNvSpPr txBox="1"/>
      </cdr:nvSpPr>
      <cdr:spPr>
        <a:xfrm xmlns:a="http://schemas.openxmlformats.org/drawingml/2006/main">
          <a:off x="5649373" y="4456652"/>
          <a:ext cx="2962640" cy="261610"/>
        </a:xfrm>
        <a:prstGeom xmlns:a="http://schemas.openxmlformats.org/drawingml/2006/main" prst="rect">
          <a:avLst/>
        </a:prstGeom>
      </cdr:spPr>
      <cdr:txBody>
        <a:bodyPr xmlns:a="http://schemas.openxmlformats.org/drawingml/2006/main" vertOverflow="clip" vert="horz" rtlCol="0">
          <a:spAutoFit/>
        </a:bodyPr>
        <a:lstStyle xmlns:a="http://schemas.openxmlformats.org/drawingml/2006/main"/>
        <a:p xmlns:a="http://schemas.openxmlformats.org/drawingml/2006/main">
          <a:pPr algn="r"/>
          <a:r>
            <a:rPr lang="en-CA" b="0" dirty="0">
              <a:solidFill>
                <a:srgbClr val="000000"/>
              </a:solidFill>
              <a:latin typeface="Arial Narrow"/>
            </a:rPr>
            <a:t>Last observation: 2016Q4</a:t>
          </a:r>
        </a:p>
      </cdr:txBody>
    </cdr:sp>
  </cdr:relSizeAnchor>
  <cdr:relSizeAnchor xmlns:cdr="http://schemas.openxmlformats.org/drawingml/2006/chartDrawing">
    <cdr:from>
      <cdr:x>0.0142</cdr:x>
      <cdr:y>0.9102</cdr:y>
    </cdr:from>
    <cdr:to>
      <cdr:x>0.65656</cdr:x>
      <cdr:y>0.96363</cdr:y>
    </cdr:to>
    <cdr:sp macro="" textlink="">
      <cdr:nvSpPr>
        <cdr:cNvPr id="6" name="txtbxSource"/>
        <cdr:cNvSpPr txBox="1"/>
      </cdr:nvSpPr>
      <cdr:spPr>
        <a:xfrm xmlns:a="http://schemas.openxmlformats.org/drawingml/2006/main">
          <a:off x="122702" y="4456652"/>
          <a:ext cx="5550607" cy="261610"/>
        </a:xfrm>
        <a:prstGeom xmlns:a="http://schemas.openxmlformats.org/drawingml/2006/main" prst="rect">
          <a:avLst/>
        </a:prstGeom>
      </cdr:spPr>
      <cdr:txBody>
        <a:bodyPr xmlns:a="http://schemas.openxmlformats.org/drawingml/2006/main" vertOverflow="clip" vert="horz" rtlCol="0">
          <a:spAutoFit/>
        </a:bodyPr>
        <a:lstStyle xmlns:a="http://schemas.openxmlformats.org/drawingml/2006/main"/>
        <a:p xmlns:a="http://schemas.openxmlformats.org/drawingml/2006/main">
          <a:pPr algn="l"/>
          <a:r>
            <a:rPr lang="en-CA" b="0" dirty="0">
              <a:solidFill>
                <a:srgbClr val="000000"/>
              </a:solidFill>
              <a:latin typeface="Arial Narrow"/>
            </a:rPr>
            <a:t>Source: Bank of Canada calculations</a:t>
          </a:r>
        </a:p>
      </cdr:txBody>
    </cdr:sp>
  </cdr:relSizeAnchor>
  <cdr:relSizeAnchor xmlns:cdr="http://schemas.openxmlformats.org/drawingml/2006/chartDrawing">
    <cdr:from>
      <cdr:x>0.0142</cdr:x>
      <cdr:y>0.86124</cdr:y>
    </cdr:from>
    <cdr:to>
      <cdr:x>0.99942</cdr:x>
      <cdr:y>0.95103</cdr:y>
    </cdr:to>
    <cdr:sp macro="" textlink="">
      <cdr:nvSpPr>
        <cdr:cNvPr id="7" name="txtbxNoteAndSource"/>
        <cdr:cNvSpPr txBox="1"/>
      </cdr:nvSpPr>
      <cdr:spPr>
        <a:xfrm xmlns:a="http://schemas.openxmlformats.org/drawingml/2006/main">
          <a:off x="63103" y="2678919"/>
          <a:ext cx="4379302" cy="279318"/>
        </a:xfrm>
        <a:prstGeom xmlns:a="http://schemas.openxmlformats.org/drawingml/2006/main" prst="rect">
          <a:avLst/>
        </a:prstGeom>
      </cdr:spPr>
      <cdr:txBody>
        <a:bodyPr xmlns:a="http://schemas.openxmlformats.org/drawingml/2006/main" vertOverflow="clip" vert="horz" rtlCol="0">
          <a:spAutoFit/>
        </a:bodyPr>
        <a:lstStyle xmlns:a="http://schemas.openxmlformats.org/drawingml/2006/main"/>
        <a:p xmlns:a="http://schemas.openxmlformats.org/drawingml/2006/main">
          <a:pPr algn="l"/>
          <a:endParaRPr lang="en-CA" sz="700" b="0">
            <a:solidFill>
              <a:srgbClr val="000000"/>
            </a:solidFill>
            <a:latin typeface="Arial Narrow"/>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0.03334</cdr:x>
      <cdr:y>0</cdr:y>
    </cdr:from>
    <cdr:to>
      <cdr:x>0.89095</cdr:x>
      <cdr:y>0.05883</cdr:y>
    </cdr:to>
    <cdr:sp macro="" textlink="">
      <cdr:nvSpPr>
        <cdr:cNvPr id="4" name="txtbxChartSubTitle"/>
        <cdr:cNvSpPr txBox="1"/>
      </cdr:nvSpPr>
      <cdr:spPr>
        <a:xfrm xmlns:a="http://schemas.openxmlformats.org/drawingml/2006/main">
          <a:off x="288032" y="0"/>
          <a:ext cx="7409764" cy="288033"/>
        </a:xfrm>
        <a:prstGeom xmlns:a="http://schemas.openxmlformats.org/drawingml/2006/main" prst="rect">
          <a:avLst/>
        </a:prstGeom>
      </cdr:spPr>
      <cdr:txBody>
        <a:bodyPr xmlns:a="http://schemas.openxmlformats.org/drawingml/2006/main" vertOverflow="clip" vert="horz" rtlCol="0">
          <a:noAutofit/>
        </a:bodyPr>
        <a:lstStyle xmlns:a="http://schemas.openxmlformats.org/drawingml/2006/main"/>
        <a:p xmlns:a="http://schemas.openxmlformats.org/drawingml/2006/main">
          <a:pPr algn="l"/>
          <a:r>
            <a:rPr lang="en-CA" b="0" dirty="0">
              <a:solidFill>
                <a:srgbClr val="000000"/>
              </a:solidFill>
              <a:latin typeface="Arial"/>
            </a:rPr>
            <a:t>Quarterly data</a:t>
          </a:r>
        </a:p>
      </cdr:txBody>
    </cdr:sp>
  </cdr:relSizeAnchor>
  <cdr:relSizeAnchor xmlns:cdr="http://schemas.openxmlformats.org/drawingml/2006/chartDrawing">
    <cdr:from>
      <cdr:x>0.65429</cdr:x>
      <cdr:y>0.9102</cdr:y>
    </cdr:from>
    <cdr:to>
      <cdr:x>0.99714</cdr:x>
      <cdr:y>0.99821</cdr:y>
    </cdr:to>
    <cdr:sp macro="" textlink="">
      <cdr:nvSpPr>
        <cdr:cNvPr id="5" name="txtbxLastObserveDate"/>
        <cdr:cNvSpPr txBox="1"/>
      </cdr:nvSpPr>
      <cdr:spPr>
        <a:xfrm xmlns:a="http://schemas.openxmlformats.org/drawingml/2006/main">
          <a:off x="5653066" y="4456339"/>
          <a:ext cx="2962224" cy="430887"/>
        </a:xfrm>
        <a:prstGeom xmlns:a="http://schemas.openxmlformats.org/drawingml/2006/main" prst="rect">
          <a:avLst/>
        </a:prstGeom>
      </cdr:spPr>
      <cdr:txBody>
        <a:bodyPr xmlns:a="http://schemas.openxmlformats.org/drawingml/2006/main" vertOverflow="clip" vert="horz" rtlCol="0">
          <a:spAutoFit/>
        </a:bodyPr>
        <a:lstStyle xmlns:a="http://schemas.openxmlformats.org/drawingml/2006/main"/>
        <a:p xmlns:a="http://schemas.openxmlformats.org/drawingml/2006/main">
          <a:pPr algn="r"/>
          <a:endParaRPr lang="en-CA" b="0" dirty="0" smtClean="0">
            <a:solidFill>
              <a:srgbClr val="000000"/>
            </a:solidFill>
            <a:latin typeface="Arial Narrow"/>
          </a:endParaRPr>
        </a:p>
        <a:p xmlns:a="http://schemas.openxmlformats.org/drawingml/2006/main">
          <a:pPr algn="r"/>
          <a:r>
            <a:rPr lang="en-CA" b="0" dirty="0" smtClean="0">
              <a:solidFill>
                <a:srgbClr val="000000"/>
              </a:solidFill>
              <a:latin typeface="Arial Narrow"/>
            </a:rPr>
            <a:t>Last </a:t>
          </a:r>
          <a:r>
            <a:rPr lang="en-CA" b="0" dirty="0">
              <a:solidFill>
                <a:srgbClr val="000000"/>
              </a:solidFill>
              <a:latin typeface="Arial Narrow"/>
            </a:rPr>
            <a:t>observation: 2016Q4</a:t>
          </a:r>
        </a:p>
      </cdr:txBody>
    </cdr:sp>
  </cdr:relSizeAnchor>
  <cdr:relSizeAnchor xmlns:cdr="http://schemas.openxmlformats.org/drawingml/2006/chartDrawing">
    <cdr:from>
      <cdr:x>0.0142</cdr:x>
      <cdr:y>0.9102</cdr:y>
    </cdr:from>
    <cdr:to>
      <cdr:x>0.65705</cdr:x>
      <cdr:y>0.99821</cdr:y>
    </cdr:to>
    <cdr:sp macro="" textlink="">
      <cdr:nvSpPr>
        <cdr:cNvPr id="6" name="txtbxSource"/>
        <cdr:cNvSpPr txBox="1"/>
      </cdr:nvSpPr>
      <cdr:spPr>
        <a:xfrm xmlns:a="http://schemas.openxmlformats.org/drawingml/2006/main">
          <a:off x="122688" y="4456339"/>
          <a:ext cx="5554224" cy="430887"/>
        </a:xfrm>
        <a:prstGeom xmlns:a="http://schemas.openxmlformats.org/drawingml/2006/main" prst="rect">
          <a:avLst/>
        </a:prstGeom>
      </cdr:spPr>
      <cdr:txBody>
        <a:bodyPr xmlns:a="http://schemas.openxmlformats.org/drawingml/2006/main" vertOverflow="clip" vert="horz" rtlCol="0">
          <a:spAutoFit/>
        </a:bodyPr>
        <a:lstStyle xmlns:a="http://schemas.openxmlformats.org/drawingml/2006/main"/>
        <a:p xmlns:a="http://schemas.openxmlformats.org/drawingml/2006/main">
          <a:pPr algn="l"/>
          <a:endParaRPr lang="en-CA" b="0" dirty="0" smtClean="0">
            <a:solidFill>
              <a:srgbClr val="000000"/>
            </a:solidFill>
            <a:latin typeface="Arial Narrow"/>
          </a:endParaRPr>
        </a:p>
        <a:p xmlns:a="http://schemas.openxmlformats.org/drawingml/2006/main">
          <a:pPr algn="l"/>
          <a:r>
            <a:rPr lang="en-CA" b="0" dirty="0" smtClean="0">
              <a:solidFill>
                <a:srgbClr val="000000"/>
              </a:solidFill>
              <a:latin typeface="Arial Narrow"/>
            </a:rPr>
            <a:t>Source</a:t>
          </a:r>
          <a:r>
            <a:rPr lang="en-CA" b="0" dirty="0">
              <a:solidFill>
                <a:srgbClr val="000000"/>
              </a:solidFill>
              <a:latin typeface="Arial Narrow"/>
            </a:rPr>
            <a:t>: Bank of Canada calculations</a:t>
          </a:r>
        </a:p>
      </cdr:txBody>
    </cdr:sp>
  </cdr:relSizeAnchor>
  <cdr:relSizeAnchor xmlns:cdr="http://schemas.openxmlformats.org/drawingml/2006/chartDrawing">
    <cdr:from>
      <cdr:x>0.0142</cdr:x>
      <cdr:y>0.86124</cdr:y>
    </cdr:from>
    <cdr:to>
      <cdr:x>1</cdr:x>
      <cdr:y>0.9707</cdr:y>
    </cdr:to>
    <cdr:sp macro="" textlink="">
      <cdr:nvSpPr>
        <cdr:cNvPr id="7" name="txtbxNoteAndSource"/>
        <cdr:cNvSpPr txBox="1"/>
      </cdr:nvSpPr>
      <cdr:spPr>
        <a:xfrm xmlns:a="http://schemas.openxmlformats.org/drawingml/2006/main">
          <a:off x="122688" y="4216630"/>
          <a:ext cx="8517312" cy="535897"/>
        </a:xfrm>
        <a:prstGeom xmlns:a="http://schemas.openxmlformats.org/drawingml/2006/main" prst="rect">
          <a:avLst/>
        </a:prstGeom>
      </cdr:spPr>
      <cdr:txBody>
        <a:bodyPr xmlns:a="http://schemas.openxmlformats.org/drawingml/2006/main" vertOverflow="clip" vert="horz" wrap="square" rtlCol="0">
          <a:spAutoFit/>
        </a:bodyPr>
        <a:lstStyle xmlns:a="http://schemas.openxmlformats.org/drawingml/2006/main"/>
        <a:p xmlns:a="http://schemas.openxmlformats.org/drawingml/2006/main">
          <a:pPr algn="l"/>
          <a:endParaRPr lang="en-CA" sz="700" b="0">
            <a:solidFill>
              <a:srgbClr val="000000"/>
            </a:solidFill>
            <a:latin typeface="Arial Narrow"/>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0.025</cdr:x>
      <cdr:y>0.01449</cdr:y>
    </cdr:from>
    <cdr:to>
      <cdr:x>0.87786</cdr:x>
      <cdr:y>0.06872</cdr:y>
    </cdr:to>
    <cdr:sp macro="" textlink="">
      <cdr:nvSpPr>
        <cdr:cNvPr id="4" name="txtbxChartSubTitle"/>
        <cdr:cNvSpPr txBox="1"/>
      </cdr:nvSpPr>
      <cdr:spPr>
        <a:xfrm xmlns:a="http://schemas.openxmlformats.org/drawingml/2006/main">
          <a:off x="216024" y="72008"/>
          <a:ext cx="7369529" cy="269420"/>
        </a:xfrm>
        <a:prstGeom xmlns:a="http://schemas.openxmlformats.org/drawingml/2006/main" prst="rect">
          <a:avLst/>
        </a:prstGeom>
      </cdr:spPr>
      <cdr:txBody>
        <a:bodyPr xmlns:a="http://schemas.openxmlformats.org/drawingml/2006/main" vertOverflow="clip" vert="horz" rtlCol="0">
          <a:spAutoFit/>
        </a:bodyPr>
        <a:lstStyle xmlns:a="http://schemas.openxmlformats.org/drawingml/2006/main"/>
        <a:p xmlns:a="http://schemas.openxmlformats.org/drawingml/2006/main">
          <a:pPr algn="l"/>
          <a:r>
            <a:rPr lang="en-CA" b="0" dirty="0">
              <a:solidFill>
                <a:srgbClr val="000000"/>
              </a:solidFill>
              <a:latin typeface="Arial"/>
            </a:rPr>
            <a:t>Quarterly data</a:t>
          </a:r>
        </a:p>
      </cdr:txBody>
    </cdr:sp>
  </cdr:relSizeAnchor>
  <cdr:relSizeAnchor xmlns:cdr="http://schemas.openxmlformats.org/drawingml/2006/chartDrawing">
    <cdr:from>
      <cdr:x>0.65214</cdr:x>
      <cdr:y>0.9102</cdr:y>
    </cdr:from>
    <cdr:to>
      <cdr:x>0.995</cdr:x>
      <cdr:y>0.98675</cdr:y>
    </cdr:to>
    <cdr:sp macro="" textlink="">
      <cdr:nvSpPr>
        <cdr:cNvPr id="5" name="txtbxLastObserveDate"/>
        <cdr:cNvSpPr txBox="1"/>
      </cdr:nvSpPr>
      <cdr:spPr>
        <a:xfrm xmlns:a="http://schemas.openxmlformats.org/drawingml/2006/main">
          <a:off x="5635116" y="4391293"/>
          <a:ext cx="2962639" cy="369332"/>
        </a:xfrm>
        <a:prstGeom xmlns:a="http://schemas.openxmlformats.org/drawingml/2006/main" prst="rect">
          <a:avLst/>
        </a:prstGeom>
      </cdr:spPr>
      <cdr:txBody>
        <a:bodyPr xmlns:a="http://schemas.openxmlformats.org/drawingml/2006/main" vertOverflow="clip" vert="horz" rtlCol="0">
          <a:spAutoFit/>
        </a:bodyPr>
        <a:lstStyle xmlns:a="http://schemas.openxmlformats.org/drawingml/2006/main"/>
        <a:p xmlns:a="http://schemas.openxmlformats.org/drawingml/2006/main">
          <a:pPr algn="r"/>
          <a:endParaRPr lang="en-CA" sz="700" b="0" dirty="0" smtClean="0">
            <a:solidFill>
              <a:srgbClr val="000000"/>
            </a:solidFill>
            <a:latin typeface="Arial Narrow"/>
          </a:endParaRPr>
        </a:p>
        <a:p xmlns:a="http://schemas.openxmlformats.org/drawingml/2006/main">
          <a:pPr algn="r"/>
          <a:r>
            <a:rPr lang="en-CA" b="0" dirty="0" smtClean="0">
              <a:solidFill>
                <a:srgbClr val="000000"/>
              </a:solidFill>
              <a:latin typeface="Arial Narrow"/>
            </a:rPr>
            <a:t>Last </a:t>
          </a:r>
          <a:r>
            <a:rPr lang="en-CA" b="0" dirty="0">
              <a:solidFill>
                <a:srgbClr val="000000"/>
              </a:solidFill>
              <a:latin typeface="Arial Narrow"/>
            </a:rPr>
            <a:t>observation: 2016Q4</a:t>
          </a:r>
        </a:p>
      </cdr:txBody>
    </cdr:sp>
  </cdr:relSizeAnchor>
  <cdr:relSizeAnchor xmlns:cdr="http://schemas.openxmlformats.org/drawingml/2006/chartDrawing">
    <cdr:from>
      <cdr:x>0.0142</cdr:x>
      <cdr:y>0.9102</cdr:y>
    </cdr:from>
    <cdr:to>
      <cdr:x>0.65491</cdr:x>
      <cdr:y>0.98675</cdr:y>
    </cdr:to>
    <cdr:sp macro="" textlink="">
      <cdr:nvSpPr>
        <cdr:cNvPr id="6" name="txtbxSource"/>
        <cdr:cNvSpPr txBox="1"/>
      </cdr:nvSpPr>
      <cdr:spPr>
        <a:xfrm xmlns:a="http://schemas.openxmlformats.org/drawingml/2006/main">
          <a:off x="122702" y="4391293"/>
          <a:ext cx="5536349" cy="369332"/>
        </a:xfrm>
        <a:prstGeom xmlns:a="http://schemas.openxmlformats.org/drawingml/2006/main" prst="rect">
          <a:avLst/>
        </a:prstGeom>
      </cdr:spPr>
      <cdr:txBody>
        <a:bodyPr xmlns:a="http://schemas.openxmlformats.org/drawingml/2006/main" vertOverflow="clip" vert="horz" rtlCol="0">
          <a:spAutoFit/>
        </a:bodyPr>
        <a:lstStyle xmlns:a="http://schemas.openxmlformats.org/drawingml/2006/main"/>
        <a:p xmlns:a="http://schemas.openxmlformats.org/drawingml/2006/main">
          <a:pPr algn="l"/>
          <a:endParaRPr lang="en-CA" sz="700" b="0" dirty="0" smtClean="0">
            <a:solidFill>
              <a:srgbClr val="000000"/>
            </a:solidFill>
            <a:latin typeface="Arial Narrow"/>
          </a:endParaRPr>
        </a:p>
        <a:p xmlns:a="http://schemas.openxmlformats.org/drawingml/2006/main">
          <a:pPr algn="l"/>
          <a:r>
            <a:rPr lang="en-CA" b="0" dirty="0" smtClean="0">
              <a:solidFill>
                <a:srgbClr val="000000"/>
              </a:solidFill>
              <a:latin typeface="Arial Narrow"/>
            </a:rPr>
            <a:t>Sources</a:t>
          </a:r>
          <a:r>
            <a:rPr lang="en-CA" b="0" dirty="0">
              <a:solidFill>
                <a:srgbClr val="000000"/>
              </a:solidFill>
              <a:latin typeface="Arial Narrow"/>
            </a:rPr>
            <a:t>: Statistics Canada and Bank of Canada calculations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4D36B31-E6A3-4E48-A063-2264F919CE64}" type="datetimeFigureOut">
              <a:rPr lang="en-US" smtClean="0"/>
              <a:t>10/18/2017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32C7595-996D-4D14-A627-1B4AFD1ED7D2}" type="slidenum">
              <a:rPr lang="en-US" smtClean="0"/>
              <a:t>‹Nº›</a:t>
            </a:fld>
            <a:endParaRPr lang="en-US"/>
          </a:p>
        </p:txBody>
      </p:sp>
    </p:spTree>
    <p:extLst>
      <p:ext uri="{BB962C8B-B14F-4D97-AF65-F5344CB8AC3E}">
        <p14:creationId xmlns:p14="http://schemas.microsoft.com/office/powerpoint/2010/main" val="1023349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a:t>
            </a:r>
            <a:r>
              <a:rPr lang="en-US" baseline="0" dirty="0" smtClean="0"/>
              <a:t> the organizers for inviting me to this conference.</a:t>
            </a:r>
          </a:p>
          <a:p>
            <a:endParaRPr lang="en-US" baseline="0" dirty="0" smtClean="0"/>
          </a:p>
          <a:p>
            <a:r>
              <a:rPr lang="en-US" baseline="0" dirty="0" smtClean="0"/>
              <a:t>Joint work with Lise Pichette, Marie-No</a:t>
            </a:r>
            <a:r>
              <a:rPr kumimoji="0" lang="fr-CA" sz="2000" b="0" i="0" u="none" strike="noStrike" kern="1200" cap="none" spc="-110" normalizeH="0" baseline="0" noProof="0" dirty="0" smtClean="0">
                <a:ln>
                  <a:noFill/>
                </a:ln>
                <a:solidFill>
                  <a:srgbClr val="04617B"/>
                </a:solidFill>
                <a:effectLst/>
                <a:uLnTx/>
                <a:uFillTx/>
                <a:latin typeface="+mn-lt"/>
                <a:ea typeface="+mn-ea"/>
                <a:cs typeface="Arial" pitchFamily="34" charset="0"/>
              </a:rPr>
              <a:t>elle Robitaille and Mohanad Salameh.</a:t>
            </a:r>
            <a:endParaRPr lang="en-US" baseline="0" dirty="0" smtClean="0"/>
          </a:p>
        </p:txBody>
      </p:sp>
      <p:sp>
        <p:nvSpPr>
          <p:cNvPr id="4" name="Slide Number Placeholder 3"/>
          <p:cNvSpPr>
            <a:spLocks noGrp="1"/>
          </p:cNvSpPr>
          <p:nvPr>
            <p:ph type="sldNum" sz="quarter" idx="10"/>
          </p:nvPr>
        </p:nvSpPr>
        <p:spPr/>
        <p:txBody>
          <a:bodyPr/>
          <a:lstStyle/>
          <a:p>
            <a:fld id="{C32C7595-996D-4D14-A627-1B4AFD1ED7D2}" type="slidenum">
              <a:rPr lang="en-US" smtClean="0"/>
              <a:t>1</a:t>
            </a:fld>
            <a:endParaRPr lang="en-US" dirty="0"/>
          </a:p>
        </p:txBody>
      </p:sp>
    </p:spTree>
    <p:extLst>
      <p:ext uri="{BB962C8B-B14F-4D97-AF65-F5344CB8AC3E}">
        <p14:creationId xmlns:p14="http://schemas.microsoft.com/office/powerpoint/2010/main" val="2524982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r-CA" dirty="0" smtClean="0"/>
              <a:t>8 </a:t>
            </a:r>
            <a:r>
              <a:rPr lang="fr-CA" dirty="0" err="1" smtClean="0"/>
              <a:t>revisions</a:t>
            </a:r>
            <a:r>
              <a:rPr lang="fr-CA" dirty="0" smtClean="0"/>
              <a:t>:</a:t>
            </a:r>
            <a:r>
              <a:rPr lang="fr-CA" baseline="0" dirty="0" smtClean="0"/>
              <a:t> </a:t>
            </a:r>
            <a:r>
              <a:rPr lang="en-CA" dirty="0" smtClean="0"/>
              <a:t>based on the idea that the data must be close to final after eight revisions.</a:t>
            </a:r>
            <a:r>
              <a:rPr lang="en-CA" baseline="0" dirty="0" smtClean="0"/>
              <a:t> Literature.</a:t>
            </a:r>
          </a:p>
          <a:p>
            <a:pPr marL="171450" indent="-171450">
              <a:buFontTx/>
              <a:buChar char="-"/>
            </a:pPr>
            <a:endParaRPr lang="fr-CA" baseline="0" dirty="0" smtClean="0"/>
          </a:p>
          <a:p>
            <a:pPr marL="171450" indent="-171450">
              <a:buFontTx/>
              <a:buChar char="-"/>
            </a:pPr>
            <a:r>
              <a:rPr lang="fr-CA" baseline="0" dirty="0" smtClean="0"/>
              <a:t>Noise-to-signal ratio: </a:t>
            </a:r>
            <a:r>
              <a:rPr lang="en-CA" baseline="0" dirty="0" smtClean="0"/>
              <a:t>ratio of absolute mean revision to the absolute value of the output gap of the first release.</a:t>
            </a:r>
          </a:p>
          <a:p>
            <a:pPr marL="171450" indent="-171450">
              <a:buFontTx/>
              <a:buChar char="-"/>
            </a:pPr>
            <a:r>
              <a:rPr lang="en-CA" dirty="0" smtClean="0"/>
              <a:t>Correlation between the output gap after 8 revisions and the first release.</a:t>
            </a:r>
          </a:p>
          <a:p>
            <a:pPr marL="171450" indent="-171450">
              <a:buFontTx/>
              <a:buChar char="-"/>
            </a:pPr>
            <a:endParaRPr lang="fr-CA" dirty="0" smtClean="0"/>
          </a:p>
          <a:p>
            <a:pPr marL="171450" indent="-171450">
              <a:buFontTx/>
              <a:buChar char="-"/>
            </a:pPr>
            <a:r>
              <a:rPr lang="en-CA" dirty="0" smtClean="0"/>
              <a:t>For all approaches, output gap estimates are, on average, revised up, implying some downward biases in the first estimates. EMVF!</a:t>
            </a:r>
          </a:p>
          <a:p>
            <a:pPr marL="171450" indent="-171450">
              <a:buFontTx/>
              <a:buChar char="-"/>
            </a:pPr>
            <a:r>
              <a:rPr lang="fr-CA" dirty="0" smtClean="0"/>
              <a:t>SD: </a:t>
            </a:r>
            <a:r>
              <a:rPr lang="en-CA" sz="1200" kern="1200" dirty="0" smtClean="0">
                <a:solidFill>
                  <a:schemeClr val="tx1"/>
                </a:solidFill>
                <a:effectLst/>
                <a:latin typeface="+mn-lt"/>
                <a:ea typeface="+mn-ea"/>
                <a:cs typeface="+mn-cs"/>
              </a:rPr>
              <a:t>Revisions to the SIF are the most volatile across all approaches. Large revisions to capital stock and job-offer rate data.</a:t>
            </a:r>
          </a:p>
          <a:p>
            <a:pPr marL="171450" indent="-171450">
              <a:buFontTx/>
              <a:buChar char="-"/>
            </a:pPr>
            <a:r>
              <a:rPr lang="en-CA" sz="1200" kern="1200" dirty="0" smtClean="0">
                <a:solidFill>
                  <a:schemeClr val="tx1"/>
                </a:solidFill>
                <a:effectLst/>
                <a:latin typeface="+mn-lt"/>
                <a:ea typeface="+mn-ea"/>
                <a:cs typeface="+mn-cs"/>
              </a:rPr>
              <a:t>Noise-to-signal ratio:</a:t>
            </a:r>
            <a:r>
              <a:rPr lang="en-CA" sz="1200" kern="1200" baseline="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revisions are less important for the MSSF, the IMF method and the staff assessment.</a:t>
            </a:r>
          </a:p>
          <a:p>
            <a:pPr marL="171450" indent="-171450">
              <a:buFontTx/>
              <a:buChar char="-"/>
            </a:pPr>
            <a:r>
              <a:rPr lang="en-CA" sz="1200" kern="1200" dirty="0" smtClean="0">
                <a:solidFill>
                  <a:schemeClr val="tx1"/>
                </a:solidFill>
                <a:effectLst/>
                <a:latin typeface="+mn-lt"/>
                <a:ea typeface="+mn-ea"/>
                <a:cs typeface="+mn-cs"/>
              </a:rPr>
              <a:t>Correlation</a:t>
            </a:r>
            <a:r>
              <a:rPr lang="en-CA" sz="1200" kern="1200" baseline="0" dirty="0" smtClean="0">
                <a:solidFill>
                  <a:schemeClr val="tx1"/>
                </a:solidFill>
                <a:effectLst/>
                <a:latin typeface="+mn-lt"/>
                <a:ea typeface="+mn-ea"/>
                <a:cs typeface="+mn-cs"/>
              </a:rPr>
              <a:t> and </a:t>
            </a:r>
            <a:r>
              <a:rPr lang="en-CA" sz="1200" kern="1200" baseline="0" dirty="0" err="1" smtClean="0">
                <a:solidFill>
                  <a:schemeClr val="tx1"/>
                </a:solidFill>
                <a:effectLst/>
                <a:latin typeface="+mn-lt"/>
                <a:ea typeface="+mn-ea"/>
                <a:cs typeface="+mn-cs"/>
              </a:rPr>
              <a:t>freq</a:t>
            </a:r>
            <a:r>
              <a:rPr lang="en-CA" sz="1200" kern="1200" baseline="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suggest that the staff projection, the BP filter and the MSSF are more likely to provide the same signal in real-time and eight quarters after their first estimates.</a:t>
            </a:r>
            <a:endParaRPr lang="en-CA" dirty="0"/>
          </a:p>
        </p:txBody>
      </p:sp>
      <p:sp>
        <p:nvSpPr>
          <p:cNvPr id="4" name="Slide Number Placeholder 3"/>
          <p:cNvSpPr>
            <a:spLocks noGrp="1"/>
          </p:cNvSpPr>
          <p:nvPr>
            <p:ph type="sldNum" sz="quarter" idx="10"/>
          </p:nvPr>
        </p:nvSpPr>
        <p:spPr/>
        <p:txBody>
          <a:bodyPr/>
          <a:lstStyle/>
          <a:p>
            <a:fld id="{C32C7595-996D-4D14-A627-1B4AFD1ED7D2}" type="slidenum">
              <a:rPr lang="en-US" smtClean="0"/>
              <a:t>13</a:t>
            </a:fld>
            <a:endParaRPr lang="en-US"/>
          </a:p>
        </p:txBody>
      </p:sp>
    </p:spTree>
    <p:extLst>
      <p:ext uri="{BB962C8B-B14F-4D97-AF65-F5344CB8AC3E}">
        <p14:creationId xmlns:p14="http://schemas.microsoft.com/office/powerpoint/2010/main" val="3905816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r-CA" dirty="0" smtClean="0"/>
              <a:t>8 </a:t>
            </a:r>
            <a:r>
              <a:rPr lang="fr-CA" dirty="0" err="1" smtClean="0"/>
              <a:t>revisions</a:t>
            </a:r>
            <a:r>
              <a:rPr lang="fr-CA" dirty="0" smtClean="0"/>
              <a:t>:</a:t>
            </a:r>
            <a:r>
              <a:rPr lang="fr-CA" baseline="0" dirty="0" smtClean="0"/>
              <a:t> </a:t>
            </a:r>
            <a:r>
              <a:rPr lang="en-CA" dirty="0" smtClean="0"/>
              <a:t>based on the idea that the data must be close to final after eight revisions.</a:t>
            </a:r>
            <a:r>
              <a:rPr lang="en-CA" baseline="0" dirty="0" smtClean="0"/>
              <a:t> Literature.</a:t>
            </a:r>
          </a:p>
          <a:p>
            <a:pPr marL="171450" indent="-171450">
              <a:buFontTx/>
              <a:buChar char="-"/>
            </a:pPr>
            <a:endParaRPr lang="fr-CA" baseline="0" dirty="0" smtClean="0"/>
          </a:p>
          <a:p>
            <a:pPr marL="171450" indent="-171450">
              <a:buFontTx/>
              <a:buChar char="-"/>
            </a:pPr>
            <a:r>
              <a:rPr lang="fr-CA" baseline="0" dirty="0" smtClean="0"/>
              <a:t>Noise-to-signal ratio: </a:t>
            </a:r>
            <a:r>
              <a:rPr lang="en-CA" baseline="0" dirty="0" smtClean="0"/>
              <a:t>ratio of absolute mean revision to the absolute value of the output gap of the first release.</a:t>
            </a:r>
          </a:p>
          <a:p>
            <a:pPr marL="171450" indent="-171450">
              <a:buFontTx/>
              <a:buChar char="-"/>
            </a:pPr>
            <a:r>
              <a:rPr lang="en-CA" dirty="0" smtClean="0"/>
              <a:t>Correlation between the output gap after 8 revisions and the first release.</a:t>
            </a:r>
          </a:p>
          <a:p>
            <a:pPr marL="171450" indent="-171450">
              <a:buFontTx/>
              <a:buChar char="-"/>
            </a:pPr>
            <a:endParaRPr lang="fr-CA" dirty="0" smtClean="0"/>
          </a:p>
          <a:p>
            <a:pPr marL="171450" indent="-171450">
              <a:buFontTx/>
              <a:buChar char="-"/>
            </a:pPr>
            <a:r>
              <a:rPr lang="en-CA" dirty="0" smtClean="0"/>
              <a:t>For all approaches, output gap estimates are, on average, revised up, implying some downward biases in the first estimates. EMVF!</a:t>
            </a:r>
          </a:p>
          <a:p>
            <a:pPr marL="171450" indent="-171450">
              <a:buFontTx/>
              <a:buChar char="-"/>
            </a:pPr>
            <a:r>
              <a:rPr lang="fr-CA" dirty="0" smtClean="0"/>
              <a:t>SD: </a:t>
            </a:r>
            <a:r>
              <a:rPr lang="en-CA" sz="1200" kern="1200" dirty="0" smtClean="0">
                <a:solidFill>
                  <a:schemeClr val="tx1"/>
                </a:solidFill>
                <a:effectLst/>
                <a:latin typeface="+mn-lt"/>
                <a:ea typeface="+mn-ea"/>
                <a:cs typeface="+mn-cs"/>
              </a:rPr>
              <a:t>Revisions to the SIF are the most volatile across all approaches. Large revisions to capital stock and job-offer rate data.</a:t>
            </a:r>
          </a:p>
          <a:p>
            <a:pPr marL="171450" indent="-171450">
              <a:buFontTx/>
              <a:buChar char="-"/>
            </a:pPr>
            <a:r>
              <a:rPr lang="en-CA" sz="1200" kern="1200" dirty="0" smtClean="0">
                <a:solidFill>
                  <a:schemeClr val="tx1"/>
                </a:solidFill>
                <a:effectLst/>
                <a:latin typeface="+mn-lt"/>
                <a:ea typeface="+mn-ea"/>
                <a:cs typeface="+mn-cs"/>
              </a:rPr>
              <a:t>Noise-to-signal ratio:</a:t>
            </a:r>
            <a:r>
              <a:rPr lang="en-CA" sz="1200" kern="1200" baseline="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revisions are less important for the MSSF, the IMF method and the staff assessment.</a:t>
            </a:r>
          </a:p>
          <a:p>
            <a:pPr marL="171450" indent="-171450">
              <a:buFontTx/>
              <a:buChar char="-"/>
            </a:pPr>
            <a:r>
              <a:rPr lang="en-CA" sz="1200" kern="1200" dirty="0" smtClean="0">
                <a:solidFill>
                  <a:schemeClr val="tx1"/>
                </a:solidFill>
                <a:effectLst/>
                <a:latin typeface="+mn-lt"/>
                <a:ea typeface="+mn-ea"/>
                <a:cs typeface="+mn-cs"/>
              </a:rPr>
              <a:t>Correlation</a:t>
            </a:r>
            <a:r>
              <a:rPr lang="en-CA" sz="1200" kern="1200" baseline="0" dirty="0" smtClean="0">
                <a:solidFill>
                  <a:schemeClr val="tx1"/>
                </a:solidFill>
                <a:effectLst/>
                <a:latin typeface="+mn-lt"/>
                <a:ea typeface="+mn-ea"/>
                <a:cs typeface="+mn-cs"/>
              </a:rPr>
              <a:t> and </a:t>
            </a:r>
            <a:r>
              <a:rPr lang="en-CA" sz="1200" kern="1200" baseline="0" dirty="0" err="1" smtClean="0">
                <a:solidFill>
                  <a:schemeClr val="tx1"/>
                </a:solidFill>
                <a:effectLst/>
                <a:latin typeface="+mn-lt"/>
                <a:ea typeface="+mn-ea"/>
                <a:cs typeface="+mn-cs"/>
              </a:rPr>
              <a:t>freq</a:t>
            </a:r>
            <a:r>
              <a:rPr lang="en-CA" sz="1200" kern="1200" baseline="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suggest that the staff projection, the BP filter and the MSSF are more likely to provide the same signal in real-time and eight quarters after their first estimates.</a:t>
            </a:r>
            <a:endParaRPr lang="en-CA" dirty="0"/>
          </a:p>
        </p:txBody>
      </p:sp>
      <p:sp>
        <p:nvSpPr>
          <p:cNvPr id="4" name="Slide Number Placeholder 3"/>
          <p:cNvSpPr>
            <a:spLocks noGrp="1"/>
          </p:cNvSpPr>
          <p:nvPr>
            <p:ph type="sldNum" sz="quarter" idx="10"/>
          </p:nvPr>
        </p:nvSpPr>
        <p:spPr/>
        <p:txBody>
          <a:bodyPr/>
          <a:lstStyle/>
          <a:p>
            <a:fld id="{C32C7595-996D-4D14-A627-1B4AFD1ED7D2}" type="slidenum">
              <a:rPr lang="en-US" smtClean="0"/>
              <a:t>14</a:t>
            </a:fld>
            <a:endParaRPr lang="en-US"/>
          </a:p>
        </p:txBody>
      </p:sp>
    </p:spTree>
    <p:extLst>
      <p:ext uri="{BB962C8B-B14F-4D97-AF65-F5344CB8AC3E}">
        <p14:creationId xmlns:p14="http://schemas.microsoft.com/office/powerpoint/2010/main" val="3905816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r-CA" dirty="0" smtClean="0"/>
              <a:t>8 </a:t>
            </a:r>
            <a:r>
              <a:rPr lang="fr-CA" dirty="0" err="1" smtClean="0"/>
              <a:t>revisions</a:t>
            </a:r>
            <a:r>
              <a:rPr lang="fr-CA" dirty="0" smtClean="0"/>
              <a:t>:</a:t>
            </a:r>
            <a:r>
              <a:rPr lang="fr-CA" baseline="0" dirty="0" smtClean="0"/>
              <a:t> </a:t>
            </a:r>
            <a:r>
              <a:rPr lang="en-CA" dirty="0" smtClean="0"/>
              <a:t>based on the idea that the data must be close to final after eight revisions.</a:t>
            </a:r>
            <a:r>
              <a:rPr lang="en-CA" baseline="0" dirty="0" smtClean="0"/>
              <a:t> Literature.</a:t>
            </a:r>
          </a:p>
          <a:p>
            <a:pPr marL="171450" indent="-171450">
              <a:buFontTx/>
              <a:buChar char="-"/>
            </a:pPr>
            <a:endParaRPr lang="fr-CA" baseline="0" dirty="0" smtClean="0"/>
          </a:p>
          <a:p>
            <a:pPr marL="171450" indent="-171450">
              <a:buFontTx/>
              <a:buChar char="-"/>
            </a:pPr>
            <a:r>
              <a:rPr lang="fr-CA" baseline="0" dirty="0" smtClean="0"/>
              <a:t>Noise-to-signal ratio: </a:t>
            </a:r>
            <a:r>
              <a:rPr lang="en-CA" baseline="0" dirty="0" smtClean="0"/>
              <a:t>ratio of absolute mean revision to the absolute value of the output gap of the first release.</a:t>
            </a:r>
          </a:p>
          <a:p>
            <a:pPr marL="171450" indent="-171450">
              <a:buFontTx/>
              <a:buChar char="-"/>
            </a:pPr>
            <a:r>
              <a:rPr lang="en-CA" dirty="0" smtClean="0"/>
              <a:t>Correlation between the output gap after 8 revisions and the first release.</a:t>
            </a:r>
          </a:p>
          <a:p>
            <a:pPr marL="171450" indent="-171450">
              <a:buFontTx/>
              <a:buChar char="-"/>
            </a:pPr>
            <a:endParaRPr lang="fr-CA" dirty="0" smtClean="0"/>
          </a:p>
          <a:p>
            <a:pPr marL="171450" indent="-171450">
              <a:buFontTx/>
              <a:buChar char="-"/>
            </a:pPr>
            <a:r>
              <a:rPr lang="en-CA" dirty="0" smtClean="0"/>
              <a:t>For all approaches, output gap estimates are, on average, revised up, implying some downward biases in the first estimates. EMVF!</a:t>
            </a:r>
          </a:p>
          <a:p>
            <a:pPr marL="171450" indent="-171450">
              <a:buFontTx/>
              <a:buChar char="-"/>
            </a:pPr>
            <a:r>
              <a:rPr lang="fr-CA" dirty="0" smtClean="0"/>
              <a:t>SD: </a:t>
            </a:r>
            <a:r>
              <a:rPr lang="en-CA" sz="1200" kern="1200" dirty="0" smtClean="0">
                <a:solidFill>
                  <a:schemeClr val="tx1"/>
                </a:solidFill>
                <a:effectLst/>
                <a:latin typeface="+mn-lt"/>
                <a:ea typeface="+mn-ea"/>
                <a:cs typeface="+mn-cs"/>
              </a:rPr>
              <a:t>Revisions to the SIF are the most volatile across all approaches. Large revisions to capital stock and job-offer rate data.</a:t>
            </a:r>
          </a:p>
          <a:p>
            <a:pPr marL="171450" indent="-171450">
              <a:buFontTx/>
              <a:buChar char="-"/>
            </a:pPr>
            <a:r>
              <a:rPr lang="en-CA" sz="1200" kern="1200" dirty="0" smtClean="0">
                <a:solidFill>
                  <a:schemeClr val="tx1"/>
                </a:solidFill>
                <a:effectLst/>
                <a:latin typeface="+mn-lt"/>
                <a:ea typeface="+mn-ea"/>
                <a:cs typeface="+mn-cs"/>
              </a:rPr>
              <a:t>Noise-to-signal ratio:</a:t>
            </a:r>
            <a:r>
              <a:rPr lang="en-CA" sz="1200" kern="1200" baseline="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revisions are less important for the MSSF, the IMF method and the staff assessment.</a:t>
            </a:r>
          </a:p>
          <a:p>
            <a:pPr marL="171450" indent="-171450">
              <a:buFontTx/>
              <a:buChar char="-"/>
            </a:pPr>
            <a:r>
              <a:rPr lang="en-CA" sz="1200" kern="1200" dirty="0" smtClean="0">
                <a:solidFill>
                  <a:schemeClr val="tx1"/>
                </a:solidFill>
                <a:effectLst/>
                <a:latin typeface="+mn-lt"/>
                <a:ea typeface="+mn-ea"/>
                <a:cs typeface="+mn-cs"/>
              </a:rPr>
              <a:t>Correlation</a:t>
            </a:r>
            <a:r>
              <a:rPr lang="en-CA" sz="1200" kern="1200" baseline="0" dirty="0" smtClean="0">
                <a:solidFill>
                  <a:schemeClr val="tx1"/>
                </a:solidFill>
                <a:effectLst/>
                <a:latin typeface="+mn-lt"/>
                <a:ea typeface="+mn-ea"/>
                <a:cs typeface="+mn-cs"/>
              </a:rPr>
              <a:t> and </a:t>
            </a:r>
            <a:r>
              <a:rPr lang="en-CA" sz="1200" kern="1200" baseline="0" dirty="0" err="1" smtClean="0">
                <a:solidFill>
                  <a:schemeClr val="tx1"/>
                </a:solidFill>
                <a:effectLst/>
                <a:latin typeface="+mn-lt"/>
                <a:ea typeface="+mn-ea"/>
                <a:cs typeface="+mn-cs"/>
              </a:rPr>
              <a:t>freq</a:t>
            </a:r>
            <a:r>
              <a:rPr lang="en-CA" sz="1200" kern="1200" baseline="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suggest that the staff projection, the BP filter and the MSSF are more likely to provide the same signal in real-time and eight quarters after their first estimates.</a:t>
            </a:r>
            <a:endParaRPr lang="en-CA" dirty="0"/>
          </a:p>
        </p:txBody>
      </p:sp>
      <p:sp>
        <p:nvSpPr>
          <p:cNvPr id="4" name="Slide Number Placeholder 3"/>
          <p:cNvSpPr>
            <a:spLocks noGrp="1"/>
          </p:cNvSpPr>
          <p:nvPr>
            <p:ph type="sldNum" sz="quarter" idx="10"/>
          </p:nvPr>
        </p:nvSpPr>
        <p:spPr/>
        <p:txBody>
          <a:bodyPr/>
          <a:lstStyle/>
          <a:p>
            <a:fld id="{C32C7595-996D-4D14-A627-1B4AFD1ED7D2}"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905816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r-CA" dirty="0" smtClean="0"/>
              <a:t>8 </a:t>
            </a:r>
            <a:r>
              <a:rPr lang="fr-CA" dirty="0" err="1" smtClean="0"/>
              <a:t>revisions</a:t>
            </a:r>
            <a:r>
              <a:rPr lang="fr-CA" dirty="0" smtClean="0"/>
              <a:t>:</a:t>
            </a:r>
            <a:r>
              <a:rPr lang="fr-CA" baseline="0" dirty="0" smtClean="0"/>
              <a:t> </a:t>
            </a:r>
            <a:r>
              <a:rPr lang="en-CA" dirty="0" smtClean="0"/>
              <a:t>based on the idea that the data must be close to final after eight revisions.</a:t>
            </a:r>
            <a:r>
              <a:rPr lang="en-CA" baseline="0" dirty="0" smtClean="0"/>
              <a:t> Literature.</a:t>
            </a:r>
          </a:p>
          <a:p>
            <a:pPr marL="171450" indent="-171450">
              <a:buFontTx/>
              <a:buChar char="-"/>
            </a:pPr>
            <a:endParaRPr lang="fr-CA" baseline="0" dirty="0" smtClean="0"/>
          </a:p>
          <a:p>
            <a:pPr marL="171450" indent="-171450">
              <a:buFontTx/>
              <a:buChar char="-"/>
            </a:pPr>
            <a:r>
              <a:rPr lang="fr-CA" baseline="0" dirty="0" smtClean="0"/>
              <a:t>Noise-to-signal ratio: </a:t>
            </a:r>
            <a:r>
              <a:rPr lang="en-CA" baseline="0" dirty="0" smtClean="0"/>
              <a:t>ratio of absolute mean revision to the absolute value of the output gap of the first release.</a:t>
            </a:r>
          </a:p>
          <a:p>
            <a:pPr marL="171450" indent="-171450">
              <a:buFontTx/>
              <a:buChar char="-"/>
            </a:pPr>
            <a:r>
              <a:rPr lang="en-CA" dirty="0" smtClean="0"/>
              <a:t>Correlation between the output gap after 8 revisions and the first release.</a:t>
            </a:r>
          </a:p>
          <a:p>
            <a:pPr marL="171450" indent="-171450">
              <a:buFontTx/>
              <a:buChar char="-"/>
            </a:pPr>
            <a:endParaRPr lang="fr-CA" dirty="0" smtClean="0"/>
          </a:p>
          <a:p>
            <a:pPr marL="171450" indent="-171450">
              <a:buFontTx/>
              <a:buChar char="-"/>
            </a:pPr>
            <a:r>
              <a:rPr lang="en-CA" dirty="0" smtClean="0"/>
              <a:t>Again, output gap estimates are, on average, revised up, implying some downward biases in the first estimates.</a:t>
            </a:r>
          </a:p>
          <a:p>
            <a:pPr marL="171450" indent="-171450">
              <a:buFontTx/>
              <a:buChar char="-"/>
            </a:pPr>
            <a:r>
              <a:rPr lang="fr-CA" dirty="0" smtClean="0"/>
              <a:t>Note </a:t>
            </a:r>
            <a:r>
              <a:rPr lang="fr-CA" dirty="0" err="1" smtClean="0"/>
              <a:t>that</a:t>
            </a:r>
            <a:r>
              <a:rPr lang="fr-CA" dirty="0" smtClean="0"/>
              <a:t> </a:t>
            </a:r>
            <a:r>
              <a:rPr lang="fr-CA" dirty="0" err="1" smtClean="0"/>
              <a:t>combining</a:t>
            </a:r>
            <a:r>
              <a:rPr lang="fr-CA" baseline="0" dirty="0" smtClean="0"/>
              <a:t> MSSF &amp; SIF </a:t>
            </a:r>
            <a:r>
              <a:rPr lang="fr-CA" baseline="0" dirty="0" err="1" smtClean="0"/>
              <a:t>reduces</a:t>
            </a:r>
            <a:r>
              <a:rPr lang="fr-CA" baseline="0" dirty="0" smtClean="0"/>
              <a:t> the size of </a:t>
            </a:r>
            <a:r>
              <a:rPr lang="fr-CA" baseline="0" dirty="0" err="1" smtClean="0"/>
              <a:t>revisions</a:t>
            </a:r>
            <a:r>
              <a:rPr lang="fr-CA" baseline="0" dirty="0" smtClean="0"/>
              <a:t> </a:t>
            </a:r>
            <a:r>
              <a:rPr lang="fr-CA" baseline="0" dirty="0" err="1" smtClean="0"/>
              <a:t>when</a:t>
            </a:r>
            <a:r>
              <a:rPr lang="fr-CA" baseline="0" dirty="0" smtClean="0"/>
              <a:t> </a:t>
            </a:r>
            <a:r>
              <a:rPr lang="fr-CA" baseline="0" dirty="0" err="1" smtClean="0"/>
              <a:t>compared</a:t>
            </a:r>
            <a:r>
              <a:rPr lang="fr-CA" baseline="0" dirty="0" smtClean="0"/>
              <a:t> </a:t>
            </a:r>
            <a:r>
              <a:rPr lang="fr-CA" baseline="0" dirty="0" err="1" smtClean="0"/>
              <a:t>with</a:t>
            </a:r>
            <a:r>
              <a:rPr lang="fr-CA" baseline="0" dirty="0" smtClean="0"/>
              <a:t> SIF </a:t>
            </a:r>
            <a:r>
              <a:rPr lang="fr-CA" baseline="0" dirty="0" err="1" smtClean="0"/>
              <a:t>only</a:t>
            </a:r>
            <a:r>
              <a:rPr lang="fr-CA" baseline="0" dirty="0" smtClean="0"/>
              <a:t>. </a:t>
            </a:r>
            <a:r>
              <a:rPr lang="fr-CA" baseline="0" dirty="0" err="1" smtClean="0"/>
              <a:t>We</a:t>
            </a:r>
            <a:r>
              <a:rPr lang="fr-CA" baseline="0" dirty="0" smtClean="0"/>
              <a:t> </a:t>
            </a:r>
            <a:r>
              <a:rPr lang="fr-CA" baseline="0" dirty="0" err="1" smtClean="0"/>
              <a:t>thinks</a:t>
            </a:r>
            <a:r>
              <a:rPr lang="fr-CA" baseline="0" dirty="0" smtClean="0"/>
              <a:t> </a:t>
            </a:r>
            <a:r>
              <a:rPr lang="fr-CA" baseline="0" dirty="0" err="1" smtClean="0"/>
              <a:t>this</a:t>
            </a:r>
            <a:r>
              <a:rPr lang="fr-CA" baseline="0" dirty="0" smtClean="0"/>
              <a:t> has an impact on the inflation </a:t>
            </a:r>
            <a:r>
              <a:rPr lang="fr-CA" baseline="0" dirty="0" err="1" smtClean="0"/>
              <a:t>forecast</a:t>
            </a:r>
            <a:r>
              <a:rPr lang="fr-CA" baseline="0" dirty="0" smtClean="0"/>
              <a:t> </a:t>
            </a:r>
            <a:r>
              <a:rPr lang="fr-CA" baseline="0" dirty="0" err="1" smtClean="0"/>
              <a:t>results</a:t>
            </a:r>
            <a:r>
              <a:rPr lang="fr-CA" baseline="0" dirty="0" smtClean="0"/>
              <a:t>.</a:t>
            </a:r>
            <a:endParaRPr lang="en-CA" dirty="0" smtClean="0"/>
          </a:p>
          <a:p>
            <a:pPr marL="171450" indent="-171450">
              <a:buFontTx/>
              <a:buChar char="-"/>
            </a:pPr>
            <a:endParaRPr lang="en-CA" dirty="0" smtClean="0"/>
          </a:p>
        </p:txBody>
      </p:sp>
      <p:sp>
        <p:nvSpPr>
          <p:cNvPr id="4" name="Slide Number Placeholder 3"/>
          <p:cNvSpPr>
            <a:spLocks noGrp="1"/>
          </p:cNvSpPr>
          <p:nvPr>
            <p:ph type="sldNum" sz="quarter" idx="10"/>
          </p:nvPr>
        </p:nvSpPr>
        <p:spPr/>
        <p:txBody>
          <a:bodyPr/>
          <a:lstStyle/>
          <a:p>
            <a:fld id="{C32C7595-996D-4D14-A627-1B4AFD1ED7D2}" type="slidenum">
              <a:rPr lang="en-US" smtClean="0"/>
              <a:t>16</a:t>
            </a:fld>
            <a:endParaRPr lang="en-US"/>
          </a:p>
        </p:txBody>
      </p:sp>
    </p:spTree>
    <p:extLst>
      <p:ext uri="{BB962C8B-B14F-4D97-AF65-F5344CB8AC3E}">
        <p14:creationId xmlns:p14="http://schemas.microsoft.com/office/powerpoint/2010/main" val="3905816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32C7595-996D-4D14-A627-1B4AFD1ED7D2}" type="slidenum">
              <a:rPr lang="en-US" smtClean="0"/>
              <a:t>17</a:t>
            </a:fld>
            <a:endParaRPr lang="en-US"/>
          </a:p>
        </p:txBody>
      </p:sp>
    </p:spTree>
    <p:extLst>
      <p:ext uri="{BB962C8B-B14F-4D97-AF65-F5344CB8AC3E}">
        <p14:creationId xmlns:p14="http://schemas.microsoft.com/office/powerpoint/2010/main" val="918067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Shows</a:t>
            </a:r>
            <a:r>
              <a:rPr lang="fr-CA" baseline="0" dirty="0" smtClean="0"/>
              <a:t> ratios of </a:t>
            </a:r>
            <a:r>
              <a:rPr lang="fr-CA" baseline="0" dirty="0" err="1" smtClean="0"/>
              <a:t>RMSEs</a:t>
            </a:r>
            <a:r>
              <a:rPr lang="fr-CA" baseline="0" dirty="0" smtClean="0"/>
              <a:t>. For instance, 1.03 at the top </a:t>
            </a:r>
            <a:r>
              <a:rPr lang="fr-CA" baseline="0" dirty="0" err="1" smtClean="0"/>
              <a:t>left</a:t>
            </a:r>
            <a:r>
              <a:rPr lang="fr-CA" baseline="0" dirty="0" smtClean="0"/>
              <a:t> corner </a:t>
            </a:r>
            <a:r>
              <a:rPr lang="fr-CA" baseline="0" dirty="0" err="1" smtClean="0"/>
              <a:t>is</a:t>
            </a:r>
            <a:r>
              <a:rPr lang="fr-CA" baseline="0" dirty="0" smtClean="0"/>
              <a:t> the ratio of a model </a:t>
            </a:r>
            <a:r>
              <a:rPr lang="fr-CA" baseline="0" dirty="0" err="1" smtClean="0"/>
              <a:t>with</a:t>
            </a:r>
            <a:r>
              <a:rPr lang="fr-CA" baseline="0" dirty="0" smtClean="0"/>
              <a:t> </a:t>
            </a:r>
            <a:r>
              <a:rPr lang="fr-CA" baseline="0" dirty="0" err="1" smtClean="0"/>
              <a:t>both</a:t>
            </a:r>
            <a:r>
              <a:rPr lang="fr-CA" baseline="0" dirty="0" smtClean="0"/>
              <a:t> </a:t>
            </a:r>
            <a:r>
              <a:rPr lang="fr-CA" baseline="0" dirty="0" err="1" smtClean="0"/>
              <a:t>lags</a:t>
            </a:r>
            <a:r>
              <a:rPr lang="fr-CA" baseline="0" dirty="0" smtClean="0"/>
              <a:t> of inflation and </a:t>
            </a:r>
            <a:r>
              <a:rPr lang="fr-CA" baseline="0" dirty="0" err="1" smtClean="0"/>
              <a:t>lags</a:t>
            </a:r>
            <a:r>
              <a:rPr lang="fr-CA" baseline="0" dirty="0" smtClean="0"/>
              <a:t> of output gaps.</a:t>
            </a:r>
          </a:p>
          <a:p>
            <a:endParaRPr lang="fr-CA" baseline="0" dirty="0" smtClean="0"/>
          </a:p>
          <a:p>
            <a:r>
              <a:rPr lang="fr-CA" baseline="0" dirty="0" err="1" smtClean="0"/>
              <a:t>Eq</a:t>
            </a:r>
            <a:r>
              <a:rPr lang="fr-CA" baseline="0" dirty="0" smtClean="0"/>
              <a:t> (2) </a:t>
            </a:r>
            <a:r>
              <a:rPr lang="fr-CA" baseline="0" dirty="0" err="1" smtClean="0"/>
              <a:t>results</a:t>
            </a:r>
            <a:r>
              <a:rPr lang="fr-CA" baseline="0" dirty="0" smtClean="0"/>
              <a:t> </a:t>
            </a:r>
            <a:r>
              <a:rPr lang="fr-CA" baseline="0" dirty="0" err="1" smtClean="0"/>
              <a:t>is</a:t>
            </a:r>
            <a:r>
              <a:rPr lang="fr-CA" baseline="0" dirty="0" smtClean="0"/>
              <a:t> for cases </a:t>
            </a:r>
            <a:r>
              <a:rPr lang="fr-CA" baseline="0" dirty="0" err="1" smtClean="0"/>
              <a:t>where</a:t>
            </a:r>
            <a:r>
              <a:rPr lang="fr-CA" baseline="0" dirty="0" smtClean="0"/>
              <a:t> </a:t>
            </a:r>
            <a:r>
              <a:rPr lang="fr-CA" baseline="0" dirty="0" err="1" smtClean="0"/>
              <a:t>only</a:t>
            </a:r>
            <a:r>
              <a:rPr lang="fr-CA" baseline="0" dirty="0" smtClean="0"/>
              <a:t> </a:t>
            </a:r>
            <a:r>
              <a:rPr lang="fr-CA" baseline="0" dirty="0" err="1" smtClean="0"/>
              <a:t>lags</a:t>
            </a:r>
            <a:r>
              <a:rPr lang="fr-CA" baseline="0" dirty="0" smtClean="0"/>
              <a:t> of output gaps are </a:t>
            </a:r>
            <a:r>
              <a:rPr lang="fr-CA" baseline="0" dirty="0" err="1" smtClean="0"/>
              <a:t>included</a:t>
            </a:r>
            <a:r>
              <a:rPr lang="fr-CA" baseline="0" dirty="0" smtClean="0"/>
              <a:t>.</a:t>
            </a:r>
          </a:p>
          <a:p>
            <a:endParaRPr lang="fr-CA" baseline="0" dirty="0" smtClean="0"/>
          </a:p>
          <a:p>
            <a:r>
              <a:rPr lang="fr-CA" baseline="0" dirty="0" err="1" smtClean="0"/>
              <a:t>Eq</a:t>
            </a:r>
            <a:r>
              <a:rPr lang="fr-CA" baseline="0" dirty="0" smtClean="0"/>
              <a:t> (3) </a:t>
            </a:r>
            <a:r>
              <a:rPr lang="fr-CA" baseline="0" dirty="0" err="1" smtClean="0"/>
              <a:t>is</a:t>
            </a:r>
            <a:r>
              <a:rPr lang="fr-CA" baseline="0" dirty="0" smtClean="0"/>
              <a:t> for cases </a:t>
            </a:r>
            <a:r>
              <a:rPr lang="fr-CA" baseline="0" dirty="0" err="1" smtClean="0"/>
              <a:t>where</a:t>
            </a:r>
            <a:r>
              <a:rPr lang="fr-CA" baseline="0" dirty="0" smtClean="0"/>
              <a:t> </a:t>
            </a:r>
            <a:r>
              <a:rPr lang="fr-CA" baseline="0" dirty="0" err="1" smtClean="0"/>
              <a:t>both</a:t>
            </a:r>
            <a:r>
              <a:rPr lang="fr-CA" baseline="0" dirty="0" smtClean="0"/>
              <a:t> </a:t>
            </a:r>
            <a:r>
              <a:rPr lang="fr-CA" baseline="0" dirty="0" err="1" smtClean="0"/>
              <a:t>forecasted</a:t>
            </a:r>
            <a:r>
              <a:rPr lang="fr-CA" baseline="0" dirty="0" smtClean="0"/>
              <a:t> and </a:t>
            </a:r>
            <a:r>
              <a:rPr lang="fr-CA" baseline="0" dirty="0" err="1" smtClean="0"/>
              <a:t>lagged</a:t>
            </a:r>
            <a:r>
              <a:rPr lang="fr-CA" baseline="0" dirty="0" smtClean="0"/>
              <a:t> output gaps are </a:t>
            </a:r>
            <a:r>
              <a:rPr lang="fr-CA" baseline="0" dirty="0" err="1" smtClean="0"/>
              <a:t>included</a:t>
            </a:r>
            <a:r>
              <a:rPr lang="fr-CA" baseline="0" dirty="0" smtClean="0"/>
              <a:t>.</a:t>
            </a:r>
          </a:p>
          <a:p>
            <a:endParaRPr lang="fr-CA" baseline="0" dirty="0" smtClean="0"/>
          </a:p>
          <a:p>
            <a:r>
              <a:rPr lang="fr-CA" baseline="0" dirty="0" smtClean="0"/>
              <a:t>*</a:t>
            </a:r>
            <a:r>
              <a:rPr lang="fr-CA" baseline="0" dirty="0" err="1" smtClean="0"/>
              <a:t>Indicate</a:t>
            </a:r>
            <a:r>
              <a:rPr lang="fr-CA" baseline="0" dirty="0" smtClean="0"/>
              <a:t> </a:t>
            </a:r>
            <a:r>
              <a:rPr lang="fr-CA" baseline="0" dirty="0" err="1" smtClean="0"/>
              <a:t>levels</a:t>
            </a:r>
            <a:r>
              <a:rPr lang="fr-CA" baseline="0" dirty="0" smtClean="0"/>
              <a:t> of </a:t>
            </a:r>
            <a:r>
              <a:rPr lang="fr-CA" baseline="0" dirty="0" err="1" smtClean="0"/>
              <a:t>significance</a:t>
            </a:r>
            <a:r>
              <a:rPr lang="fr-CA" baseline="0" dirty="0" smtClean="0"/>
              <a:t>. Clark &amp; </a:t>
            </a:r>
            <a:r>
              <a:rPr lang="fr-CA" baseline="0" dirty="0" err="1" smtClean="0"/>
              <a:t>McCracken</a:t>
            </a:r>
            <a:r>
              <a:rPr lang="fr-CA" baseline="0" dirty="0" smtClean="0"/>
              <a:t> (2009).</a:t>
            </a:r>
          </a:p>
          <a:p>
            <a:endParaRPr lang="fr-CA" baseline="0" dirty="0" smtClean="0"/>
          </a:p>
          <a:p>
            <a:r>
              <a:rPr lang="fr-CA" baseline="0" dirty="0" smtClean="0"/>
              <a:t>Output gaps do not </a:t>
            </a:r>
            <a:r>
              <a:rPr lang="fr-CA" baseline="0" dirty="0" err="1" smtClean="0"/>
              <a:t>bring</a:t>
            </a:r>
            <a:r>
              <a:rPr lang="fr-CA" baseline="0" dirty="0" smtClean="0"/>
              <a:t> </a:t>
            </a:r>
            <a:r>
              <a:rPr lang="fr-CA" baseline="0" dirty="0" err="1" smtClean="0"/>
              <a:t>much</a:t>
            </a:r>
            <a:r>
              <a:rPr lang="fr-CA" baseline="0" dirty="0" smtClean="0"/>
              <a:t> </a:t>
            </a:r>
            <a:r>
              <a:rPr lang="fr-CA" baseline="0" dirty="0" err="1" smtClean="0"/>
              <a:t>improvements</a:t>
            </a:r>
            <a:r>
              <a:rPr lang="fr-CA" baseline="0" dirty="0" smtClean="0"/>
              <a:t> in </a:t>
            </a:r>
            <a:r>
              <a:rPr lang="fr-CA" baseline="0" dirty="0" err="1" smtClean="0"/>
              <a:t>general</a:t>
            </a:r>
            <a:r>
              <a:rPr lang="fr-CA" baseline="0" dirty="0" smtClean="0"/>
              <a:t>.</a:t>
            </a:r>
          </a:p>
          <a:p>
            <a:endParaRPr lang="fr-CA" baseline="0" dirty="0" smtClean="0"/>
          </a:p>
          <a:p>
            <a:r>
              <a:rPr lang="fr-CA" baseline="0" dirty="0" smtClean="0"/>
              <a:t>In </a:t>
            </a:r>
            <a:r>
              <a:rPr lang="fr-CA" baseline="0" dirty="0" err="1" smtClean="0"/>
              <a:t>any</a:t>
            </a:r>
            <a:r>
              <a:rPr lang="fr-CA" baseline="0" dirty="0" smtClean="0"/>
              <a:t> case, in </a:t>
            </a:r>
            <a:r>
              <a:rPr lang="fr-CA" baseline="0" dirty="0" err="1" smtClean="0"/>
              <a:t>almost</a:t>
            </a:r>
            <a:r>
              <a:rPr lang="fr-CA" baseline="0" dirty="0" smtClean="0"/>
              <a:t> all cases </a:t>
            </a:r>
            <a:r>
              <a:rPr lang="fr-CA" baseline="0" dirty="0" err="1" smtClean="0"/>
              <a:t>improvements</a:t>
            </a:r>
            <a:r>
              <a:rPr lang="fr-CA" baseline="0" dirty="0" smtClean="0"/>
              <a:t> are not </a:t>
            </a:r>
            <a:r>
              <a:rPr lang="fr-CA" baseline="0" dirty="0" err="1" smtClean="0"/>
              <a:t>significant</a:t>
            </a:r>
            <a:r>
              <a:rPr lang="fr-CA" baseline="0" dirty="0" smtClean="0"/>
              <a:t>.</a:t>
            </a:r>
          </a:p>
          <a:p>
            <a:endParaRPr lang="fr-CA" baseline="0" dirty="0" smtClean="0"/>
          </a:p>
          <a:p>
            <a:r>
              <a:rPr lang="fr-CA" baseline="0" dirty="0" smtClean="0"/>
              <a:t>One exception, the </a:t>
            </a:r>
            <a:r>
              <a:rPr lang="fr-CA" baseline="0" dirty="0" err="1" smtClean="0"/>
              <a:t>combination</a:t>
            </a:r>
            <a:r>
              <a:rPr lang="fr-CA" baseline="0" dirty="0" smtClean="0"/>
              <a:t> of MSSF and SIF.</a:t>
            </a:r>
          </a:p>
          <a:p>
            <a:endParaRPr lang="fr-CA" baseline="0" dirty="0" smtClean="0"/>
          </a:p>
          <a:p>
            <a:r>
              <a:rPr lang="fr-CA" baseline="0" dirty="0" smtClean="0"/>
              <a:t>SIF </a:t>
            </a:r>
            <a:r>
              <a:rPr lang="fr-CA" baseline="0" dirty="0" err="1" smtClean="0"/>
              <a:t>does</a:t>
            </a:r>
            <a:r>
              <a:rPr lang="fr-CA" baseline="0" dirty="0" smtClean="0"/>
              <a:t> </a:t>
            </a:r>
            <a:r>
              <a:rPr lang="fr-CA" baseline="0" dirty="0" err="1" smtClean="0"/>
              <a:t>relatively</a:t>
            </a:r>
            <a:r>
              <a:rPr lang="fr-CA" baseline="0" dirty="0" smtClean="0"/>
              <a:t> </a:t>
            </a:r>
            <a:r>
              <a:rPr lang="fr-CA" baseline="0" dirty="0" err="1" smtClean="0"/>
              <a:t>well</a:t>
            </a:r>
            <a:r>
              <a:rPr lang="fr-CA" baseline="0" dirty="0" smtClean="0"/>
              <a:t>, and the </a:t>
            </a:r>
            <a:r>
              <a:rPr lang="fr-CA" baseline="0" dirty="0" err="1" smtClean="0"/>
              <a:t>combination</a:t>
            </a:r>
            <a:r>
              <a:rPr lang="fr-CA" baseline="0" dirty="0" smtClean="0"/>
              <a:t> of the </a:t>
            </a:r>
            <a:r>
              <a:rPr lang="fr-CA" baseline="0" dirty="0" err="1" smtClean="0"/>
              <a:t>two</a:t>
            </a:r>
            <a:r>
              <a:rPr lang="fr-CA" baseline="0" dirty="0" smtClean="0"/>
              <a:t> </a:t>
            </a:r>
            <a:r>
              <a:rPr lang="fr-CA" baseline="0" dirty="0" err="1" smtClean="0"/>
              <a:t>gives</a:t>
            </a:r>
            <a:r>
              <a:rPr lang="fr-CA" baseline="0" dirty="0" smtClean="0"/>
              <a:t> </a:t>
            </a:r>
            <a:r>
              <a:rPr lang="fr-CA" baseline="0" dirty="0" err="1" smtClean="0"/>
              <a:t>revisions</a:t>
            </a:r>
            <a:r>
              <a:rPr lang="fr-CA" baseline="0" dirty="0" smtClean="0"/>
              <a:t> </a:t>
            </a:r>
            <a:r>
              <a:rPr lang="fr-CA" baseline="0" dirty="0" err="1" smtClean="0"/>
              <a:t>that</a:t>
            </a:r>
            <a:r>
              <a:rPr lang="fr-CA" baseline="0" dirty="0" smtClean="0"/>
              <a:t> are </a:t>
            </a:r>
            <a:r>
              <a:rPr lang="fr-CA" baseline="0" dirty="0" err="1" smtClean="0"/>
              <a:t>much</a:t>
            </a:r>
            <a:r>
              <a:rPr lang="fr-CA" baseline="0" dirty="0" smtClean="0"/>
              <a:t> </a:t>
            </a:r>
            <a:r>
              <a:rPr lang="fr-CA" baseline="0" dirty="0" err="1" smtClean="0"/>
              <a:t>smaller</a:t>
            </a:r>
            <a:r>
              <a:rPr lang="fr-CA" baseline="0" dirty="0" smtClean="0"/>
              <a:t> </a:t>
            </a:r>
            <a:r>
              <a:rPr lang="fr-CA" baseline="0" dirty="0" err="1" smtClean="0"/>
              <a:t>than</a:t>
            </a:r>
            <a:r>
              <a:rPr lang="fr-CA" baseline="0" dirty="0" smtClean="0"/>
              <a:t> </a:t>
            </a:r>
            <a:r>
              <a:rPr lang="fr-CA" baseline="0" dirty="0" err="1" smtClean="0"/>
              <a:t>revisions</a:t>
            </a:r>
            <a:r>
              <a:rPr lang="fr-CA" baseline="0" dirty="0" smtClean="0"/>
              <a:t> to SIF. </a:t>
            </a:r>
            <a:r>
              <a:rPr lang="fr-CA" baseline="0" dirty="0" err="1" smtClean="0"/>
              <a:t>Helps</a:t>
            </a:r>
            <a:r>
              <a:rPr lang="fr-CA" baseline="0" dirty="0" smtClean="0"/>
              <a:t> </a:t>
            </a:r>
            <a:r>
              <a:rPr lang="fr-CA" baseline="0" dirty="0" err="1" smtClean="0"/>
              <a:t>significance</a:t>
            </a:r>
            <a:r>
              <a:rPr lang="fr-CA" baseline="0" dirty="0" smtClean="0"/>
              <a:t>.</a:t>
            </a:r>
          </a:p>
          <a:p>
            <a:endParaRPr lang="fr-CA" baseline="0" dirty="0" smtClean="0"/>
          </a:p>
          <a:p>
            <a:endParaRPr lang="fr-CA" baseline="0" dirty="0" smtClean="0"/>
          </a:p>
          <a:p>
            <a:endParaRPr lang="fr-CA" baseline="0" dirty="0" smtClean="0"/>
          </a:p>
          <a:p>
            <a:endParaRPr lang="en-CA" dirty="0"/>
          </a:p>
        </p:txBody>
      </p:sp>
      <p:sp>
        <p:nvSpPr>
          <p:cNvPr id="4" name="Slide Number Placeholder 3"/>
          <p:cNvSpPr>
            <a:spLocks noGrp="1"/>
          </p:cNvSpPr>
          <p:nvPr>
            <p:ph type="sldNum" sz="quarter" idx="10"/>
          </p:nvPr>
        </p:nvSpPr>
        <p:spPr/>
        <p:txBody>
          <a:bodyPr/>
          <a:lstStyle/>
          <a:p>
            <a:fld id="{C32C7595-996D-4D14-A627-1B4AFD1ED7D2}" type="slidenum">
              <a:rPr lang="en-US" smtClean="0"/>
              <a:t>18</a:t>
            </a:fld>
            <a:endParaRPr lang="en-US"/>
          </a:p>
        </p:txBody>
      </p:sp>
    </p:spTree>
    <p:extLst>
      <p:ext uri="{BB962C8B-B14F-4D97-AF65-F5344CB8AC3E}">
        <p14:creationId xmlns:p14="http://schemas.microsoft.com/office/powerpoint/2010/main" val="610311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r-CA" dirty="0" smtClean="0"/>
          </a:p>
          <a:p>
            <a:pPr marL="171450" indent="-171450">
              <a:buFontTx/>
              <a:buChar char="-"/>
            </a:pPr>
            <a:r>
              <a:rPr lang="fr-CA" dirty="0" err="1" smtClean="0"/>
              <a:t>Results</a:t>
            </a:r>
            <a:r>
              <a:rPr lang="fr-CA" dirty="0" smtClean="0"/>
              <a:t> for CPI-</a:t>
            </a:r>
            <a:r>
              <a:rPr lang="fr-CA" dirty="0" err="1" smtClean="0"/>
              <a:t>median</a:t>
            </a:r>
            <a:r>
              <a:rPr lang="fr-CA" baseline="0" dirty="0" smtClean="0"/>
              <a:t> not </a:t>
            </a:r>
            <a:r>
              <a:rPr lang="fr-CA" baseline="0" dirty="0" err="1" smtClean="0"/>
              <a:t>encouraging</a:t>
            </a:r>
            <a:r>
              <a:rPr lang="fr-CA" baseline="0" dirty="0" smtClean="0"/>
              <a:t>.</a:t>
            </a:r>
          </a:p>
          <a:p>
            <a:pPr marL="171450" indent="-171450">
              <a:buFontTx/>
              <a:buChar char="-"/>
            </a:pPr>
            <a:r>
              <a:rPr lang="fr-CA" baseline="0" dirty="0" smtClean="0"/>
              <a:t>CPI-</a:t>
            </a:r>
            <a:r>
              <a:rPr lang="fr-CA" baseline="0" dirty="0" err="1" smtClean="0"/>
              <a:t>trim</a:t>
            </a:r>
            <a:r>
              <a:rPr lang="fr-CA" baseline="0" dirty="0" smtClean="0"/>
              <a:t> and </a:t>
            </a:r>
            <a:r>
              <a:rPr lang="fr-CA" baseline="0" dirty="0" err="1" smtClean="0"/>
              <a:t>common</a:t>
            </a:r>
            <a:r>
              <a:rPr lang="fr-CA" baseline="0" dirty="0" smtClean="0"/>
              <a:t> more </a:t>
            </a:r>
            <a:r>
              <a:rPr lang="fr-CA" baseline="0" dirty="0" err="1" smtClean="0"/>
              <a:t>encouraging</a:t>
            </a:r>
            <a:r>
              <a:rPr lang="fr-CA" baseline="0" dirty="0" smtClean="0"/>
              <a:t>.</a:t>
            </a:r>
            <a:endParaRPr lang="fr-CA" dirty="0" smtClean="0"/>
          </a:p>
          <a:p>
            <a:pPr marL="171450" indent="-171450">
              <a:buFontTx/>
              <a:buChar char="-"/>
            </a:pPr>
            <a:r>
              <a:rPr lang="fr-CA" dirty="0" smtClean="0"/>
              <a:t>CPI-</a:t>
            </a:r>
            <a:r>
              <a:rPr lang="fr-CA" dirty="0" err="1" smtClean="0"/>
              <a:t>trim</a:t>
            </a:r>
            <a:r>
              <a:rPr lang="fr-CA" dirty="0" smtClean="0"/>
              <a:t> </a:t>
            </a:r>
            <a:r>
              <a:rPr lang="fr-CA" dirty="0" err="1" smtClean="0"/>
              <a:t>results</a:t>
            </a:r>
            <a:r>
              <a:rPr lang="fr-CA" dirty="0" smtClean="0"/>
              <a:t> are </a:t>
            </a:r>
            <a:r>
              <a:rPr lang="fr-CA" dirty="0" err="1" smtClean="0"/>
              <a:t>shown</a:t>
            </a:r>
            <a:r>
              <a:rPr lang="fr-CA" dirty="0" smtClean="0"/>
              <a:t> in Table 4.</a:t>
            </a:r>
          </a:p>
          <a:p>
            <a:pPr marL="171450" indent="-171450">
              <a:buFontTx/>
              <a:buChar char="-"/>
            </a:pPr>
            <a:r>
              <a:rPr lang="en-CA" dirty="0" smtClean="0"/>
              <a:t>Output gaps appear to provide more useful information in this case, with most RMSE ratios below 1.</a:t>
            </a:r>
            <a:r>
              <a:rPr lang="en-CA" baseline="0" dirty="0" smtClean="0"/>
              <a:t> SIF, Staff and simple combinations do relatively well.</a:t>
            </a:r>
          </a:p>
          <a:p>
            <a:pPr marL="171450" indent="-171450">
              <a:buFontTx/>
              <a:buChar char="-"/>
            </a:pPr>
            <a:r>
              <a:rPr lang="en-CA" baseline="0" dirty="0" smtClean="0"/>
              <a:t>Also some improvements are statistically significant.</a:t>
            </a:r>
            <a:endParaRPr lang="en-CA" dirty="0" smtClean="0"/>
          </a:p>
          <a:p>
            <a:pPr marL="171450" indent="-171450">
              <a:buFontTx/>
              <a:buChar char="-"/>
            </a:pPr>
            <a:r>
              <a:rPr lang="en-CA" dirty="0" err="1" smtClean="0"/>
              <a:t>Eq</a:t>
            </a:r>
            <a:r>
              <a:rPr lang="en-CA" dirty="0" smtClean="0"/>
              <a:t> 2</a:t>
            </a:r>
            <a:r>
              <a:rPr lang="en-CA" baseline="0" dirty="0" smtClean="0"/>
              <a:t> and 3 results not very different.</a:t>
            </a:r>
          </a:p>
          <a:p>
            <a:pPr marL="171450" indent="-171450">
              <a:buFontTx/>
              <a:buChar char="-"/>
            </a:pPr>
            <a:r>
              <a:rPr lang="fr-CA" baseline="0" dirty="0" smtClean="0"/>
              <a:t>Labour input gaps do not do </a:t>
            </a:r>
            <a:r>
              <a:rPr lang="fr-CA" baseline="0" dirty="0" err="1" smtClean="0"/>
              <a:t>better</a:t>
            </a:r>
            <a:r>
              <a:rPr lang="fr-CA" baseline="0" dirty="0" smtClean="0"/>
              <a:t>.</a:t>
            </a:r>
            <a:endParaRPr lang="en-CA" dirty="0" smtClean="0"/>
          </a:p>
        </p:txBody>
      </p:sp>
      <p:sp>
        <p:nvSpPr>
          <p:cNvPr id="4" name="Slide Number Placeholder 3"/>
          <p:cNvSpPr>
            <a:spLocks noGrp="1"/>
          </p:cNvSpPr>
          <p:nvPr>
            <p:ph type="sldNum" sz="quarter" idx="10"/>
          </p:nvPr>
        </p:nvSpPr>
        <p:spPr/>
        <p:txBody>
          <a:bodyPr/>
          <a:lstStyle/>
          <a:p>
            <a:fld id="{C32C7595-996D-4D14-A627-1B4AFD1ED7D2}" type="slidenum">
              <a:rPr lang="en-US" smtClean="0"/>
              <a:t>19</a:t>
            </a:fld>
            <a:endParaRPr lang="en-US"/>
          </a:p>
        </p:txBody>
      </p:sp>
    </p:spTree>
    <p:extLst>
      <p:ext uri="{BB962C8B-B14F-4D97-AF65-F5344CB8AC3E}">
        <p14:creationId xmlns:p14="http://schemas.microsoft.com/office/powerpoint/2010/main" val="2480444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32C7595-996D-4D14-A627-1B4AFD1ED7D2}" type="slidenum">
              <a:rPr lang="en-US" smtClean="0"/>
              <a:t>20</a:t>
            </a:fld>
            <a:endParaRPr lang="en-US"/>
          </a:p>
        </p:txBody>
      </p:sp>
    </p:spTree>
    <p:extLst>
      <p:ext uri="{BB962C8B-B14F-4D97-AF65-F5344CB8AC3E}">
        <p14:creationId xmlns:p14="http://schemas.microsoft.com/office/powerpoint/2010/main" val="15605901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CA" dirty="0"/>
          </a:p>
        </p:txBody>
      </p:sp>
      <p:sp>
        <p:nvSpPr>
          <p:cNvPr id="4" name="Slide Number Placeholder 3"/>
          <p:cNvSpPr>
            <a:spLocks noGrp="1"/>
          </p:cNvSpPr>
          <p:nvPr>
            <p:ph type="sldNum" sz="quarter" idx="10"/>
          </p:nvPr>
        </p:nvSpPr>
        <p:spPr/>
        <p:txBody>
          <a:bodyPr/>
          <a:lstStyle/>
          <a:p>
            <a:fld id="{C32C7595-996D-4D14-A627-1B4AFD1ED7D2}" type="slidenum">
              <a:rPr lang="en-US" smtClean="0"/>
              <a:t>21</a:t>
            </a:fld>
            <a:endParaRPr lang="en-US"/>
          </a:p>
        </p:txBody>
      </p:sp>
    </p:spTree>
    <p:extLst>
      <p:ext uri="{BB962C8B-B14F-4D97-AF65-F5344CB8AC3E}">
        <p14:creationId xmlns:p14="http://schemas.microsoft.com/office/powerpoint/2010/main" val="458935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32C7595-996D-4D14-A627-1B4AFD1ED7D2}"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898633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32C7595-996D-4D14-A627-1B4AFD1ED7D2}" type="slidenum">
              <a:rPr lang="en-US" smtClean="0"/>
              <a:t>2</a:t>
            </a:fld>
            <a:endParaRPr lang="en-US"/>
          </a:p>
        </p:txBody>
      </p:sp>
    </p:spTree>
    <p:extLst>
      <p:ext uri="{BB962C8B-B14F-4D97-AF65-F5344CB8AC3E}">
        <p14:creationId xmlns:p14="http://schemas.microsoft.com/office/powerpoint/2010/main" val="33576936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32C7595-996D-4D14-A627-1B4AFD1ED7D2}" type="slidenum">
              <a:rPr lang="en-US" smtClean="0"/>
              <a:t>23</a:t>
            </a:fld>
            <a:endParaRPr lang="en-US"/>
          </a:p>
        </p:txBody>
      </p:sp>
    </p:spTree>
    <p:extLst>
      <p:ext uri="{BB962C8B-B14F-4D97-AF65-F5344CB8AC3E}">
        <p14:creationId xmlns:p14="http://schemas.microsoft.com/office/powerpoint/2010/main" val="7068859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32C7595-996D-4D14-A627-1B4AFD1ED7D2}" type="slidenum">
              <a:rPr lang="en-US" smtClean="0"/>
              <a:t>24</a:t>
            </a:fld>
            <a:endParaRPr lang="en-US"/>
          </a:p>
        </p:txBody>
      </p:sp>
    </p:spTree>
    <p:extLst>
      <p:ext uri="{BB962C8B-B14F-4D97-AF65-F5344CB8AC3E}">
        <p14:creationId xmlns:p14="http://schemas.microsoft.com/office/powerpoint/2010/main" val="4045354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32C7595-996D-4D14-A627-1B4AFD1ED7D2}" type="slidenum">
              <a:rPr lang="en-US" smtClean="0"/>
              <a:t>25</a:t>
            </a:fld>
            <a:endParaRPr lang="en-US"/>
          </a:p>
        </p:txBody>
      </p:sp>
    </p:spTree>
    <p:extLst>
      <p:ext uri="{BB962C8B-B14F-4D97-AF65-F5344CB8AC3E}">
        <p14:creationId xmlns:p14="http://schemas.microsoft.com/office/powerpoint/2010/main" val="35469248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32C7595-996D-4D14-A627-1B4AFD1ED7D2}" type="slidenum">
              <a:rPr lang="en-US" smtClean="0"/>
              <a:t>26</a:t>
            </a:fld>
            <a:endParaRPr lang="en-US"/>
          </a:p>
        </p:txBody>
      </p:sp>
    </p:spTree>
    <p:extLst>
      <p:ext uri="{BB962C8B-B14F-4D97-AF65-F5344CB8AC3E}">
        <p14:creationId xmlns:p14="http://schemas.microsoft.com/office/powerpoint/2010/main" val="35469248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32C7595-996D-4D14-A627-1B4AFD1ED7D2}" type="slidenum">
              <a:rPr lang="en-US" smtClean="0"/>
              <a:t>27</a:t>
            </a:fld>
            <a:endParaRPr lang="en-US"/>
          </a:p>
        </p:txBody>
      </p:sp>
    </p:spTree>
    <p:extLst>
      <p:ext uri="{BB962C8B-B14F-4D97-AF65-F5344CB8AC3E}">
        <p14:creationId xmlns:p14="http://schemas.microsoft.com/office/powerpoint/2010/main" val="3546924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6848" y="4415790"/>
            <a:ext cx="5616624" cy="4183380"/>
          </a:xfrm>
        </p:spPr>
        <p:txBody>
          <a:bodyPr>
            <a:normAutofit/>
          </a:bodyPr>
          <a:lstStyle/>
          <a:p>
            <a:pPr marL="291163" indent="-291163">
              <a:spcAft>
                <a:spcPts val="611"/>
              </a:spcAft>
              <a:buFont typeface="Arial" panose="020B0604020202020204" pitchFamily="34" charset="0"/>
              <a:buChar char="•"/>
            </a:pPr>
            <a:endParaRPr lang="en-CA" sz="1600" b="1" i="1" dirty="0"/>
          </a:p>
        </p:txBody>
      </p:sp>
      <p:sp>
        <p:nvSpPr>
          <p:cNvPr id="4" name="Slide Number Placeholder 3"/>
          <p:cNvSpPr>
            <a:spLocks noGrp="1"/>
          </p:cNvSpPr>
          <p:nvPr>
            <p:ph type="sldNum" sz="quarter" idx="10"/>
          </p:nvPr>
        </p:nvSpPr>
        <p:spPr/>
        <p:txBody>
          <a:bodyPr/>
          <a:lstStyle/>
          <a:p>
            <a:fld id="{FEFCB765-6B48-4EAA-A4FC-3DB4CF3B39DD}" type="slidenum">
              <a:rPr lang="en-CA" smtClean="0"/>
              <a:pPr/>
              <a:t>3</a:t>
            </a:fld>
            <a:endParaRPr lang="en-CA"/>
          </a:p>
        </p:txBody>
      </p:sp>
    </p:spTree>
    <p:extLst>
      <p:ext uri="{BB962C8B-B14F-4D97-AF65-F5344CB8AC3E}">
        <p14:creationId xmlns:p14="http://schemas.microsoft.com/office/powerpoint/2010/main" val="1701524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smtClean="0"/>
              <a:t>When the level of real GDP exceeds its potential (the output gap is positive) the economy is subject to inflationary</a:t>
            </a:r>
            <a:r>
              <a:rPr lang="en-CA" baseline="0" dirty="0" smtClean="0"/>
              <a:t> pressures. </a:t>
            </a:r>
            <a:r>
              <a:rPr lang="en-CA" sz="1200" kern="1200" dirty="0" smtClean="0">
                <a:solidFill>
                  <a:schemeClr val="tx1"/>
                </a:solidFill>
                <a:effectLst/>
                <a:latin typeface="+mn-lt"/>
                <a:ea typeface="+mn-ea"/>
                <a:cs typeface="+mn-cs"/>
              </a:rPr>
              <a:t>In such circumstances, inflation-targeting monetary authorities tend to tighten their policy in order to keep forecasted inflation at target. Conversely, they tend to ease their policy when real GDP is below potential.</a:t>
            </a:r>
          </a:p>
          <a:p>
            <a:pPr marL="171450" indent="-171450">
              <a:buFontTx/>
              <a:buChar char="-"/>
            </a:pPr>
            <a:endParaRPr lang="en-CA" sz="1200" kern="1200" dirty="0" smtClean="0">
              <a:solidFill>
                <a:schemeClr val="tx1"/>
              </a:solidFill>
              <a:effectLst/>
              <a:latin typeface="+mn-lt"/>
              <a:ea typeface="+mn-ea"/>
              <a:cs typeface="+mn-cs"/>
            </a:endParaRPr>
          </a:p>
          <a:p>
            <a:pPr marL="171450" indent="-171450">
              <a:buFontTx/>
              <a:buChar char="-"/>
            </a:pPr>
            <a:r>
              <a:rPr lang="en-CA" sz="1200" kern="1200" dirty="0" err="1" smtClean="0">
                <a:solidFill>
                  <a:schemeClr val="tx1"/>
                </a:solidFill>
                <a:effectLst/>
                <a:latin typeface="+mn-lt"/>
                <a:ea typeface="+mn-ea"/>
                <a:cs typeface="+mn-cs"/>
              </a:rPr>
              <a:t>Orphanides</a:t>
            </a:r>
            <a:r>
              <a:rPr lang="en-CA" sz="1200" kern="1200" baseline="0" dirty="0" smtClean="0">
                <a:solidFill>
                  <a:schemeClr val="tx1"/>
                </a:solidFill>
                <a:effectLst/>
                <a:latin typeface="+mn-lt"/>
                <a:ea typeface="+mn-ea"/>
                <a:cs typeface="+mn-cs"/>
              </a:rPr>
              <a:t> and van </a:t>
            </a:r>
            <a:r>
              <a:rPr lang="en-CA" sz="1200" kern="1200" baseline="0" dirty="0" err="1" smtClean="0">
                <a:solidFill>
                  <a:schemeClr val="tx1"/>
                </a:solidFill>
                <a:effectLst/>
                <a:latin typeface="+mn-lt"/>
                <a:ea typeface="+mn-ea"/>
                <a:cs typeface="+mn-cs"/>
              </a:rPr>
              <a:t>Norden</a:t>
            </a:r>
            <a:r>
              <a:rPr lang="en-CA" sz="1200" kern="1200" baseline="0" dirty="0" smtClean="0">
                <a:solidFill>
                  <a:schemeClr val="tx1"/>
                </a:solidFill>
                <a:effectLst/>
                <a:latin typeface="+mn-lt"/>
                <a:ea typeface="+mn-ea"/>
                <a:cs typeface="+mn-cs"/>
              </a:rPr>
              <a:t>: ex-post vs real-time output gap to predict inflation in the US.</a:t>
            </a:r>
          </a:p>
          <a:p>
            <a:pPr marL="171450" indent="-171450">
              <a:buFontTx/>
              <a:buChar char="-"/>
            </a:pPr>
            <a:r>
              <a:rPr lang="fr-CA" sz="1200" kern="1200" baseline="0" dirty="0" smtClean="0">
                <a:solidFill>
                  <a:schemeClr val="tx1"/>
                </a:solidFill>
                <a:effectLst/>
                <a:latin typeface="+mn-lt"/>
                <a:ea typeface="+mn-ea"/>
                <a:cs typeface="+mn-cs"/>
              </a:rPr>
              <a:t>[</a:t>
            </a:r>
            <a:r>
              <a:rPr lang="en-CA" sz="1200" kern="1200" baseline="0" dirty="0" smtClean="0">
                <a:solidFill>
                  <a:schemeClr val="tx1"/>
                </a:solidFill>
                <a:effectLst/>
                <a:latin typeface="+mn-lt"/>
                <a:ea typeface="+mn-ea"/>
                <a:cs typeface="+mn-cs"/>
              </a:rPr>
              <a:t>Edge and Russ: real-time US federal reserve output gaps. Neither ex-post or real-time in the US.</a:t>
            </a:r>
          </a:p>
          <a:p>
            <a:pPr marL="171450" indent="-171450">
              <a:buFontTx/>
              <a:buChar char="-"/>
            </a:pPr>
            <a:r>
              <a:rPr lang="en-CA" dirty="0" smtClean="0"/>
              <a:t>Cayen and van </a:t>
            </a:r>
            <a:r>
              <a:rPr lang="en-CA" dirty="0" err="1" smtClean="0"/>
              <a:t>Norden</a:t>
            </a:r>
            <a:r>
              <a:rPr lang="en-CA" dirty="0" smtClean="0"/>
              <a:t>: In Canada, most output gaps do not improve the inflation forecasts of simple autoregressive models.</a:t>
            </a:r>
          </a:p>
          <a:p>
            <a:pPr marL="171450" indent="-171450">
              <a:buFontTx/>
              <a:buChar char="-"/>
            </a:pPr>
            <a:r>
              <a:rPr lang="en-CA" dirty="0" smtClean="0"/>
              <a:t>Champagne, Poulin-Bellisle and Sekkel: Bank of Canada’s staff projections</a:t>
            </a:r>
            <a:r>
              <a:rPr lang="en-CA" baseline="0" dirty="0" smtClean="0"/>
              <a:t> and other simple measures.</a:t>
            </a:r>
            <a:r>
              <a:rPr lang="en-CA" dirty="0" smtClean="0"/>
              <a:t> Neither ex-post</a:t>
            </a:r>
            <a:r>
              <a:rPr lang="en-CA" baseline="0" dirty="0" smtClean="0"/>
              <a:t> or real-time helps in Canada.]</a:t>
            </a:r>
          </a:p>
          <a:p>
            <a:pPr marL="171450" indent="-171450">
              <a:buFontTx/>
              <a:buChar char="-"/>
            </a:pPr>
            <a:endParaRPr lang="en-CA" baseline="0" dirty="0" smtClean="0"/>
          </a:p>
          <a:p>
            <a:pPr marL="171450" indent="-171450">
              <a:buFontTx/>
              <a:buChar char="-"/>
            </a:pPr>
            <a:r>
              <a:rPr lang="en-CA" baseline="0" dirty="0" err="1" smtClean="0"/>
              <a:t>Gu</a:t>
            </a:r>
            <a:r>
              <a:rPr lang="fr-CA" baseline="0" dirty="0" err="1" smtClean="0"/>
              <a:t>érin</a:t>
            </a:r>
            <a:r>
              <a:rPr lang="fr-CA" baseline="0" dirty="0" smtClean="0"/>
              <a:t>, Morin &amp; </a:t>
            </a:r>
            <a:r>
              <a:rPr lang="fr-CA" baseline="0" dirty="0" err="1" smtClean="0"/>
              <a:t>Mohr</a:t>
            </a:r>
            <a:r>
              <a:rPr lang="fr-CA" baseline="0" dirty="0" smtClean="0"/>
              <a:t>: </a:t>
            </a:r>
            <a:r>
              <a:rPr lang="fr-CA" baseline="0" dirty="0" err="1" smtClean="0"/>
              <a:t>some</a:t>
            </a:r>
            <a:r>
              <a:rPr lang="fr-CA" baseline="0" dirty="0" smtClean="0"/>
              <a:t> output gaps </a:t>
            </a:r>
            <a:r>
              <a:rPr lang="fr-CA" baseline="0" dirty="0" err="1" smtClean="0"/>
              <a:t>can</a:t>
            </a:r>
            <a:r>
              <a:rPr lang="fr-CA" baseline="0" dirty="0" smtClean="0"/>
              <a:t> </a:t>
            </a:r>
            <a:r>
              <a:rPr lang="fr-CA" baseline="0" dirty="0" err="1" smtClean="0"/>
              <a:t>improve</a:t>
            </a:r>
            <a:r>
              <a:rPr lang="fr-CA" baseline="0" dirty="0" smtClean="0"/>
              <a:t> </a:t>
            </a:r>
            <a:r>
              <a:rPr lang="fr-CA" baseline="0" dirty="0" err="1" smtClean="0"/>
              <a:t>forecasts</a:t>
            </a:r>
            <a:r>
              <a:rPr lang="fr-CA" baseline="0" dirty="0" smtClean="0"/>
              <a:t> </a:t>
            </a:r>
            <a:r>
              <a:rPr lang="fr-CA" baseline="0" dirty="0" err="1" smtClean="0"/>
              <a:t>compared</a:t>
            </a:r>
            <a:r>
              <a:rPr lang="fr-CA" baseline="0" dirty="0" smtClean="0"/>
              <a:t> to simple AR. </a:t>
            </a:r>
            <a:r>
              <a:rPr lang="fr-CA" baseline="0" dirty="0" err="1" smtClean="0"/>
              <a:t>Combining</a:t>
            </a:r>
            <a:r>
              <a:rPr lang="fr-CA" baseline="0" dirty="0" smtClean="0"/>
              <a:t> output gaps </a:t>
            </a:r>
            <a:r>
              <a:rPr lang="en-CA" baseline="0" dirty="0" smtClean="0"/>
              <a:t>does not necessarily improve inflation forecasting results but reduces the size of revisions.</a:t>
            </a:r>
          </a:p>
          <a:p>
            <a:pPr marL="171450" indent="-171450">
              <a:buFontTx/>
              <a:buChar char="-"/>
            </a:pPr>
            <a:endParaRPr lang="fr-CA" baseline="0" dirty="0" smtClean="0"/>
          </a:p>
        </p:txBody>
      </p:sp>
      <p:sp>
        <p:nvSpPr>
          <p:cNvPr id="4" name="Slide Number Placeholder 3"/>
          <p:cNvSpPr>
            <a:spLocks noGrp="1"/>
          </p:cNvSpPr>
          <p:nvPr>
            <p:ph type="sldNum" sz="quarter" idx="10"/>
          </p:nvPr>
        </p:nvSpPr>
        <p:spPr/>
        <p:txBody>
          <a:bodyPr/>
          <a:lstStyle/>
          <a:p>
            <a:fld id="{C32C7595-996D-4D14-A627-1B4AFD1ED7D2}" type="slidenum">
              <a:rPr lang="en-US" smtClean="0"/>
              <a:t>4</a:t>
            </a:fld>
            <a:endParaRPr lang="en-US"/>
          </a:p>
        </p:txBody>
      </p:sp>
    </p:spTree>
    <p:extLst>
      <p:ext uri="{BB962C8B-B14F-4D97-AF65-F5344CB8AC3E}">
        <p14:creationId xmlns:p14="http://schemas.microsoft.com/office/powerpoint/2010/main" val="1370171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smtClean="0"/>
              <a:t>The real-time data used in the studies discussed above have usually been limited to real GDP (or directly to output gaps produced by policy institutions).</a:t>
            </a:r>
          </a:p>
          <a:p>
            <a:pPr marL="0" lvl="0" indent="0">
              <a:buFontTx/>
              <a:buNone/>
            </a:pPr>
            <a:endParaRPr lang="fr-CA" baseline="0" dirty="0" smtClean="0"/>
          </a:p>
          <a:p>
            <a:pPr marL="171450" lvl="0" indent="-171450">
              <a:buFontTx/>
              <a:buChar char="-"/>
            </a:pPr>
            <a:r>
              <a:rPr lang="en-CA" sz="1200" kern="1200" dirty="0" smtClean="0">
                <a:solidFill>
                  <a:schemeClr val="tx1"/>
                </a:solidFill>
                <a:effectLst/>
                <a:latin typeface="+mn-lt"/>
                <a:ea typeface="+mn-ea"/>
                <a:cs typeface="+mn-cs"/>
              </a:rPr>
              <a:t>CPI-trim, CPI-median and CPI-common. Announced in late-2016.</a:t>
            </a:r>
          </a:p>
          <a:p>
            <a:pPr marL="171450" lvl="0" indent="-171450">
              <a:buFontTx/>
              <a:buChar char="-"/>
            </a:pPr>
            <a:endParaRPr lang="fr-CA" sz="1200" kern="1200" dirty="0" smtClean="0">
              <a:solidFill>
                <a:schemeClr val="tx1"/>
              </a:solidFill>
              <a:effectLst/>
              <a:latin typeface="+mn-lt"/>
              <a:ea typeface="+mn-ea"/>
              <a:cs typeface="+mn-cs"/>
            </a:endParaRPr>
          </a:p>
          <a:p>
            <a:pPr marL="171450" lvl="0" indent="-171450">
              <a:buFontTx/>
              <a:buChar char="-"/>
            </a:pPr>
            <a:endParaRPr lang="en-CA" sz="1200" kern="1200" dirty="0" smtClean="0">
              <a:solidFill>
                <a:schemeClr val="tx1"/>
              </a:solidFill>
              <a:effectLst/>
              <a:latin typeface="+mn-lt"/>
              <a:ea typeface="+mn-ea"/>
              <a:cs typeface="+mn-cs"/>
            </a:endParaRPr>
          </a:p>
          <a:p>
            <a:pPr marL="0" lvl="0" indent="0">
              <a:buFontTx/>
              <a:buNone/>
            </a:pPr>
            <a:endParaRPr lang="fr-CA"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2C7595-996D-4D14-A627-1B4AFD1ED7D2}" type="slidenum">
              <a:rPr lang="en-US" smtClean="0"/>
              <a:t>5</a:t>
            </a:fld>
            <a:endParaRPr lang="en-US"/>
          </a:p>
        </p:txBody>
      </p:sp>
    </p:spTree>
    <p:extLst>
      <p:ext uri="{BB962C8B-B14F-4D97-AF65-F5344CB8AC3E}">
        <p14:creationId xmlns:p14="http://schemas.microsoft.com/office/powerpoint/2010/main" val="1999240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CA" dirty="0" err="1" smtClean="0">
                <a:ea typeface="Calibri"/>
                <a:cs typeface="Times New Roman"/>
              </a:rPr>
              <a:t>Orphanides</a:t>
            </a:r>
            <a:r>
              <a:rPr lang="en-CA" dirty="0" smtClean="0">
                <a:ea typeface="Calibri"/>
                <a:cs typeface="Times New Roman"/>
              </a:rPr>
              <a:t> and van </a:t>
            </a:r>
            <a:r>
              <a:rPr lang="en-CA" dirty="0" err="1" smtClean="0">
                <a:ea typeface="Calibri"/>
                <a:cs typeface="Times New Roman"/>
              </a:rPr>
              <a:t>Norden</a:t>
            </a:r>
            <a:r>
              <a:rPr lang="en-CA" sz="1200" kern="1200" dirty="0" err="1" smtClean="0">
                <a:solidFill>
                  <a:schemeClr val="tx1"/>
                </a:solidFill>
                <a:effectLst/>
                <a:latin typeface="+mn-lt"/>
                <a:ea typeface="+mn-ea"/>
                <a:cs typeface="+mn-cs"/>
              </a:rPr>
              <a:t>’s</a:t>
            </a:r>
            <a:r>
              <a:rPr lang="en-CA" sz="1200" kern="1200" dirty="0" smtClean="0">
                <a:solidFill>
                  <a:schemeClr val="tx1"/>
                </a:solidFill>
                <a:effectLst/>
                <a:latin typeface="+mn-lt"/>
                <a:ea typeface="+mn-ea"/>
                <a:cs typeface="+mn-cs"/>
              </a:rPr>
              <a:t> basic idea is to study whether output gaps, measured up to the latest available quarter of actual real GDP data, can add useful information to simple forecasting models based on passed inflation.</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CA"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CA" sz="1200" kern="1200" dirty="0" smtClean="0">
                <a:solidFill>
                  <a:schemeClr val="tx1"/>
                </a:solidFill>
                <a:effectLst/>
                <a:latin typeface="+mn-lt"/>
                <a:ea typeface="+mn-ea"/>
                <a:cs typeface="+mn-cs"/>
              </a:rPr>
              <a:t>We follow these authors’ approach but add to it an examination of whether output gap projections could improve inflation forecasts.</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CA"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CA" sz="1200" kern="1200" dirty="0" err="1" smtClean="0">
                <a:solidFill>
                  <a:schemeClr val="tx1"/>
                </a:solidFill>
                <a:effectLst/>
                <a:latin typeface="+mn-lt"/>
                <a:ea typeface="+mn-ea"/>
                <a:cs typeface="+mn-cs"/>
              </a:rPr>
              <a:t>We</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also</a:t>
            </a:r>
            <a:r>
              <a:rPr lang="fr-CA" sz="1200" kern="1200" dirty="0" smtClean="0">
                <a:solidFill>
                  <a:schemeClr val="tx1"/>
                </a:solidFill>
                <a:effectLst/>
                <a:latin typeface="+mn-lt"/>
                <a:ea typeface="+mn-ea"/>
                <a:cs typeface="+mn-cs"/>
              </a:rPr>
              <a:t> examine </a:t>
            </a:r>
            <a:r>
              <a:rPr lang="fr-CA" sz="1200" kern="1200" dirty="0" err="1" smtClean="0">
                <a:solidFill>
                  <a:schemeClr val="tx1"/>
                </a:solidFill>
                <a:effectLst/>
                <a:latin typeface="+mn-lt"/>
                <a:ea typeface="+mn-ea"/>
                <a:cs typeface="+mn-cs"/>
              </a:rPr>
              <a:t>whether</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replacing</a:t>
            </a:r>
            <a:r>
              <a:rPr lang="fr-CA" sz="1200" kern="1200" dirty="0" smtClean="0">
                <a:solidFill>
                  <a:schemeClr val="tx1"/>
                </a:solidFill>
                <a:effectLst/>
                <a:latin typeface="+mn-lt"/>
                <a:ea typeface="+mn-ea"/>
                <a:cs typeface="+mn-cs"/>
              </a:rPr>
              <a:t> output gaps </a:t>
            </a:r>
            <a:r>
              <a:rPr lang="fr-CA" sz="1200" kern="1200" dirty="0" err="1" smtClean="0">
                <a:solidFill>
                  <a:schemeClr val="tx1"/>
                </a:solidFill>
                <a:effectLst/>
                <a:latin typeface="+mn-lt"/>
                <a:ea typeface="+mn-ea"/>
                <a:cs typeface="+mn-cs"/>
              </a:rPr>
              <a:t>with</a:t>
            </a:r>
            <a:r>
              <a:rPr lang="fr-CA" sz="1200" kern="1200" dirty="0" smtClean="0">
                <a:solidFill>
                  <a:schemeClr val="tx1"/>
                </a:solidFill>
                <a:effectLst/>
                <a:latin typeface="+mn-lt"/>
                <a:ea typeface="+mn-ea"/>
                <a:cs typeface="+mn-cs"/>
              </a:rPr>
              <a:t> labour input gaps or</a:t>
            </a:r>
            <a:r>
              <a:rPr lang="fr-CA" sz="1200" kern="1200" baseline="0" dirty="0" smtClean="0">
                <a:solidFill>
                  <a:schemeClr val="tx1"/>
                </a:solidFill>
                <a:effectLst/>
                <a:latin typeface="+mn-lt"/>
                <a:ea typeface="+mn-ea"/>
                <a:cs typeface="+mn-cs"/>
              </a:rPr>
              <a:t> simple </a:t>
            </a:r>
            <a:r>
              <a:rPr lang="fr-CA" sz="1200" kern="1200" baseline="0" dirty="0" err="1" smtClean="0">
                <a:solidFill>
                  <a:schemeClr val="tx1"/>
                </a:solidFill>
                <a:effectLst/>
                <a:latin typeface="+mn-lt"/>
                <a:ea typeface="+mn-ea"/>
                <a:cs typeface="+mn-cs"/>
              </a:rPr>
              <a:t>combinations</a:t>
            </a:r>
            <a:r>
              <a:rPr lang="fr-CA" sz="1200" kern="1200" baseline="0" dirty="0" smtClean="0">
                <a:solidFill>
                  <a:schemeClr val="tx1"/>
                </a:solidFill>
                <a:effectLst/>
                <a:latin typeface="+mn-lt"/>
                <a:ea typeface="+mn-ea"/>
                <a:cs typeface="+mn-cs"/>
              </a:rPr>
              <a:t> of gaps </a:t>
            </a:r>
            <a:r>
              <a:rPr lang="fr-CA" sz="1200" kern="1200" baseline="0" dirty="0" err="1" smtClean="0">
                <a:solidFill>
                  <a:schemeClr val="tx1"/>
                </a:solidFill>
                <a:effectLst/>
                <a:latin typeface="+mn-lt"/>
                <a:ea typeface="+mn-ea"/>
                <a:cs typeface="+mn-cs"/>
              </a:rPr>
              <a:t>improves</a:t>
            </a:r>
            <a:r>
              <a:rPr lang="fr-CA" sz="1200" kern="1200" baseline="0" dirty="0" smtClean="0">
                <a:solidFill>
                  <a:schemeClr val="tx1"/>
                </a:solidFill>
                <a:effectLst/>
                <a:latin typeface="+mn-lt"/>
                <a:ea typeface="+mn-ea"/>
                <a:cs typeface="+mn-cs"/>
              </a:rPr>
              <a:t> </a:t>
            </a:r>
            <a:r>
              <a:rPr lang="fr-CA" sz="1200" kern="1200" baseline="0" dirty="0" err="1" smtClean="0">
                <a:solidFill>
                  <a:schemeClr val="tx1"/>
                </a:solidFill>
                <a:effectLst/>
                <a:latin typeface="+mn-lt"/>
                <a:ea typeface="+mn-ea"/>
                <a:cs typeface="+mn-cs"/>
              </a:rPr>
              <a:t>forecasts</a:t>
            </a:r>
            <a:r>
              <a:rPr lang="fr-CA" sz="1200" kern="1200" baseline="0" dirty="0" smtClean="0">
                <a:solidFill>
                  <a:schemeClr val="tx1"/>
                </a:solidFill>
                <a:effectLst/>
                <a:latin typeface="+mn-lt"/>
                <a:ea typeface="+mn-ea"/>
                <a:cs typeface="+mn-cs"/>
              </a:rPr>
              <a:t>.</a:t>
            </a:r>
            <a:endParaRPr lang="en-CA"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CA" sz="120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sz="1200" kern="1200" baseline="0" dirty="0" err="1" smtClean="0">
                <a:solidFill>
                  <a:schemeClr val="tx1"/>
                </a:solidFill>
                <a:effectLst/>
                <a:latin typeface="+mn-lt"/>
                <a:ea typeface="+mn-ea"/>
                <a:cs typeface="+mn-cs"/>
              </a:rPr>
              <a:t>We</a:t>
            </a:r>
            <a:r>
              <a:rPr lang="fr-CA" sz="1200" kern="1200" baseline="0" dirty="0" smtClean="0">
                <a:solidFill>
                  <a:schemeClr val="tx1"/>
                </a:solidFill>
                <a:effectLst/>
                <a:latin typeface="+mn-lt"/>
                <a:ea typeface="+mn-ea"/>
                <a:cs typeface="+mn-cs"/>
              </a:rPr>
              <a:t> examine the output </a:t>
            </a:r>
            <a:r>
              <a:rPr lang="fr-CA" sz="1200" kern="1200" baseline="0" dirty="0" err="1" smtClean="0">
                <a:solidFill>
                  <a:schemeClr val="tx1"/>
                </a:solidFill>
                <a:effectLst/>
                <a:latin typeface="+mn-lt"/>
                <a:ea typeface="+mn-ea"/>
                <a:cs typeface="+mn-cs"/>
              </a:rPr>
              <a:t>gap’s</a:t>
            </a:r>
            <a:r>
              <a:rPr lang="fr-CA" sz="1200" kern="1200" baseline="0" dirty="0" smtClean="0">
                <a:solidFill>
                  <a:schemeClr val="tx1"/>
                </a:solidFill>
                <a:effectLst/>
                <a:latin typeface="+mn-lt"/>
                <a:ea typeface="+mn-ea"/>
                <a:cs typeface="+mn-cs"/>
              </a:rPr>
              <a:t> </a:t>
            </a:r>
            <a:r>
              <a:rPr lang="fr-CA" sz="1200" kern="1200" baseline="0" dirty="0" err="1" smtClean="0">
                <a:solidFill>
                  <a:schemeClr val="tx1"/>
                </a:solidFill>
                <a:effectLst/>
                <a:latin typeface="+mn-lt"/>
                <a:ea typeface="+mn-ea"/>
                <a:cs typeface="+mn-cs"/>
              </a:rPr>
              <a:t>ability</a:t>
            </a:r>
            <a:r>
              <a:rPr lang="fr-CA" sz="1200" kern="1200" baseline="0" dirty="0" smtClean="0">
                <a:solidFill>
                  <a:schemeClr val="tx1"/>
                </a:solidFill>
                <a:effectLst/>
                <a:latin typeface="+mn-lt"/>
                <a:ea typeface="+mn-ea"/>
                <a:cs typeface="+mn-cs"/>
              </a:rPr>
              <a:t> to </a:t>
            </a:r>
            <a:r>
              <a:rPr lang="fr-CA" sz="1200" kern="1200" baseline="0" dirty="0" err="1" smtClean="0">
                <a:solidFill>
                  <a:schemeClr val="tx1"/>
                </a:solidFill>
                <a:effectLst/>
                <a:latin typeface="+mn-lt"/>
                <a:ea typeface="+mn-ea"/>
                <a:cs typeface="+mn-cs"/>
              </a:rPr>
              <a:t>forecast</a:t>
            </a:r>
            <a:r>
              <a:rPr lang="fr-CA" sz="1200" kern="1200" baseline="0" dirty="0" smtClean="0">
                <a:solidFill>
                  <a:schemeClr val="tx1"/>
                </a:solidFill>
                <a:effectLst/>
                <a:latin typeface="+mn-lt"/>
                <a:ea typeface="+mn-ea"/>
                <a:cs typeface="+mn-cs"/>
              </a:rPr>
              <a:t> inflation at t+1, t+2 and</a:t>
            </a:r>
            <a:r>
              <a:rPr lang="fr-CA" sz="1200" kern="1200" dirty="0" smtClean="0">
                <a:solidFill>
                  <a:schemeClr val="tx1"/>
                </a:solidFill>
                <a:effectLst/>
                <a:latin typeface="+mn-lt"/>
                <a:ea typeface="+mn-ea"/>
                <a:cs typeface="+mn-cs"/>
              </a:rPr>
              <a:t> t+4</a:t>
            </a:r>
            <a:endParaRPr lang="fr-CA" sz="120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CA" sz="120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sz="1200" kern="1200" dirty="0" smtClean="0">
                <a:solidFill>
                  <a:schemeClr val="tx1"/>
                </a:solidFill>
                <a:effectLst/>
                <a:latin typeface="+mn-lt"/>
                <a:ea typeface="+mn-ea"/>
                <a:cs typeface="+mn-cs"/>
              </a:rPr>
              <a:t>We</a:t>
            </a:r>
            <a:r>
              <a:rPr lang="en-CA" sz="1200" kern="1200" baseline="0" dirty="0" smtClean="0">
                <a:solidFill>
                  <a:schemeClr val="tx1"/>
                </a:solidFill>
                <a:effectLst/>
                <a:latin typeface="+mn-lt"/>
                <a:ea typeface="+mn-ea"/>
                <a:cs typeface="+mn-cs"/>
              </a:rPr>
              <a:t> use the Schwartz criterion to specify equation 1, which is simple made of lags of inflation.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CA" sz="120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sz="1200" kern="1200" baseline="0" dirty="0" smtClean="0">
                <a:solidFill>
                  <a:schemeClr val="tx1"/>
                </a:solidFill>
                <a:effectLst/>
                <a:latin typeface="+mn-lt"/>
                <a:ea typeface="+mn-ea"/>
                <a:cs typeface="+mn-cs"/>
              </a:rPr>
              <a:t>We then </a:t>
            </a:r>
            <a:r>
              <a:rPr lang="en-CA" sz="1200" kern="1200" dirty="0" smtClean="0">
                <a:solidFill>
                  <a:schemeClr val="tx1"/>
                </a:solidFill>
                <a:effectLst/>
                <a:latin typeface="+mn-lt"/>
                <a:ea typeface="+mn-ea"/>
                <a:cs typeface="+mn-cs"/>
              </a:rPr>
              <a:t>re-estimate that equation in and use the resulting models to perform inflation forecast.</a:t>
            </a:r>
            <a:r>
              <a:rPr lang="en-CA" sz="1200" kern="1200" baseline="0" dirty="0" smtClean="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CA" sz="120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CA" sz="120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sz="1200" kern="1200" baseline="0" dirty="0" smtClean="0">
                <a:solidFill>
                  <a:schemeClr val="tx1"/>
                </a:solidFill>
                <a:effectLst/>
                <a:latin typeface="+mn-lt"/>
                <a:ea typeface="+mn-ea"/>
                <a:cs typeface="+mn-cs"/>
              </a:rPr>
              <a:t>We begin the experience in 2007q1 as this the first quarter for our real-time data set.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CA" sz="120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sz="1200" kern="1200" dirty="0" err="1" smtClean="0">
                <a:solidFill>
                  <a:schemeClr val="tx1"/>
                </a:solidFill>
                <a:effectLst/>
                <a:latin typeface="+mn-lt"/>
                <a:ea typeface="+mn-ea"/>
                <a:cs typeface="+mn-cs"/>
              </a:rPr>
              <a:t>We</a:t>
            </a:r>
            <a:r>
              <a:rPr lang="fr-CA" sz="1200" kern="1200" baseline="0" dirty="0" smtClean="0">
                <a:solidFill>
                  <a:schemeClr val="tx1"/>
                </a:solidFill>
                <a:effectLst/>
                <a:latin typeface="+mn-lt"/>
                <a:ea typeface="+mn-ea"/>
                <a:cs typeface="+mn-cs"/>
              </a:rPr>
              <a:t> use a an </a:t>
            </a:r>
            <a:r>
              <a:rPr lang="fr-CA" sz="1200" kern="1200" baseline="0" dirty="0" err="1" smtClean="0">
                <a:solidFill>
                  <a:schemeClr val="tx1"/>
                </a:solidFill>
                <a:effectLst/>
                <a:latin typeface="+mn-lt"/>
                <a:ea typeface="+mn-ea"/>
                <a:cs typeface="+mn-cs"/>
              </a:rPr>
              <a:t>expanding</a:t>
            </a:r>
            <a:r>
              <a:rPr lang="fr-CA" sz="1200" kern="1200" baseline="0" dirty="0" smtClean="0">
                <a:solidFill>
                  <a:schemeClr val="tx1"/>
                </a:solidFill>
                <a:effectLst/>
                <a:latin typeface="+mn-lt"/>
                <a:ea typeface="+mn-ea"/>
                <a:cs typeface="+mn-cs"/>
              </a:rPr>
              <a:t> </a:t>
            </a:r>
            <a:r>
              <a:rPr lang="fr-CA" sz="1200" kern="1200" baseline="0" dirty="0" err="1" smtClean="0">
                <a:solidFill>
                  <a:schemeClr val="tx1"/>
                </a:solidFill>
                <a:effectLst/>
                <a:latin typeface="+mn-lt"/>
                <a:ea typeface="+mn-ea"/>
                <a:cs typeface="+mn-cs"/>
              </a:rPr>
              <a:t>sample</a:t>
            </a:r>
            <a:r>
              <a:rPr lang="fr-CA" sz="1200" kern="1200" baseline="0" dirty="0" smtClean="0">
                <a:solidFill>
                  <a:schemeClr val="tx1"/>
                </a:solidFill>
                <a:effectLst/>
                <a:latin typeface="+mn-lt"/>
                <a:ea typeface="+mn-ea"/>
                <a:cs typeface="+mn-cs"/>
              </a:rPr>
              <a:t> </a:t>
            </a:r>
            <a:r>
              <a:rPr lang="fr-CA" sz="1200" kern="1200" baseline="0" dirty="0" err="1" smtClean="0">
                <a:solidFill>
                  <a:schemeClr val="tx1"/>
                </a:solidFill>
                <a:effectLst/>
                <a:latin typeface="+mn-lt"/>
                <a:ea typeface="+mn-ea"/>
                <a:cs typeface="+mn-cs"/>
              </a:rPr>
              <a:t>starting</a:t>
            </a:r>
            <a:r>
              <a:rPr lang="fr-CA" sz="1200" kern="1200" baseline="0" dirty="0" smtClean="0">
                <a:solidFill>
                  <a:schemeClr val="tx1"/>
                </a:solidFill>
                <a:effectLst/>
                <a:latin typeface="+mn-lt"/>
                <a:ea typeface="+mn-ea"/>
                <a:cs typeface="+mn-cs"/>
              </a:rPr>
              <a:t> in 1992q4, as </a:t>
            </a:r>
            <a:r>
              <a:rPr lang="fr-CA" sz="1200" kern="1200" baseline="0" dirty="0" err="1" smtClean="0">
                <a:solidFill>
                  <a:schemeClr val="tx1"/>
                </a:solidFill>
                <a:effectLst/>
                <a:latin typeface="+mn-lt"/>
                <a:ea typeface="+mn-ea"/>
                <a:cs typeface="+mn-cs"/>
              </a:rPr>
              <a:t>this</a:t>
            </a:r>
            <a:r>
              <a:rPr lang="fr-CA" sz="1200" kern="1200" baseline="0" dirty="0" smtClean="0">
                <a:solidFill>
                  <a:schemeClr val="tx1"/>
                </a:solidFill>
                <a:effectLst/>
                <a:latin typeface="+mn-lt"/>
                <a:ea typeface="+mn-ea"/>
                <a:cs typeface="+mn-cs"/>
              </a:rPr>
              <a:t> </a:t>
            </a:r>
            <a:r>
              <a:rPr lang="fr-CA" sz="1200" kern="1200" baseline="0" dirty="0" err="1" smtClean="0">
                <a:solidFill>
                  <a:schemeClr val="tx1"/>
                </a:solidFill>
                <a:effectLst/>
                <a:latin typeface="+mn-lt"/>
                <a:ea typeface="+mn-ea"/>
                <a:cs typeface="+mn-cs"/>
              </a:rPr>
              <a:t>is</a:t>
            </a:r>
            <a:r>
              <a:rPr lang="fr-CA" sz="1200" kern="1200" baseline="0" dirty="0" smtClean="0">
                <a:solidFill>
                  <a:schemeClr val="tx1"/>
                </a:solidFill>
                <a:effectLst/>
                <a:latin typeface="+mn-lt"/>
                <a:ea typeface="+mn-ea"/>
                <a:cs typeface="+mn-cs"/>
              </a:rPr>
              <a:t> the first quarter for </a:t>
            </a:r>
            <a:r>
              <a:rPr lang="fr-CA" sz="1200" kern="1200" baseline="0" dirty="0" err="1" smtClean="0">
                <a:solidFill>
                  <a:schemeClr val="tx1"/>
                </a:solidFill>
                <a:effectLst/>
                <a:latin typeface="+mn-lt"/>
                <a:ea typeface="+mn-ea"/>
                <a:cs typeface="+mn-cs"/>
              </a:rPr>
              <a:t>which</a:t>
            </a:r>
            <a:r>
              <a:rPr lang="fr-CA" sz="1200" kern="1200" baseline="0" dirty="0" smtClean="0">
                <a:solidFill>
                  <a:schemeClr val="tx1"/>
                </a:solidFill>
                <a:effectLst/>
                <a:latin typeface="+mn-lt"/>
                <a:ea typeface="+mn-ea"/>
                <a:cs typeface="+mn-cs"/>
              </a:rPr>
              <a:t> the Bank of Canada set a </a:t>
            </a:r>
            <a:r>
              <a:rPr lang="fr-CA" sz="1200" kern="1200" baseline="0" dirty="0" err="1" smtClean="0">
                <a:solidFill>
                  <a:schemeClr val="tx1"/>
                </a:solidFill>
                <a:effectLst/>
                <a:latin typeface="+mn-lt"/>
                <a:ea typeface="+mn-ea"/>
                <a:cs typeface="+mn-cs"/>
              </a:rPr>
              <a:t>specific</a:t>
            </a:r>
            <a:r>
              <a:rPr lang="fr-CA" sz="1200" kern="1200" baseline="0" dirty="0" smtClean="0">
                <a:solidFill>
                  <a:schemeClr val="tx1"/>
                </a:solidFill>
                <a:effectLst/>
                <a:latin typeface="+mn-lt"/>
                <a:ea typeface="+mn-ea"/>
                <a:cs typeface="+mn-cs"/>
              </a:rPr>
              <a:t> inflation </a:t>
            </a:r>
            <a:r>
              <a:rPr lang="fr-CA" sz="1200" kern="1200" baseline="0" dirty="0" err="1" smtClean="0">
                <a:solidFill>
                  <a:schemeClr val="tx1"/>
                </a:solidFill>
                <a:effectLst/>
                <a:latin typeface="+mn-lt"/>
                <a:ea typeface="+mn-ea"/>
                <a:cs typeface="+mn-cs"/>
              </a:rPr>
              <a:t>target</a:t>
            </a:r>
            <a:r>
              <a:rPr lang="fr-CA" sz="1200" kern="1200" baseline="0" dirty="0" smtClean="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CA" sz="1200" kern="1200" baseline="0" dirty="0" err="1"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sz="1200" kern="1200" baseline="0" dirty="0" err="1" smtClean="0">
                <a:solidFill>
                  <a:schemeClr val="tx1"/>
                </a:solidFill>
                <a:effectLst/>
                <a:latin typeface="+mn-lt"/>
                <a:ea typeface="+mn-ea"/>
                <a:cs typeface="+mn-cs"/>
              </a:rPr>
              <a:t>Various</a:t>
            </a:r>
            <a:r>
              <a:rPr lang="fr-CA" sz="1200" kern="1200" baseline="0" dirty="0" smtClean="0">
                <a:solidFill>
                  <a:schemeClr val="tx1"/>
                </a:solidFill>
                <a:effectLst/>
                <a:latin typeface="+mn-lt"/>
                <a:ea typeface="+mn-ea"/>
                <a:cs typeface="+mn-cs"/>
              </a:rPr>
              <a:t> </a:t>
            </a:r>
            <a:r>
              <a:rPr lang="fr-CA" sz="1200" kern="1200" baseline="0" dirty="0" err="1" smtClean="0">
                <a:solidFill>
                  <a:schemeClr val="tx1"/>
                </a:solidFill>
                <a:effectLst/>
                <a:latin typeface="+mn-lt"/>
                <a:ea typeface="+mn-ea"/>
                <a:cs typeface="+mn-cs"/>
              </a:rPr>
              <a:t>studies</a:t>
            </a:r>
            <a:r>
              <a:rPr lang="fr-CA" sz="1200" kern="1200" baseline="0" dirty="0" smtClean="0">
                <a:solidFill>
                  <a:schemeClr val="tx1"/>
                </a:solidFill>
                <a:effectLst/>
                <a:latin typeface="+mn-lt"/>
                <a:ea typeface="+mn-ea"/>
                <a:cs typeface="+mn-cs"/>
              </a:rPr>
              <a:t> have </a:t>
            </a:r>
            <a:r>
              <a:rPr lang="fr-CA" sz="1200" kern="1200" baseline="0" dirty="0" err="1" smtClean="0">
                <a:solidFill>
                  <a:schemeClr val="tx1"/>
                </a:solidFill>
                <a:effectLst/>
                <a:latin typeface="+mn-lt"/>
                <a:ea typeface="+mn-ea"/>
                <a:cs typeface="+mn-cs"/>
              </a:rPr>
              <a:t>shown</a:t>
            </a:r>
            <a:r>
              <a:rPr lang="fr-CA" sz="1200" kern="1200" baseline="0" dirty="0" smtClean="0">
                <a:solidFill>
                  <a:schemeClr val="tx1"/>
                </a:solidFill>
                <a:effectLst/>
                <a:latin typeface="+mn-lt"/>
                <a:ea typeface="+mn-ea"/>
                <a:cs typeface="+mn-cs"/>
              </a:rPr>
              <a:t> </a:t>
            </a:r>
            <a:r>
              <a:rPr lang="fr-CA" sz="1200" kern="1200" baseline="0" dirty="0" err="1" smtClean="0">
                <a:solidFill>
                  <a:schemeClr val="tx1"/>
                </a:solidFill>
                <a:effectLst/>
                <a:latin typeface="+mn-lt"/>
                <a:ea typeface="+mn-ea"/>
                <a:cs typeface="+mn-cs"/>
              </a:rPr>
              <a:t>that</a:t>
            </a:r>
            <a:r>
              <a:rPr lang="fr-CA" sz="1200" kern="1200" baseline="0" dirty="0" smtClean="0">
                <a:solidFill>
                  <a:schemeClr val="tx1"/>
                </a:solidFill>
                <a:effectLst/>
                <a:latin typeface="+mn-lt"/>
                <a:ea typeface="+mn-ea"/>
                <a:cs typeface="+mn-cs"/>
              </a:rPr>
              <a:t> </a:t>
            </a:r>
            <a:r>
              <a:rPr lang="fr-CA" sz="1200" kern="1200" baseline="0" dirty="0" err="1" smtClean="0">
                <a:solidFill>
                  <a:schemeClr val="tx1"/>
                </a:solidFill>
                <a:effectLst/>
                <a:latin typeface="+mn-lt"/>
                <a:ea typeface="+mn-ea"/>
                <a:cs typeface="+mn-cs"/>
              </a:rPr>
              <a:t>there</a:t>
            </a:r>
            <a:r>
              <a:rPr lang="fr-CA" sz="1200" kern="1200" baseline="0" dirty="0" smtClean="0">
                <a:solidFill>
                  <a:schemeClr val="tx1"/>
                </a:solidFill>
                <a:effectLst/>
                <a:latin typeface="+mn-lt"/>
                <a:ea typeface="+mn-ea"/>
                <a:cs typeface="+mn-cs"/>
              </a:rPr>
              <a:t> has been a break in inflation </a:t>
            </a:r>
            <a:r>
              <a:rPr lang="fr-CA" sz="1200" kern="1200" baseline="0" dirty="0" err="1" smtClean="0">
                <a:solidFill>
                  <a:schemeClr val="tx1"/>
                </a:solidFill>
                <a:effectLst/>
                <a:latin typeface="+mn-lt"/>
                <a:ea typeface="+mn-ea"/>
                <a:cs typeface="+mn-cs"/>
              </a:rPr>
              <a:t>series</a:t>
            </a:r>
            <a:r>
              <a:rPr lang="fr-CA" sz="1200" kern="1200" baseline="0" dirty="0" smtClean="0">
                <a:solidFill>
                  <a:schemeClr val="tx1"/>
                </a:solidFill>
                <a:effectLst/>
                <a:latin typeface="+mn-lt"/>
                <a:ea typeface="+mn-ea"/>
                <a:cs typeface="+mn-cs"/>
              </a:rPr>
              <a:t> in Canada </a:t>
            </a:r>
            <a:r>
              <a:rPr lang="fr-CA" sz="1200" kern="1200" baseline="0" dirty="0" err="1" smtClean="0">
                <a:solidFill>
                  <a:schemeClr val="tx1"/>
                </a:solidFill>
                <a:effectLst/>
                <a:latin typeface="+mn-lt"/>
                <a:ea typeface="+mn-ea"/>
                <a:cs typeface="+mn-cs"/>
              </a:rPr>
              <a:t>around</a:t>
            </a:r>
            <a:r>
              <a:rPr lang="fr-CA" sz="1200" kern="1200" baseline="0" dirty="0" smtClean="0">
                <a:solidFill>
                  <a:schemeClr val="tx1"/>
                </a:solidFill>
                <a:effectLst/>
                <a:latin typeface="+mn-lt"/>
                <a:ea typeface="+mn-ea"/>
                <a:cs typeface="+mn-cs"/>
              </a:rPr>
              <a:t> the adoption of inflation </a:t>
            </a:r>
            <a:r>
              <a:rPr lang="fr-CA" sz="1200" kern="1200" baseline="0" dirty="0" err="1" smtClean="0">
                <a:solidFill>
                  <a:schemeClr val="tx1"/>
                </a:solidFill>
                <a:effectLst/>
                <a:latin typeface="+mn-lt"/>
                <a:ea typeface="+mn-ea"/>
                <a:cs typeface="+mn-cs"/>
              </a:rPr>
              <a:t>targets</a:t>
            </a:r>
            <a:r>
              <a:rPr lang="fr-CA" sz="1200" kern="1200" baseline="0" dirty="0" smtClean="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CA" sz="120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sz="1200" kern="1200" baseline="0" dirty="0" err="1" smtClean="0">
                <a:solidFill>
                  <a:schemeClr val="tx1"/>
                </a:solidFill>
                <a:effectLst/>
                <a:latin typeface="+mn-lt"/>
                <a:ea typeface="+mn-ea"/>
                <a:cs typeface="+mn-cs"/>
              </a:rPr>
              <a:t>We</a:t>
            </a:r>
            <a:r>
              <a:rPr lang="fr-CA" sz="1200" kern="1200" baseline="0" dirty="0" smtClean="0">
                <a:solidFill>
                  <a:schemeClr val="tx1"/>
                </a:solidFill>
                <a:effectLst/>
                <a:latin typeface="+mn-lt"/>
                <a:ea typeface="+mn-ea"/>
                <a:cs typeface="+mn-cs"/>
              </a:rPr>
              <a:t> do the </a:t>
            </a:r>
            <a:r>
              <a:rPr lang="fr-CA" sz="1200" kern="1200" baseline="0" dirty="0" err="1" smtClean="0">
                <a:solidFill>
                  <a:schemeClr val="tx1"/>
                </a:solidFill>
                <a:effectLst/>
                <a:latin typeface="+mn-lt"/>
                <a:ea typeface="+mn-ea"/>
                <a:cs typeface="+mn-cs"/>
              </a:rPr>
              <a:t>same</a:t>
            </a:r>
            <a:r>
              <a:rPr lang="fr-CA" sz="1200" kern="1200" baseline="0" dirty="0" smtClean="0">
                <a:solidFill>
                  <a:schemeClr val="tx1"/>
                </a:solidFill>
                <a:effectLst/>
                <a:latin typeface="+mn-lt"/>
                <a:ea typeface="+mn-ea"/>
                <a:cs typeface="+mn-cs"/>
              </a:rPr>
              <a:t> </a:t>
            </a:r>
            <a:r>
              <a:rPr lang="fr-CA" sz="1200" kern="1200" baseline="0" dirty="0" err="1" smtClean="0">
                <a:solidFill>
                  <a:schemeClr val="tx1"/>
                </a:solidFill>
                <a:effectLst/>
                <a:latin typeface="+mn-lt"/>
                <a:ea typeface="+mn-ea"/>
                <a:cs typeface="+mn-cs"/>
              </a:rPr>
              <a:t>with</a:t>
            </a:r>
            <a:r>
              <a:rPr lang="fr-CA" sz="1200" kern="1200" baseline="0" dirty="0" smtClean="0">
                <a:solidFill>
                  <a:schemeClr val="tx1"/>
                </a:solidFill>
                <a:effectLst/>
                <a:latin typeface="+mn-lt"/>
                <a:ea typeface="+mn-ea"/>
                <a:cs typeface="+mn-cs"/>
              </a:rPr>
              <a:t> inflation </a:t>
            </a:r>
            <a:r>
              <a:rPr lang="fr-CA" sz="1200" kern="1200" baseline="0" dirty="0" err="1" smtClean="0">
                <a:solidFill>
                  <a:schemeClr val="tx1"/>
                </a:solidFill>
                <a:effectLst/>
                <a:latin typeface="+mn-lt"/>
                <a:ea typeface="+mn-ea"/>
                <a:cs typeface="+mn-cs"/>
              </a:rPr>
              <a:t>forecating</a:t>
            </a:r>
            <a:r>
              <a:rPr lang="fr-CA" sz="1200" kern="1200" baseline="0" dirty="0" smtClean="0">
                <a:solidFill>
                  <a:schemeClr val="tx1"/>
                </a:solidFill>
                <a:effectLst/>
                <a:latin typeface="+mn-lt"/>
                <a:ea typeface="+mn-ea"/>
                <a:cs typeface="+mn-cs"/>
              </a:rPr>
              <a:t> </a:t>
            </a:r>
            <a:r>
              <a:rPr lang="fr-CA" sz="1200" kern="1200" baseline="0" dirty="0" err="1" smtClean="0">
                <a:solidFill>
                  <a:schemeClr val="tx1"/>
                </a:solidFill>
                <a:effectLst/>
                <a:latin typeface="+mn-lt"/>
                <a:ea typeface="+mn-ea"/>
                <a:cs typeface="+mn-cs"/>
              </a:rPr>
              <a:t>equation</a:t>
            </a:r>
            <a:r>
              <a:rPr lang="fr-CA" sz="1200" kern="1200" baseline="0" dirty="0" smtClean="0">
                <a:solidFill>
                  <a:schemeClr val="tx1"/>
                </a:solidFill>
                <a:effectLst/>
                <a:latin typeface="+mn-lt"/>
                <a:ea typeface="+mn-ea"/>
                <a:cs typeface="+mn-cs"/>
              </a:rPr>
              <a:t> </a:t>
            </a:r>
            <a:r>
              <a:rPr lang="fr-CA" sz="1200" kern="1200" baseline="0" dirty="0" err="1" smtClean="0">
                <a:solidFill>
                  <a:schemeClr val="tx1"/>
                </a:solidFill>
                <a:effectLst/>
                <a:latin typeface="+mn-lt"/>
                <a:ea typeface="+mn-ea"/>
                <a:cs typeface="+mn-cs"/>
              </a:rPr>
              <a:t>including</a:t>
            </a:r>
            <a:r>
              <a:rPr lang="fr-CA" sz="1200" kern="1200" baseline="0" dirty="0" smtClean="0">
                <a:solidFill>
                  <a:schemeClr val="tx1"/>
                </a:solidFill>
                <a:effectLst/>
                <a:latin typeface="+mn-lt"/>
                <a:ea typeface="+mn-ea"/>
                <a:cs typeface="+mn-cs"/>
              </a:rPr>
              <a:t> output gaps, as in </a:t>
            </a:r>
            <a:r>
              <a:rPr lang="fr-CA" sz="1200" kern="1200" baseline="0" dirty="0" err="1" smtClean="0">
                <a:solidFill>
                  <a:schemeClr val="tx1"/>
                </a:solidFill>
                <a:effectLst/>
                <a:latin typeface="+mn-lt"/>
                <a:ea typeface="+mn-ea"/>
                <a:cs typeface="+mn-cs"/>
              </a:rPr>
              <a:t>equation</a:t>
            </a:r>
            <a:r>
              <a:rPr lang="fr-CA" sz="1200" kern="1200" baseline="0" dirty="0" smtClean="0">
                <a:solidFill>
                  <a:schemeClr val="tx1"/>
                </a:solidFill>
                <a:effectLst/>
                <a:latin typeface="+mn-lt"/>
                <a:ea typeface="+mn-ea"/>
                <a:cs typeface="+mn-cs"/>
              </a:rPr>
              <a:t> (2) and </a:t>
            </a:r>
            <a:r>
              <a:rPr lang="fr-CA" sz="1200" kern="1200" baseline="0" dirty="0" err="1" smtClean="0">
                <a:solidFill>
                  <a:schemeClr val="tx1"/>
                </a:solidFill>
                <a:effectLst/>
                <a:latin typeface="+mn-lt"/>
                <a:ea typeface="+mn-ea"/>
                <a:cs typeface="+mn-cs"/>
              </a:rPr>
              <a:t>forecasted</a:t>
            </a:r>
            <a:r>
              <a:rPr lang="fr-CA" sz="1200" kern="1200" baseline="0" dirty="0" smtClean="0">
                <a:solidFill>
                  <a:schemeClr val="tx1"/>
                </a:solidFill>
                <a:effectLst/>
                <a:latin typeface="+mn-lt"/>
                <a:ea typeface="+mn-ea"/>
                <a:cs typeface="+mn-cs"/>
              </a:rPr>
              <a:t> output gaps, as in </a:t>
            </a:r>
            <a:r>
              <a:rPr lang="fr-CA" sz="1200" kern="1200" baseline="0" dirty="0" err="1" smtClean="0">
                <a:solidFill>
                  <a:schemeClr val="tx1"/>
                </a:solidFill>
                <a:effectLst/>
                <a:latin typeface="+mn-lt"/>
                <a:ea typeface="+mn-ea"/>
                <a:cs typeface="+mn-cs"/>
              </a:rPr>
              <a:t>equation</a:t>
            </a:r>
            <a:r>
              <a:rPr lang="fr-CA" sz="1200" kern="1200" baseline="0" dirty="0" smtClean="0">
                <a:solidFill>
                  <a:schemeClr val="tx1"/>
                </a:solidFill>
                <a:effectLst/>
                <a:latin typeface="+mn-lt"/>
                <a:ea typeface="+mn-ea"/>
                <a:cs typeface="+mn-cs"/>
              </a:rPr>
              <a:t> (3).</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CA" sz="120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sz="1200" kern="1200" baseline="0" dirty="0" smtClean="0">
                <a:solidFill>
                  <a:schemeClr val="tx1"/>
                </a:solidFill>
                <a:effectLst/>
                <a:latin typeface="+mn-lt"/>
                <a:ea typeface="+mn-ea"/>
                <a:cs typeface="+mn-cs"/>
              </a:rPr>
              <a:t>To </a:t>
            </a:r>
            <a:r>
              <a:rPr lang="fr-CA" sz="1200" kern="1200" baseline="0" dirty="0" err="1" smtClean="0">
                <a:solidFill>
                  <a:schemeClr val="tx1"/>
                </a:solidFill>
                <a:effectLst/>
                <a:latin typeface="+mn-lt"/>
                <a:ea typeface="+mn-ea"/>
                <a:cs typeface="+mn-cs"/>
              </a:rPr>
              <a:t>forecast</a:t>
            </a:r>
            <a:r>
              <a:rPr lang="fr-CA" sz="1200" kern="1200" baseline="0" dirty="0" smtClean="0">
                <a:solidFill>
                  <a:schemeClr val="tx1"/>
                </a:solidFill>
                <a:effectLst/>
                <a:latin typeface="+mn-lt"/>
                <a:ea typeface="+mn-ea"/>
                <a:cs typeface="+mn-cs"/>
              </a:rPr>
              <a:t> the inputs </a:t>
            </a:r>
            <a:r>
              <a:rPr lang="fr-CA" sz="1200" kern="1200" baseline="0" dirty="0" err="1" smtClean="0">
                <a:solidFill>
                  <a:schemeClr val="tx1"/>
                </a:solidFill>
                <a:effectLst/>
                <a:latin typeface="+mn-lt"/>
                <a:ea typeface="+mn-ea"/>
                <a:cs typeface="+mn-cs"/>
              </a:rPr>
              <a:t>needed</a:t>
            </a:r>
            <a:r>
              <a:rPr lang="fr-CA" sz="1200" kern="1200" baseline="0" dirty="0" smtClean="0">
                <a:solidFill>
                  <a:schemeClr val="tx1"/>
                </a:solidFill>
                <a:effectLst/>
                <a:latin typeface="+mn-lt"/>
                <a:ea typeface="+mn-ea"/>
                <a:cs typeface="+mn-cs"/>
              </a:rPr>
              <a:t> to </a:t>
            </a:r>
            <a:r>
              <a:rPr lang="fr-CA" sz="1200" kern="1200" baseline="0" dirty="0" err="1" smtClean="0">
                <a:solidFill>
                  <a:schemeClr val="tx1"/>
                </a:solidFill>
                <a:effectLst/>
                <a:latin typeface="+mn-lt"/>
                <a:ea typeface="+mn-ea"/>
                <a:cs typeface="+mn-cs"/>
              </a:rPr>
              <a:t>forecast</a:t>
            </a:r>
            <a:r>
              <a:rPr lang="fr-CA" sz="1200" kern="1200" baseline="0" dirty="0" smtClean="0">
                <a:solidFill>
                  <a:schemeClr val="tx1"/>
                </a:solidFill>
                <a:effectLst/>
                <a:latin typeface="+mn-lt"/>
                <a:ea typeface="+mn-ea"/>
                <a:cs typeface="+mn-cs"/>
              </a:rPr>
              <a:t> output gaps </a:t>
            </a:r>
            <a:r>
              <a:rPr lang="fr-CA" sz="1200" kern="1200" baseline="0" dirty="0" err="1" smtClean="0">
                <a:solidFill>
                  <a:schemeClr val="tx1"/>
                </a:solidFill>
                <a:effectLst/>
                <a:latin typeface="+mn-lt"/>
                <a:ea typeface="+mn-ea"/>
                <a:cs typeface="+mn-cs"/>
              </a:rPr>
              <a:t>we</a:t>
            </a:r>
            <a:r>
              <a:rPr lang="fr-CA" sz="1200" kern="1200" baseline="0" dirty="0" smtClean="0">
                <a:solidFill>
                  <a:schemeClr val="tx1"/>
                </a:solidFill>
                <a:effectLst/>
                <a:latin typeface="+mn-lt"/>
                <a:ea typeface="+mn-ea"/>
                <a:cs typeface="+mn-cs"/>
              </a:rPr>
              <a:t> use real time Bank staff monitoring data + simple </a:t>
            </a:r>
            <a:r>
              <a:rPr lang="fr-CA" sz="1200" kern="1200" baseline="0" dirty="0" err="1" smtClean="0">
                <a:solidFill>
                  <a:schemeClr val="tx1"/>
                </a:solidFill>
                <a:effectLst/>
                <a:latin typeface="+mn-lt"/>
                <a:ea typeface="+mn-ea"/>
                <a:cs typeface="+mn-cs"/>
              </a:rPr>
              <a:t>assumptions</a:t>
            </a:r>
            <a:r>
              <a:rPr lang="fr-CA" sz="1200" kern="1200" baseline="0" dirty="0" smtClean="0">
                <a:solidFill>
                  <a:schemeClr val="tx1"/>
                </a:solidFill>
                <a:effectLst/>
                <a:latin typeface="+mn-lt"/>
                <a:ea typeface="+mn-ea"/>
                <a:cs typeface="+mn-cs"/>
              </a:rPr>
              <a:t>, in </a:t>
            </a:r>
            <a:r>
              <a:rPr lang="fr-CA" sz="1200" kern="1200" baseline="0" dirty="0" err="1" smtClean="0">
                <a:solidFill>
                  <a:schemeClr val="tx1"/>
                </a:solidFill>
                <a:effectLst/>
                <a:latin typeface="+mn-lt"/>
                <a:ea typeface="+mn-ea"/>
                <a:cs typeface="+mn-cs"/>
              </a:rPr>
              <a:t>our</a:t>
            </a:r>
            <a:r>
              <a:rPr lang="fr-CA" sz="1200" kern="1200" baseline="0" dirty="0" smtClean="0">
                <a:solidFill>
                  <a:schemeClr val="tx1"/>
                </a:solidFill>
                <a:effectLst/>
                <a:latin typeface="+mn-lt"/>
                <a:ea typeface="+mn-ea"/>
                <a:cs typeface="+mn-cs"/>
              </a:rPr>
              <a:t> base case.</a:t>
            </a:r>
            <a:endParaRPr lang="en-CA"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CA" sz="120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sz="1200" kern="1200" baseline="0" dirty="0" smtClean="0">
                <a:solidFill>
                  <a:schemeClr val="tx1"/>
                </a:solidFill>
                <a:effectLst/>
                <a:latin typeface="+mn-lt"/>
                <a:ea typeface="+mn-ea"/>
                <a:cs typeface="+mn-cs"/>
              </a:rPr>
              <a:t>Projections: </a:t>
            </a:r>
            <a:r>
              <a:rPr lang="en-CA" sz="1200" kern="1200" baseline="0" dirty="0" smtClean="0">
                <a:solidFill>
                  <a:schemeClr val="tx1"/>
                </a:solidFill>
                <a:effectLst/>
                <a:latin typeface="+mn-lt"/>
                <a:ea typeface="+mn-ea"/>
                <a:cs typeface="+mn-cs"/>
              </a:rPr>
              <a:t>only take into account the information available at the time inflation forecasts were made. No information obtained after period t is included in these projections.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CA" sz="120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sz="1200" kern="1200" baseline="0" dirty="0" smtClean="0">
                <a:solidFill>
                  <a:schemeClr val="tx1"/>
                </a:solidFill>
                <a:effectLst/>
                <a:latin typeface="+mn-lt"/>
                <a:ea typeface="+mn-ea"/>
                <a:cs typeface="+mn-cs"/>
              </a:rPr>
              <a:t>To compare the models’ forecast performances, we calculate and compare their root mean-square errors (RMSEs). Comparisons of forecasts with (2) and (1) give us information about whether output gaps estimated with historical data add information to simple autoregressive models in forecasting inflation. Comparisons of (3) with (1) tells us whether adding historical and projected output gaps helps improve inflation forecasts.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CA"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kern="1200" baseline="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C32C7595-996D-4D14-A627-1B4AFD1ED7D2}" type="slidenum">
              <a:rPr lang="en-US" smtClean="0"/>
              <a:t>6</a:t>
            </a:fld>
            <a:endParaRPr lang="en-US"/>
          </a:p>
        </p:txBody>
      </p:sp>
    </p:spTree>
    <p:extLst>
      <p:ext uri="{BB962C8B-B14F-4D97-AF65-F5344CB8AC3E}">
        <p14:creationId xmlns:p14="http://schemas.microsoft.com/office/powerpoint/2010/main" val="2179427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r-CA" dirty="0" err="1" smtClean="0"/>
              <a:t>Two</a:t>
            </a:r>
            <a:r>
              <a:rPr lang="fr-CA" baseline="0" dirty="0" smtClean="0"/>
              <a:t> main </a:t>
            </a:r>
            <a:r>
              <a:rPr lang="fr-CA" baseline="0" dirty="0" err="1" smtClean="0"/>
              <a:t>methods</a:t>
            </a:r>
            <a:r>
              <a:rPr lang="fr-CA" baseline="0" dirty="0" smtClean="0"/>
              <a:t> </a:t>
            </a:r>
            <a:r>
              <a:rPr lang="fr-CA" baseline="0" dirty="0" err="1" smtClean="0"/>
              <a:t>used</a:t>
            </a:r>
            <a:r>
              <a:rPr lang="fr-CA" baseline="0" dirty="0" smtClean="0"/>
              <a:t> by the Bank:</a:t>
            </a:r>
          </a:p>
          <a:p>
            <a:pPr marL="628650" lvl="1" indent="-171450">
              <a:buFontTx/>
              <a:buChar char="-"/>
            </a:pPr>
            <a:r>
              <a:rPr lang="en-CA" dirty="0" smtClean="0"/>
              <a:t>IF: production-function type of approach that decomposes potential output into trend labour input and trend labour productivity. Trend labour input: working-age population, trend employment rate and trend average weekly hours. Trend labour productivity: capital deepening (capital stock per hour worked) and trend total factor productivity. Because real-time data do not exist for some of the variables used in the IF, in this project we use a simplified version of it. The simplified and the full IF give very similar estimates.</a:t>
            </a:r>
          </a:p>
          <a:p>
            <a:pPr marL="628650" lvl="1" indent="-171450">
              <a:buFontTx/>
              <a:buChar char="-"/>
            </a:pPr>
            <a:r>
              <a:rPr lang="en-CA" dirty="0" smtClean="0"/>
              <a:t>EMVF: Mix of mechanical filtering (</a:t>
            </a:r>
            <a:r>
              <a:rPr lang="en-CA" dirty="0" err="1" smtClean="0"/>
              <a:t>Hodrick</a:t>
            </a:r>
            <a:r>
              <a:rPr lang="en-CA" dirty="0" smtClean="0"/>
              <a:t>-Prescott filter), end-of-sample conditions and conditioning information applied to labour productivity and to components of labour input (participation rate, unemployment, average hours worked).</a:t>
            </a:r>
          </a:p>
          <a:p>
            <a:pPr marL="171450" lvl="0" indent="-171450">
              <a:buFontTx/>
              <a:buChar char="-"/>
            </a:pPr>
            <a:r>
              <a:rPr lang="fr-CA" dirty="0" smtClean="0"/>
              <a:t>Staff projections: </a:t>
            </a:r>
            <a:r>
              <a:rPr lang="fr-CA" dirty="0" err="1" smtClean="0"/>
              <a:t>re</a:t>
            </a:r>
            <a:r>
              <a:rPr lang="en-CA" dirty="0" err="1" smtClean="0"/>
              <a:t>flects</a:t>
            </a:r>
            <a:r>
              <a:rPr lang="en-CA" dirty="0" smtClean="0"/>
              <a:t> the judgment of the staff and is based on a large set of information, including:</a:t>
            </a:r>
          </a:p>
          <a:p>
            <a:pPr marL="628650" lvl="1" indent="-171450">
              <a:buFontTx/>
              <a:buChar char="-"/>
            </a:pPr>
            <a:r>
              <a:rPr lang="en-CA" dirty="0" smtClean="0"/>
              <a:t> the IF, the EMVF, output gap measures based on other methods, various labour market indicators, and some survey indicators.</a:t>
            </a:r>
          </a:p>
          <a:p>
            <a:pPr marL="171450" lvl="0" indent="-171450">
              <a:buFontTx/>
              <a:buChar char="-"/>
            </a:pPr>
            <a:r>
              <a:rPr lang="fr-CA" dirty="0" smtClean="0"/>
              <a:t>IMF</a:t>
            </a:r>
            <a:r>
              <a:rPr lang="fr-CA" baseline="0" dirty="0" smtClean="0"/>
              <a:t> </a:t>
            </a:r>
            <a:r>
              <a:rPr lang="fr-CA" baseline="0" dirty="0" err="1" smtClean="0"/>
              <a:t>method</a:t>
            </a:r>
            <a:r>
              <a:rPr lang="fr-CA" baseline="0" dirty="0" smtClean="0"/>
              <a:t>: </a:t>
            </a:r>
            <a:r>
              <a:rPr lang="en-CA" baseline="0" dirty="0" smtClean="0"/>
              <a:t>a state-space model requiring information on only a few variables to estimate potential output (real GDP growth, CPI inflation, unemployment rate, and output and inflation expectations from consensus forecasts). </a:t>
            </a:r>
            <a:r>
              <a:rPr lang="en-CA" sz="1200" kern="1200" dirty="0" smtClean="0">
                <a:solidFill>
                  <a:schemeClr val="tx1"/>
                </a:solidFill>
                <a:effectLst/>
                <a:latin typeface="+mn-lt"/>
                <a:ea typeface="+mn-ea"/>
                <a:cs typeface="+mn-cs"/>
              </a:rPr>
              <a:t>In this method, real GDP is subject to three types of shocks: a level-shock term to potential, a shock to potential growth, and a demand shock to the output gap.</a:t>
            </a:r>
            <a:endParaRPr lang="en-CA" baseline="0" dirty="0" smtClean="0"/>
          </a:p>
          <a:p>
            <a:pPr marL="171450" lvl="0" indent="-171450">
              <a:buFontTx/>
              <a:buChar char="-"/>
            </a:pPr>
            <a:r>
              <a:rPr lang="fr-CA" baseline="0" dirty="0" smtClean="0"/>
              <a:t>MSSF: </a:t>
            </a:r>
            <a:r>
              <a:rPr lang="fr-CA" baseline="0" dirty="0" err="1" smtClean="0"/>
              <a:t>builds</a:t>
            </a:r>
            <a:r>
              <a:rPr lang="fr-CA" baseline="0" dirty="0" smtClean="0"/>
              <a:t> on the IMF </a:t>
            </a:r>
            <a:r>
              <a:rPr lang="fr-CA" baseline="0" dirty="0" err="1" smtClean="0"/>
              <a:t>method</a:t>
            </a:r>
            <a:r>
              <a:rPr lang="fr-CA" baseline="0" dirty="0" smtClean="0"/>
              <a:t>, but </a:t>
            </a:r>
            <a:r>
              <a:rPr lang="fr-CA" baseline="0" dirty="0" err="1" smtClean="0"/>
              <a:t>decomposes</a:t>
            </a:r>
            <a:r>
              <a:rPr lang="fr-CA" baseline="0" dirty="0" smtClean="0"/>
              <a:t> </a:t>
            </a:r>
            <a:r>
              <a:rPr lang="en-CA" baseline="0" dirty="0" smtClean="0"/>
              <a:t>potential into trend productivity and trend labour input. Re-write the EMVF.</a:t>
            </a:r>
          </a:p>
          <a:p>
            <a:pPr marL="171450" lvl="0" indent="-171450">
              <a:buFontTx/>
              <a:buChar char="-"/>
            </a:pPr>
            <a:r>
              <a:rPr lang="fr-CA" baseline="0" dirty="0" smtClean="0"/>
              <a:t>Simple </a:t>
            </a:r>
            <a:r>
              <a:rPr lang="fr-CA" baseline="0" dirty="0" err="1" smtClean="0"/>
              <a:t>filters</a:t>
            </a:r>
            <a:r>
              <a:rPr lang="fr-CA" baseline="0" dirty="0" smtClean="0"/>
              <a:t>.</a:t>
            </a:r>
          </a:p>
          <a:p>
            <a:pPr marL="171450" lvl="0" indent="-171450">
              <a:buFontTx/>
              <a:buChar char="-"/>
            </a:pPr>
            <a:r>
              <a:rPr lang="fr-CA" baseline="0" dirty="0" smtClean="0"/>
              <a:t>Replace </a:t>
            </a:r>
            <a:r>
              <a:rPr lang="fr-CA" baseline="0" dirty="0" err="1" smtClean="0"/>
              <a:t>lags</a:t>
            </a:r>
            <a:r>
              <a:rPr lang="fr-CA" baseline="0" dirty="0" smtClean="0"/>
              <a:t> of output gaps </a:t>
            </a:r>
            <a:r>
              <a:rPr lang="fr-CA" baseline="0" dirty="0" err="1" smtClean="0"/>
              <a:t>with</a:t>
            </a:r>
            <a:r>
              <a:rPr lang="fr-CA" baseline="0" dirty="0" smtClean="0"/>
              <a:t> </a:t>
            </a:r>
            <a:r>
              <a:rPr lang="fr-CA" baseline="0" dirty="0" err="1" smtClean="0"/>
              <a:t>lags</a:t>
            </a:r>
            <a:r>
              <a:rPr lang="fr-CA" baseline="0" dirty="0" smtClean="0"/>
              <a:t> of GDP </a:t>
            </a:r>
            <a:r>
              <a:rPr lang="fr-CA" baseline="0" dirty="0" err="1" smtClean="0"/>
              <a:t>growth</a:t>
            </a:r>
            <a:r>
              <a:rPr lang="fr-CA" baseline="0" dirty="0" smtClean="0"/>
              <a:t>.</a:t>
            </a:r>
            <a:endParaRPr lang="fr-CA" dirty="0" smtClean="0"/>
          </a:p>
        </p:txBody>
      </p:sp>
      <p:sp>
        <p:nvSpPr>
          <p:cNvPr id="4" name="Slide Number Placeholder 3"/>
          <p:cNvSpPr>
            <a:spLocks noGrp="1"/>
          </p:cNvSpPr>
          <p:nvPr>
            <p:ph type="sldNum" sz="quarter" idx="10"/>
          </p:nvPr>
        </p:nvSpPr>
        <p:spPr/>
        <p:txBody>
          <a:bodyPr/>
          <a:lstStyle/>
          <a:p>
            <a:fld id="{C32C7595-996D-4D14-A627-1B4AFD1ED7D2}" type="slidenum">
              <a:rPr lang="en-US" smtClean="0"/>
              <a:t>8</a:t>
            </a:fld>
            <a:endParaRPr lang="en-US"/>
          </a:p>
        </p:txBody>
      </p:sp>
    </p:spTree>
    <p:extLst>
      <p:ext uri="{BB962C8B-B14F-4D97-AF65-F5344CB8AC3E}">
        <p14:creationId xmlns:p14="http://schemas.microsoft.com/office/powerpoint/2010/main" val="3196743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4E02DF5-6F50-483A-B7AE-FFDDCB5BBA58}" type="slidenum">
              <a:rPr lang="en-CA" smtClean="0"/>
              <a:t>10</a:t>
            </a:fld>
            <a:endParaRPr lang="en-CA"/>
          </a:p>
        </p:txBody>
      </p:sp>
    </p:spTree>
    <p:extLst>
      <p:ext uri="{BB962C8B-B14F-4D97-AF65-F5344CB8AC3E}">
        <p14:creationId xmlns:p14="http://schemas.microsoft.com/office/powerpoint/2010/main" val="253417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sz="1200" kern="1200" dirty="0" smtClean="0">
                <a:solidFill>
                  <a:schemeClr val="tx1"/>
                </a:solidFill>
                <a:effectLst/>
                <a:latin typeface="+mn-lt"/>
                <a:ea typeface="+mn-ea"/>
                <a:cs typeface="+mn-cs"/>
              </a:rPr>
              <a:t>Series constructed using the latest available vintage (2016Q2). </a:t>
            </a:r>
          </a:p>
          <a:p>
            <a:pPr marL="171450" indent="-171450">
              <a:buFontTx/>
              <a:buChar char="-"/>
            </a:pPr>
            <a:r>
              <a:rPr lang="en-CA" sz="1200" kern="1200" dirty="0" smtClean="0">
                <a:solidFill>
                  <a:schemeClr val="tx1"/>
                </a:solidFill>
                <a:effectLst/>
                <a:latin typeface="+mn-lt"/>
                <a:ea typeface="+mn-ea"/>
                <a:cs typeface="+mn-cs"/>
              </a:rPr>
              <a:t>Methods using mechanical filters (HP filter, BP filter and EMVF) produce output gaps that are less persistent. </a:t>
            </a:r>
          </a:p>
          <a:p>
            <a:pPr marL="171450" indent="-171450">
              <a:buFontTx/>
              <a:buChar char="-"/>
            </a:pPr>
            <a:r>
              <a:rPr lang="en-CA" sz="1200" kern="1200" dirty="0" smtClean="0">
                <a:solidFill>
                  <a:schemeClr val="tx1"/>
                </a:solidFill>
                <a:effectLst/>
                <a:latin typeface="+mn-lt"/>
                <a:ea typeface="+mn-ea"/>
                <a:cs typeface="+mn-cs"/>
              </a:rPr>
              <a:t>While the latest cycle looks largely similar across the approaches in terms of the depth of the 2008-09 recession, the IMF method and the MSSF indicate that the 1990’s recession was somewhat deeper than suggested by the other estimates. </a:t>
            </a:r>
          </a:p>
        </p:txBody>
      </p:sp>
      <p:sp>
        <p:nvSpPr>
          <p:cNvPr id="4" name="Slide Number Placeholder 3"/>
          <p:cNvSpPr>
            <a:spLocks noGrp="1"/>
          </p:cNvSpPr>
          <p:nvPr>
            <p:ph type="sldNum" sz="quarter" idx="10"/>
          </p:nvPr>
        </p:nvSpPr>
        <p:spPr/>
        <p:txBody>
          <a:bodyPr/>
          <a:lstStyle/>
          <a:p>
            <a:fld id="{C32C7595-996D-4D14-A627-1B4AFD1ED7D2}" type="slidenum">
              <a:rPr lang="en-US" smtClean="0"/>
              <a:t>11</a:t>
            </a:fld>
            <a:endParaRPr lang="en-US"/>
          </a:p>
        </p:txBody>
      </p:sp>
    </p:spTree>
    <p:extLst>
      <p:ext uri="{BB962C8B-B14F-4D97-AF65-F5344CB8AC3E}">
        <p14:creationId xmlns:p14="http://schemas.microsoft.com/office/powerpoint/2010/main" val="11241350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8600" y="1525049"/>
            <a:ext cx="8077200" cy="837152"/>
          </a:xfrm>
        </p:spPr>
        <p:txBody>
          <a:bodyPr lIns="0" tIns="0" rIns="0" bIns="0" anchor="b">
            <a:spAutoFit/>
          </a:bodyPr>
          <a:lstStyle>
            <a:lvl1pPr>
              <a:defRPr sz="3200" b="0" baseline="0"/>
            </a:lvl1pPr>
          </a:lstStyle>
          <a:p>
            <a:r>
              <a:rPr lang="en-US" dirty="0"/>
              <a:t>Click to edit Slide Title</a:t>
            </a:r>
            <a:br>
              <a:rPr lang="en-US" dirty="0"/>
            </a:br>
            <a:r>
              <a:rPr lang="en-US" dirty="0"/>
              <a:t>(up to two lines)</a:t>
            </a:r>
            <a:endParaRPr lang="en-CA" dirty="0"/>
          </a:p>
        </p:txBody>
      </p:sp>
      <p:sp>
        <p:nvSpPr>
          <p:cNvPr id="3" name="Subtitle 2"/>
          <p:cNvSpPr>
            <a:spLocks noGrp="1"/>
          </p:cNvSpPr>
          <p:nvPr>
            <p:ph type="subTitle" idx="1" hasCustomPrompt="1"/>
          </p:nvPr>
        </p:nvSpPr>
        <p:spPr>
          <a:xfrm>
            <a:off x="228600" y="2362201"/>
            <a:ext cx="8087816" cy="406265"/>
          </a:xfrm>
        </p:spPr>
        <p:txBody>
          <a:bodyPr lIns="0" rIns="0" bIns="0" anchor="t">
            <a:spAutoFit/>
          </a:bodyPr>
          <a:lstStyle>
            <a:lvl1pPr marL="0" indent="0" algn="l">
              <a:lnSpc>
                <a:spcPct val="85000"/>
              </a:lnSpc>
              <a:spcBef>
                <a:spcPts val="300"/>
              </a:spcBef>
              <a:buNone/>
              <a:defRPr sz="2400" spc="-150" baseline="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endParaRPr lang="en-CA" dirty="0"/>
          </a:p>
        </p:txBody>
      </p:sp>
      <p:sp>
        <p:nvSpPr>
          <p:cNvPr id="7" name="Text Placeholder 8"/>
          <p:cNvSpPr>
            <a:spLocks noGrp="1"/>
          </p:cNvSpPr>
          <p:nvPr>
            <p:ph type="body" sz="quarter" idx="13" hasCustomPrompt="1"/>
          </p:nvPr>
        </p:nvSpPr>
        <p:spPr>
          <a:xfrm>
            <a:off x="4211960" y="5638800"/>
            <a:ext cx="4627240" cy="990600"/>
          </a:xfrm>
        </p:spPr>
        <p:txBody>
          <a:bodyPr lIns="0" tIns="0" rIns="0" bIns="0" anchor="b" anchorCtr="0">
            <a:noAutofit/>
          </a:bodyPr>
          <a:lstStyle>
            <a:lvl1pPr marL="342900" marR="0" indent="-342900" algn="r" defTabSz="914400" rtl="0" eaLnBrk="1" fontAlgn="auto" latinLnBrk="0" hangingPunct="1">
              <a:lnSpc>
                <a:spcPct val="100000"/>
              </a:lnSpc>
              <a:spcBef>
                <a:spcPts val="0"/>
              </a:spcBef>
              <a:spcAft>
                <a:spcPts val="0"/>
              </a:spcAft>
              <a:buClrTx/>
              <a:buSzTx/>
              <a:buFontTx/>
              <a:buNone/>
              <a:tabLst/>
              <a:defRPr kumimoji="0" lang="en-US" sz="1600" b="0" i="0" u="none" strike="noStrike" kern="1200" cap="none" spc="-110" normalizeH="0" baseline="0" noProof="0" dirty="0" smtClean="0">
                <a:ln>
                  <a:noFill/>
                </a:ln>
                <a:solidFill>
                  <a:schemeClr val="accent3">
                    <a:lumMod val="50000"/>
                  </a:schemeClr>
                </a:solidFill>
                <a:effectLst/>
                <a:uLnTx/>
                <a:uFillTx/>
                <a:latin typeface="+mj-lt"/>
                <a:ea typeface="+mn-ea"/>
                <a:cs typeface="Arial" pitchFamily="34" charset="0"/>
              </a:defRPr>
            </a:lvl1pPr>
          </a:lstStyle>
          <a:p>
            <a:pPr marL="342900" marR="0" lvl="0" indent="-342900" algn="r" defTabSz="914400" rtl="0" eaLnBrk="1" fontAlgn="auto" latinLnBrk="0" hangingPunct="1">
              <a:lnSpc>
                <a:spcPct val="100000"/>
              </a:lnSpc>
              <a:spcBef>
                <a:spcPts val="0"/>
              </a:spcBef>
              <a:spcAft>
                <a:spcPts val="0"/>
              </a:spcAft>
              <a:buClrTx/>
              <a:buSzTx/>
              <a:buFontTx/>
              <a:buNone/>
              <a:tabLst/>
              <a:defRPr/>
            </a:pPr>
            <a:r>
              <a:rPr lang="en-US" dirty="0"/>
              <a:t>Click to edit Presenter Name, </a:t>
            </a:r>
            <a:br>
              <a:rPr lang="en-US" dirty="0"/>
            </a:br>
            <a:r>
              <a:rPr lang="en-US" dirty="0"/>
              <a:t>Title, Dept </a:t>
            </a:r>
            <a:br>
              <a:rPr lang="en-US" dirty="0"/>
            </a:br>
            <a:r>
              <a:rPr lang="en-US" dirty="0"/>
              <a:t>Bank of Canada</a:t>
            </a:r>
          </a:p>
        </p:txBody>
      </p:sp>
      <p:sp>
        <p:nvSpPr>
          <p:cNvPr id="5" name="Footer Placeholder 4"/>
          <p:cNvSpPr>
            <a:spLocks noGrp="1"/>
          </p:cNvSpPr>
          <p:nvPr>
            <p:ph type="ftr" sz="quarter" idx="3"/>
          </p:nvPr>
        </p:nvSpPr>
        <p:spPr>
          <a:xfrm>
            <a:off x="179512" y="6553200"/>
            <a:ext cx="3384376" cy="213064"/>
          </a:xfrm>
          <a:prstGeom prst="rect">
            <a:avLst/>
          </a:prstGeom>
        </p:spPr>
        <p:txBody>
          <a:bodyPr vert="horz" lIns="91440" tIns="45720" rIns="91440" bIns="45720" rtlCol="0" anchor="ctr"/>
          <a:lstStyle>
            <a:lvl1pPr algn="l">
              <a:defRPr sz="800" b="0">
                <a:solidFill>
                  <a:schemeClr val="tx2"/>
                </a:solidFill>
                <a:latin typeface="+mj-lt"/>
                <a:cs typeface="Arial" pitchFamily="34" charset="0"/>
              </a:defRPr>
            </a:lvl1pPr>
          </a:lstStyle>
          <a:p>
            <a:endParaRPr lang="en-CA"/>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1932545"/>
            <a:ext cx="8686800" cy="928031"/>
          </a:xfrm>
        </p:spPr>
        <p:txBody>
          <a:bodyPr anchor="b"/>
          <a:lstStyle>
            <a:lvl1pPr>
              <a:defRPr sz="3200" baseline="0"/>
            </a:lvl1pPr>
          </a:lstStyle>
          <a:p>
            <a:r>
              <a:rPr lang="en-US" dirty="0"/>
              <a:t>Click to add Closing Slide Title </a:t>
            </a:r>
            <a:br>
              <a:rPr lang="en-US" dirty="0"/>
            </a:br>
            <a:r>
              <a:rPr lang="en-US" dirty="0"/>
              <a:t>(e.g. farewell, call for questions, etc.)</a:t>
            </a:r>
            <a:endParaRPr lang="en-CA" dirty="0"/>
          </a:p>
        </p:txBody>
      </p:sp>
      <p:sp>
        <p:nvSpPr>
          <p:cNvPr id="5" name="Slide Number Placeholder 4"/>
          <p:cNvSpPr>
            <a:spLocks noGrp="1"/>
          </p:cNvSpPr>
          <p:nvPr>
            <p:ph type="sldNum" sz="quarter" idx="12"/>
          </p:nvPr>
        </p:nvSpPr>
        <p:spPr/>
        <p:txBody>
          <a:bodyPr/>
          <a:lstStyle/>
          <a:p>
            <a:fld id="{680FB5BD-A1B6-4722-B175-43A4EB5BC2F2}" type="slidenum">
              <a:rPr lang="en-CA" smtClean="0"/>
              <a:t>‹Nº›</a:t>
            </a:fld>
            <a:endParaRPr lang="en-CA"/>
          </a:p>
        </p:txBody>
      </p:sp>
      <p:sp>
        <p:nvSpPr>
          <p:cNvPr id="6" name="Footer Placeholder 4"/>
          <p:cNvSpPr>
            <a:spLocks noGrp="1"/>
          </p:cNvSpPr>
          <p:nvPr>
            <p:ph type="ftr" sz="quarter" idx="3"/>
          </p:nvPr>
        </p:nvSpPr>
        <p:spPr>
          <a:xfrm>
            <a:off x="179512" y="6553200"/>
            <a:ext cx="4697288" cy="213064"/>
          </a:xfrm>
          <a:prstGeom prst="rect">
            <a:avLst/>
          </a:prstGeom>
        </p:spPr>
        <p:txBody>
          <a:bodyPr vert="horz" lIns="91440" tIns="45720" rIns="91440" bIns="45720" rtlCol="0" anchor="ctr"/>
          <a:lstStyle>
            <a:lvl1pPr algn="l">
              <a:defRPr sz="800" b="0">
                <a:solidFill>
                  <a:schemeClr val="tx2"/>
                </a:solidFill>
                <a:latin typeface="+mj-lt"/>
                <a:cs typeface="Arial" pitchFamily="34" charset="0"/>
              </a:defRPr>
            </a:lvl1pPr>
          </a:lstStyle>
          <a:p>
            <a:endParaRPr lang="en-CA"/>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sic Title w/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953944"/>
            <a:ext cx="8686800" cy="460339"/>
          </a:xfrm>
        </p:spPr>
        <p:txBody>
          <a:bodyPr/>
          <a:lstStyle>
            <a:lvl1pPr>
              <a:defRPr baseline="0"/>
            </a:lvl1pPr>
          </a:lstStyle>
          <a:p>
            <a:r>
              <a:rPr lang="en-US" dirty="0"/>
              <a:t>Click to edit Slide Title</a:t>
            </a:r>
            <a:endParaRPr lang="en-CA" dirty="0"/>
          </a:p>
        </p:txBody>
      </p:sp>
      <p:sp>
        <p:nvSpPr>
          <p:cNvPr id="3" name="Content Placeholder 2"/>
          <p:cNvSpPr>
            <a:spLocks noGrp="1"/>
          </p:cNvSpPr>
          <p:nvPr>
            <p:ph idx="1"/>
          </p:nvPr>
        </p:nvSpPr>
        <p:spPr>
          <a:xfrm>
            <a:off x="152400" y="1414283"/>
            <a:ext cx="8686800" cy="2086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6" name="Slide Number Placeholder 5"/>
          <p:cNvSpPr>
            <a:spLocks noGrp="1"/>
          </p:cNvSpPr>
          <p:nvPr>
            <p:ph type="sldNum" sz="quarter" idx="12"/>
          </p:nvPr>
        </p:nvSpPr>
        <p:spPr/>
        <p:txBody>
          <a:bodyPr/>
          <a:lstStyle/>
          <a:p>
            <a:fld id="{680FB5BD-A1B6-4722-B175-43A4EB5BC2F2}" type="slidenum">
              <a:rPr lang="en-CA" smtClean="0"/>
              <a:t>‹Nº›</a:t>
            </a:fld>
            <a:endParaRPr lang="en-CA"/>
          </a:p>
        </p:txBody>
      </p:sp>
      <p:cxnSp>
        <p:nvCxnSpPr>
          <p:cNvPr id="7" name="Straight Connector 6"/>
          <p:cNvCxnSpPr/>
          <p:nvPr/>
        </p:nvCxnSpPr>
        <p:spPr>
          <a:xfrm>
            <a:off x="152400" y="1414283"/>
            <a:ext cx="86868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4"/>
          <p:cNvSpPr>
            <a:spLocks noGrp="1"/>
          </p:cNvSpPr>
          <p:nvPr>
            <p:ph type="ftr" sz="quarter" idx="3"/>
          </p:nvPr>
        </p:nvSpPr>
        <p:spPr>
          <a:xfrm>
            <a:off x="179512" y="6553200"/>
            <a:ext cx="4697288" cy="213064"/>
          </a:xfrm>
          <a:prstGeom prst="rect">
            <a:avLst/>
          </a:prstGeom>
        </p:spPr>
        <p:txBody>
          <a:bodyPr vert="horz" lIns="91440" tIns="45720" rIns="91440" bIns="45720" rtlCol="0" anchor="ctr"/>
          <a:lstStyle>
            <a:lvl1pPr algn="l">
              <a:defRPr sz="800" b="0">
                <a:solidFill>
                  <a:schemeClr val="tx2"/>
                </a:solidFill>
                <a:latin typeface="+mj-lt"/>
                <a:cs typeface="Arial" pitchFamily="34" charset="0"/>
              </a:defRPr>
            </a:lvl1pPr>
          </a:lstStyle>
          <a:p>
            <a:endParaRPr lang="en-CA"/>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asic Title w/ Solo Chart">
    <p:spTree>
      <p:nvGrpSpPr>
        <p:cNvPr id="1" name=""/>
        <p:cNvGrpSpPr/>
        <p:nvPr/>
      </p:nvGrpSpPr>
      <p:grpSpPr>
        <a:xfrm>
          <a:off x="0" y="0"/>
          <a:ext cx="0" cy="0"/>
          <a:chOff x="0" y="0"/>
          <a:chExt cx="0" cy="0"/>
        </a:xfrm>
      </p:grpSpPr>
      <p:cxnSp>
        <p:nvCxnSpPr>
          <p:cNvPr id="9" name="Straight Connector 8"/>
          <p:cNvCxnSpPr/>
          <p:nvPr/>
        </p:nvCxnSpPr>
        <p:spPr>
          <a:xfrm>
            <a:off x="152400" y="1418175"/>
            <a:ext cx="86868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152400" y="908720"/>
            <a:ext cx="8686800" cy="509455"/>
          </a:xfrm>
        </p:spPr>
        <p:txBody>
          <a:bodyPr/>
          <a:lstStyle>
            <a:lvl1pPr>
              <a:defRPr baseline="0"/>
            </a:lvl1pPr>
          </a:lstStyle>
          <a:p>
            <a:r>
              <a:rPr lang="en-US" dirty="0"/>
              <a:t>Click to edit Slide Title</a:t>
            </a:r>
            <a:endParaRPr lang="en-CA" dirty="0"/>
          </a:p>
        </p:txBody>
      </p:sp>
      <p:sp>
        <p:nvSpPr>
          <p:cNvPr id="3" name="Content Placeholder 2"/>
          <p:cNvSpPr>
            <a:spLocks noGrp="1"/>
          </p:cNvSpPr>
          <p:nvPr>
            <p:ph idx="1" hasCustomPrompt="1"/>
          </p:nvPr>
        </p:nvSpPr>
        <p:spPr>
          <a:xfrm>
            <a:off x="152400" y="1418175"/>
            <a:ext cx="8686800" cy="400110"/>
          </a:xfrm>
        </p:spPr>
        <p:txBody>
          <a:bodyPr/>
          <a:lstStyle>
            <a:lvl1pPr marL="342900" marR="0" indent="-342900" algn="l" defTabSz="914400" rtl="0" eaLnBrk="1" fontAlgn="auto" latinLnBrk="0" hangingPunct="1">
              <a:lnSpc>
                <a:spcPct val="100000"/>
              </a:lnSpc>
              <a:spcBef>
                <a:spcPts val="700"/>
              </a:spcBef>
              <a:spcAft>
                <a:spcPts val="0"/>
              </a:spcAft>
              <a:buClr>
                <a:srgbClr val="4BACC6">
                  <a:lumMod val="50000"/>
                </a:srgbClr>
              </a:buClr>
              <a:buSzTx/>
              <a:buFont typeface="Wingdings" pitchFamily="2" charset="2"/>
              <a:buChar char="§"/>
              <a:tabLst/>
              <a:defRPr baseline="0"/>
            </a:lvl1pPr>
          </a:lstStyle>
          <a:p>
            <a:pPr marL="342900" marR="0" lvl="0" indent="-342900" algn="l" defTabSz="914400" rtl="0" eaLnBrk="1" fontAlgn="auto" latinLnBrk="0" hangingPunct="1">
              <a:lnSpc>
                <a:spcPct val="100000"/>
              </a:lnSpc>
              <a:spcBef>
                <a:spcPts val="700"/>
              </a:spcBef>
              <a:spcAft>
                <a:spcPts val="0"/>
              </a:spcAft>
              <a:buClr>
                <a:srgbClr val="4BACC6">
                  <a:lumMod val="50000"/>
                </a:srgbClr>
              </a:buClr>
              <a:buSzTx/>
              <a:buFont typeface="Wingdings" pitchFamily="2" charset="2"/>
              <a:buChar char="§"/>
              <a:tabLst/>
              <a:defRPr/>
            </a:pPr>
            <a:r>
              <a:rPr kumimoji="0" lang="en-CA" sz="2000" b="0" i="0" u="none" strike="noStrike" kern="1200" cap="none" spc="-110" normalizeH="0" baseline="0" noProof="0" dirty="0">
                <a:ln>
                  <a:noFill/>
                </a:ln>
                <a:solidFill>
                  <a:prstClr val="black">
                    <a:lumMod val="75000"/>
                    <a:lumOff val="25000"/>
                  </a:prstClr>
                </a:solidFill>
                <a:effectLst/>
                <a:uLnTx/>
                <a:uFillTx/>
                <a:latin typeface="Arial" pitchFamily="34" charset="0"/>
                <a:ea typeface="+mn-ea"/>
                <a:cs typeface="Arial" pitchFamily="34" charset="0"/>
              </a:rPr>
              <a:t>Paste chart object here, or begin typing to add bullet list, etc.</a:t>
            </a:r>
          </a:p>
        </p:txBody>
      </p:sp>
      <p:sp>
        <p:nvSpPr>
          <p:cNvPr id="6" name="Slide Number Placeholder 5"/>
          <p:cNvSpPr>
            <a:spLocks noGrp="1"/>
          </p:cNvSpPr>
          <p:nvPr>
            <p:ph type="sldNum" sz="quarter" idx="12"/>
          </p:nvPr>
        </p:nvSpPr>
        <p:spPr/>
        <p:txBody>
          <a:bodyPr/>
          <a:lstStyle/>
          <a:p>
            <a:fld id="{680FB5BD-A1B6-4722-B175-43A4EB5BC2F2}" type="slidenum">
              <a:rPr lang="en-CA" smtClean="0"/>
              <a:t>‹Nº›</a:t>
            </a:fld>
            <a:endParaRPr lang="en-CA"/>
          </a:p>
        </p:txBody>
      </p:sp>
      <p:sp>
        <p:nvSpPr>
          <p:cNvPr id="7" name="Text Placeholder 16"/>
          <p:cNvSpPr>
            <a:spLocks noGrp="1"/>
          </p:cNvSpPr>
          <p:nvPr>
            <p:ph type="body" sz="quarter" idx="14" hasCustomPrompt="1"/>
          </p:nvPr>
        </p:nvSpPr>
        <p:spPr>
          <a:xfrm>
            <a:off x="152400" y="6117299"/>
            <a:ext cx="8686800" cy="361189"/>
          </a:xfrm>
        </p:spPr>
        <p:txBody>
          <a:bodyPr lIns="108000">
            <a:normAutofit/>
          </a:bodyPr>
          <a:lstStyle>
            <a:lvl1pPr>
              <a:buFontTx/>
              <a:buNone/>
              <a:defRPr sz="900" spc="0" baseline="0">
                <a:latin typeface="Arial Narrow" pitchFamily="34" charset="0"/>
              </a:defRPr>
            </a:lvl1pPr>
          </a:lstStyle>
          <a:p>
            <a:pPr lvl="0"/>
            <a:r>
              <a:rPr lang="en-CA" dirty="0"/>
              <a:t>Click here to insert any Notes and/or Sources for the information above (or delete box as necessary).</a:t>
            </a:r>
          </a:p>
        </p:txBody>
      </p:sp>
      <p:sp>
        <p:nvSpPr>
          <p:cNvPr id="10" name="Footer Placeholder 4"/>
          <p:cNvSpPr>
            <a:spLocks noGrp="1"/>
          </p:cNvSpPr>
          <p:nvPr>
            <p:ph type="ftr" sz="quarter" idx="3"/>
          </p:nvPr>
        </p:nvSpPr>
        <p:spPr>
          <a:xfrm>
            <a:off x="179512" y="6553200"/>
            <a:ext cx="4697288" cy="213064"/>
          </a:xfrm>
          <a:prstGeom prst="rect">
            <a:avLst/>
          </a:prstGeom>
        </p:spPr>
        <p:txBody>
          <a:bodyPr vert="horz" lIns="91440" tIns="45720" rIns="91440" bIns="45720" rtlCol="0" anchor="ctr"/>
          <a:lstStyle>
            <a:lvl1pPr algn="l">
              <a:defRPr sz="800" b="0">
                <a:solidFill>
                  <a:schemeClr val="tx2"/>
                </a:solidFill>
                <a:latin typeface="+mj-lt"/>
                <a:cs typeface="Arial" pitchFamily="34" charset="0"/>
              </a:defRPr>
            </a:lvl1pPr>
          </a:lstStyle>
          <a:p>
            <a:endParaRPr lang="en-CA"/>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In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1942831"/>
            <a:ext cx="8686800" cy="928031"/>
          </a:xfrm>
        </p:spPr>
        <p:txBody>
          <a:bodyPr anchor="b"/>
          <a:lstStyle>
            <a:lvl1pPr algn="l">
              <a:defRPr sz="3200" b="0" cap="none"/>
            </a:lvl1pPr>
          </a:lstStyle>
          <a:p>
            <a:r>
              <a:rPr lang="en-CA" dirty="0"/>
              <a:t>Click to edit Section Divider Title</a:t>
            </a:r>
            <a:br>
              <a:rPr lang="en-CA" dirty="0"/>
            </a:br>
            <a:r>
              <a:rPr lang="en-CA" dirty="0"/>
              <a:t>(up to two lines)</a:t>
            </a:r>
          </a:p>
        </p:txBody>
      </p:sp>
      <p:sp>
        <p:nvSpPr>
          <p:cNvPr id="6" name="Slide Number Placeholder 5"/>
          <p:cNvSpPr>
            <a:spLocks noGrp="1"/>
          </p:cNvSpPr>
          <p:nvPr>
            <p:ph type="sldNum" sz="quarter" idx="12"/>
          </p:nvPr>
        </p:nvSpPr>
        <p:spPr/>
        <p:txBody>
          <a:bodyPr/>
          <a:lstStyle/>
          <a:p>
            <a:fld id="{680FB5BD-A1B6-4722-B175-43A4EB5BC2F2}" type="slidenum">
              <a:rPr lang="en-CA" smtClean="0"/>
              <a:t>‹Nº›</a:t>
            </a:fld>
            <a:endParaRPr lang="en-CA"/>
          </a:p>
        </p:txBody>
      </p:sp>
      <p:sp>
        <p:nvSpPr>
          <p:cNvPr id="4" name="Footer Placeholder 4"/>
          <p:cNvSpPr>
            <a:spLocks noGrp="1"/>
          </p:cNvSpPr>
          <p:nvPr>
            <p:ph type="ftr" sz="quarter" idx="3"/>
          </p:nvPr>
        </p:nvSpPr>
        <p:spPr>
          <a:xfrm>
            <a:off x="179512" y="6553200"/>
            <a:ext cx="4697288" cy="213064"/>
          </a:xfrm>
          <a:prstGeom prst="rect">
            <a:avLst/>
          </a:prstGeom>
        </p:spPr>
        <p:txBody>
          <a:bodyPr vert="horz" lIns="91440" tIns="45720" rIns="91440" bIns="45720" rtlCol="0" anchor="ctr"/>
          <a:lstStyle>
            <a:lvl1pPr algn="l">
              <a:defRPr sz="800" b="0">
                <a:solidFill>
                  <a:schemeClr val="tx2"/>
                </a:solidFill>
                <a:latin typeface="+mj-lt"/>
                <a:cs typeface="Arial" pitchFamily="34" charset="0"/>
              </a:defRPr>
            </a:lvl1pPr>
          </a:lstStyle>
          <a:p>
            <a:endParaRPr lang="en-CA"/>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80FB5BD-A1B6-4722-B175-43A4EB5BC2F2}" type="slidenum">
              <a:rPr lang="en-CA" smtClean="0"/>
              <a:t>‹Nº›</a:t>
            </a:fld>
            <a:endParaRPr lang="en-CA"/>
          </a:p>
        </p:txBody>
      </p:sp>
      <p:sp>
        <p:nvSpPr>
          <p:cNvPr id="4" name="Footer Placeholder 4"/>
          <p:cNvSpPr>
            <a:spLocks noGrp="1"/>
          </p:cNvSpPr>
          <p:nvPr>
            <p:ph type="ftr" sz="quarter" idx="3"/>
          </p:nvPr>
        </p:nvSpPr>
        <p:spPr>
          <a:xfrm>
            <a:off x="179512" y="6553200"/>
            <a:ext cx="4697288" cy="213064"/>
          </a:xfrm>
          <a:prstGeom prst="rect">
            <a:avLst/>
          </a:prstGeom>
        </p:spPr>
        <p:txBody>
          <a:bodyPr vert="horz" lIns="91440" tIns="45720" rIns="91440" bIns="45720" rtlCol="0" anchor="ctr"/>
          <a:lstStyle>
            <a:lvl1pPr algn="l">
              <a:defRPr sz="800" b="0">
                <a:solidFill>
                  <a:schemeClr val="tx2"/>
                </a:solidFill>
                <a:latin typeface="+mj-lt"/>
                <a:cs typeface="Arial" pitchFamily="34" charset="0"/>
              </a:defRPr>
            </a:lvl1pPr>
          </a:lstStyle>
          <a:p>
            <a:endParaRPr lang="en-CA"/>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cxnSp>
        <p:nvCxnSpPr>
          <p:cNvPr id="11" name="Straight Connector 10"/>
          <p:cNvCxnSpPr/>
          <p:nvPr/>
        </p:nvCxnSpPr>
        <p:spPr>
          <a:xfrm>
            <a:off x="152400" y="1418175"/>
            <a:ext cx="86868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680FB5BD-A1B6-4722-B175-43A4EB5BC2F2}" type="slidenum">
              <a:rPr lang="en-CA" smtClean="0"/>
              <a:t>‹Nº›</a:t>
            </a:fld>
            <a:endParaRPr lang="en-CA"/>
          </a:p>
        </p:txBody>
      </p:sp>
      <p:sp>
        <p:nvSpPr>
          <p:cNvPr id="9" name="Table Placeholder 8"/>
          <p:cNvSpPr>
            <a:spLocks noGrp="1"/>
          </p:cNvSpPr>
          <p:nvPr>
            <p:ph type="tbl" sz="quarter" idx="13"/>
          </p:nvPr>
        </p:nvSpPr>
        <p:spPr>
          <a:xfrm>
            <a:off x="152400" y="3666017"/>
            <a:ext cx="8763000" cy="461665"/>
          </a:xfrm>
        </p:spPr>
        <p:txBody>
          <a:bodyPr anchor="ctr"/>
          <a:lstStyle>
            <a:lvl1pPr algn="ctr">
              <a:defRPr/>
            </a:lvl1pPr>
          </a:lstStyle>
          <a:p>
            <a:r>
              <a:rPr lang="en-US"/>
              <a:t>Click icon to add table</a:t>
            </a:r>
            <a:endParaRPr lang="en-CA" dirty="0"/>
          </a:p>
        </p:txBody>
      </p:sp>
      <p:sp>
        <p:nvSpPr>
          <p:cNvPr id="8" name="Title 1"/>
          <p:cNvSpPr>
            <a:spLocks noGrp="1"/>
          </p:cNvSpPr>
          <p:nvPr>
            <p:ph type="title" hasCustomPrompt="1"/>
          </p:nvPr>
        </p:nvSpPr>
        <p:spPr>
          <a:xfrm>
            <a:off x="152400" y="908720"/>
            <a:ext cx="8686800" cy="509455"/>
          </a:xfrm>
        </p:spPr>
        <p:txBody>
          <a:bodyPr/>
          <a:lstStyle>
            <a:lvl1pPr>
              <a:defRPr baseline="0"/>
            </a:lvl1pPr>
          </a:lstStyle>
          <a:p>
            <a:r>
              <a:rPr lang="en-US" dirty="0"/>
              <a:t>Click to edit Slide Title</a:t>
            </a:r>
            <a:endParaRPr lang="en-CA" dirty="0"/>
          </a:p>
        </p:txBody>
      </p:sp>
      <p:sp>
        <p:nvSpPr>
          <p:cNvPr id="10" name="Text Placeholder 16"/>
          <p:cNvSpPr>
            <a:spLocks noGrp="1"/>
          </p:cNvSpPr>
          <p:nvPr>
            <p:ph type="body" sz="quarter" idx="14" hasCustomPrompt="1"/>
          </p:nvPr>
        </p:nvSpPr>
        <p:spPr>
          <a:xfrm>
            <a:off x="152400" y="6117299"/>
            <a:ext cx="8686800" cy="361189"/>
          </a:xfrm>
        </p:spPr>
        <p:txBody>
          <a:bodyPr lIns="108000">
            <a:normAutofit/>
          </a:bodyPr>
          <a:lstStyle>
            <a:lvl1pPr>
              <a:buFontTx/>
              <a:buNone/>
              <a:defRPr sz="900" spc="0" baseline="0">
                <a:latin typeface="Arial Narrow" pitchFamily="34" charset="0"/>
              </a:defRPr>
            </a:lvl1pPr>
          </a:lstStyle>
          <a:p>
            <a:pPr lvl="0"/>
            <a:r>
              <a:rPr lang="en-CA" dirty="0"/>
              <a:t>Click here to insert any Notes and/or Sources for the information above (or delete box as necessary).</a:t>
            </a:r>
          </a:p>
        </p:txBody>
      </p:sp>
      <p:sp>
        <p:nvSpPr>
          <p:cNvPr id="12" name="Footer Placeholder 4"/>
          <p:cNvSpPr>
            <a:spLocks noGrp="1"/>
          </p:cNvSpPr>
          <p:nvPr>
            <p:ph type="ftr" sz="quarter" idx="3"/>
          </p:nvPr>
        </p:nvSpPr>
        <p:spPr>
          <a:xfrm>
            <a:off x="179512" y="6553200"/>
            <a:ext cx="4697288" cy="213064"/>
          </a:xfrm>
          <a:prstGeom prst="rect">
            <a:avLst/>
          </a:prstGeom>
        </p:spPr>
        <p:txBody>
          <a:bodyPr vert="horz" lIns="91440" tIns="45720" rIns="91440" bIns="45720" rtlCol="0" anchor="ctr"/>
          <a:lstStyle>
            <a:lvl1pPr algn="l">
              <a:defRPr sz="800" b="0">
                <a:solidFill>
                  <a:schemeClr val="tx2"/>
                </a:solidFill>
                <a:latin typeface="+mj-lt"/>
                <a:cs typeface="Arial" pitchFamily="34" charset="0"/>
              </a:defRPr>
            </a:lvl1pPr>
          </a:lstStyle>
          <a:p>
            <a:endParaRPr lang="en-CA"/>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w/ Content Comparison">
    <p:spTree>
      <p:nvGrpSpPr>
        <p:cNvPr id="1" name=""/>
        <p:cNvGrpSpPr/>
        <p:nvPr/>
      </p:nvGrpSpPr>
      <p:grpSpPr>
        <a:xfrm>
          <a:off x="0" y="0"/>
          <a:ext cx="0" cy="0"/>
          <a:chOff x="0" y="0"/>
          <a:chExt cx="0" cy="0"/>
        </a:xfrm>
      </p:grpSpPr>
      <p:cxnSp>
        <p:nvCxnSpPr>
          <p:cNvPr id="11" name="Straight Connector 10"/>
          <p:cNvCxnSpPr/>
          <p:nvPr/>
        </p:nvCxnSpPr>
        <p:spPr>
          <a:xfrm>
            <a:off x="152400" y="1418175"/>
            <a:ext cx="86868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152400" y="908720"/>
            <a:ext cx="8686800" cy="509455"/>
          </a:xfrm>
        </p:spPr>
        <p:txBody>
          <a:bodyPr/>
          <a:lstStyle>
            <a:lvl1pPr>
              <a:defRPr baseline="0"/>
            </a:lvl1pPr>
          </a:lstStyle>
          <a:p>
            <a:r>
              <a:rPr lang="en-US" dirty="0"/>
              <a:t>Click to edit Slide Title</a:t>
            </a:r>
            <a:endParaRPr lang="en-CA" dirty="0"/>
          </a:p>
        </p:txBody>
      </p:sp>
      <p:sp>
        <p:nvSpPr>
          <p:cNvPr id="3" name="Content Placeholder 2"/>
          <p:cNvSpPr>
            <a:spLocks noGrp="1"/>
          </p:cNvSpPr>
          <p:nvPr>
            <p:ph sz="half" idx="1" hasCustomPrompt="1"/>
          </p:nvPr>
        </p:nvSpPr>
        <p:spPr>
          <a:xfrm>
            <a:off x="152400" y="1418174"/>
            <a:ext cx="4343400" cy="4603113"/>
          </a:xfrm>
        </p:spPr>
        <p:txBody>
          <a:bodyPr/>
          <a:lstStyle>
            <a:lvl1pPr marL="342900" marR="0" indent="-342900" algn="l" defTabSz="914400" rtl="0" eaLnBrk="1" fontAlgn="auto" latinLnBrk="0" hangingPunct="1">
              <a:lnSpc>
                <a:spcPct val="100000"/>
              </a:lnSpc>
              <a:spcBef>
                <a:spcPts val="700"/>
              </a:spcBef>
              <a:spcAft>
                <a:spcPts val="0"/>
              </a:spcAft>
              <a:buClr>
                <a:srgbClr val="4BACC6">
                  <a:lumMod val="50000"/>
                </a:srgbClr>
              </a:buClr>
              <a:buSzTx/>
              <a:buFont typeface="Wingdings" pitchFamily="2" charset="2"/>
              <a:buChar char="§"/>
              <a:tabLst/>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342900" marR="0" lvl="0" indent="-342900" algn="l" defTabSz="914400" rtl="0" eaLnBrk="1" fontAlgn="auto" latinLnBrk="0" hangingPunct="1">
              <a:lnSpc>
                <a:spcPct val="100000"/>
              </a:lnSpc>
              <a:spcBef>
                <a:spcPts val="700"/>
              </a:spcBef>
              <a:spcAft>
                <a:spcPts val="0"/>
              </a:spcAft>
              <a:buClr>
                <a:srgbClr val="4BACC6">
                  <a:lumMod val="50000"/>
                </a:srgbClr>
              </a:buClr>
              <a:buSzTx/>
              <a:buFont typeface="Wingdings" pitchFamily="2" charset="2"/>
              <a:buChar char="§"/>
              <a:tabLst/>
              <a:defRPr/>
            </a:pPr>
            <a:r>
              <a:rPr kumimoji="0" lang="en-CA" sz="2000" b="0" i="0" u="none" strike="noStrike" kern="1200" cap="none" spc="-110" normalizeH="0" baseline="0" noProof="0" dirty="0">
                <a:ln>
                  <a:noFill/>
                </a:ln>
                <a:solidFill>
                  <a:prstClr val="black">
                    <a:lumMod val="75000"/>
                    <a:lumOff val="25000"/>
                  </a:prstClr>
                </a:solidFill>
                <a:effectLst/>
                <a:uLnTx/>
                <a:uFillTx/>
                <a:latin typeface="Arial" pitchFamily="34" charset="0"/>
                <a:ea typeface="+mn-ea"/>
                <a:cs typeface="Arial" pitchFamily="34" charset="0"/>
              </a:rPr>
              <a:t>Paste chart object here, or begin typing to add bullet list, etc.</a:t>
            </a:r>
          </a:p>
        </p:txBody>
      </p:sp>
      <p:sp>
        <p:nvSpPr>
          <p:cNvPr id="4" name="Content Placeholder 3"/>
          <p:cNvSpPr>
            <a:spLocks noGrp="1"/>
          </p:cNvSpPr>
          <p:nvPr>
            <p:ph sz="half" idx="2" hasCustomPrompt="1"/>
          </p:nvPr>
        </p:nvSpPr>
        <p:spPr>
          <a:xfrm>
            <a:off x="4495800" y="1418174"/>
            <a:ext cx="4343400" cy="4603113"/>
          </a:xfrm>
        </p:spPr>
        <p:txBody>
          <a:bodyPr/>
          <a:lstStyle>
            <a:lvl1pPr marL="342900" marR="0" indent="-342900" algn="l" defTabSz="914400" rtl="0" eaLnBrk="1" fontAlgn="auto" latinLnBrk="0" hangingPunct="1">
              <a:lnSpc>
                <a:spcPct val="100000"/>
              </a:lnSpc>
              <a:spcBef>
                <a:spcPts val="700"/>
              </a:spcBef>
              <a:spcAft>
                <a:spcPts val="0"/>
              </a:spcAft>
              <a:buClr>
                <a:srgbClr val="4BACC6">
                  <a:lumMod val="50000"/>
                </a:srgbClr>
              </a:buClr>
              <a:buSzTx/>
              <a:buFont typeface="Wingdings" pitchFamily="2" charset="2"/>
              <a:buChar char="§"/>
              <a:tabLst/>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342900" marR="0" lvl="0" indent="-342900" algn="l" defTabSz="914400" rtl="0" eaLnBrk="1" fontAlgn="auto" latinLnBrk="0" hangingPunct="1">
              <a:lnSpc>
                <a:spcPct val="100000"/>
              </a:lnSpc>
              <a:spcBef>
                <a:spcPts val="700"/>
              </a:spcBef>
              <a:spcAft>
                <a:spcPts val="0"/>
              </a:spcAft>
              <a:buClr>
                <a:srgbClr val="4BACC6">
                  <a:lumMod val="50000"/>
                </a:srgbClr>
              </a:buClr>
              <a:buSzTx/>
              <a:buFont typeface="Wingdings" pitchFamily="2" charset="2"/>
              <a:buChar char="§"/>
              <a:tabLst/>
              <a:defRPr/>
            </a:pPr>
            <a:r>
              <a:rPr kumimoji="0" lang="en-CA" sz="2000" b="0" i="0" u="none" strike="noStrike" kern="1200" cap="none" spc="-110" normalizeH="0" baseline="0" noProof="0" dirty="0">
                <a:ln>
                  <a:noFill/>
                </a:ln>
                <a:solidFill>
                  <a:prstClr val="black">
                    <a:lumMod val="75000"/>
                    <a:lumOff val="25000"/>
                  </a:prstClr>
                </a:solidFill>
                <a:effectLst/>
                <a:uLnTx/>
                <a:uFillTx/>
                <a:latin typeface="Arial" pitchFamily="34" charset="0"/>
                <a:ea typeface="+mn-ea"/>
                <a:cs typeface="Arial" pitchFamily="34" charset="0"/>
              </a:rPr>
              <a:t>Paste chart object here, or begin typing to add bullet list, etc.</a:t>
            </a:r>
          </a:p>
        </p:txBody>
      </p:sp>
      <p:sp>
        <p:nvSpPr>
          <p:cNvPr id="7" name="Slide Number Placeholder 6"/>
          <p:cNvSpPr>
            <a:spLocks noGrp="1"/>
          </p:cNvSpPr>
          <p:nvPr>
            <p:ph type="sldNum" sz="quarter" idx="12"/>
          </p:nvPr>
        </p:nvSpPr>
        <p:spPr/>
        <p:txBody>
          <a:bodyPr/>
          <a:lstStyle/>
          <a:p>
            <a:fld id="{680FB5BD-A1B6-4722-B175-43A4EB5BC2F2}" type="slidenum">
              <a:rPr lang="en-CA" smtClean="0"/>
              <a:t>‹Nº›</a:t>
            </a:fld>
            <a:endParaRPr lang="en-CA"/>
          </a:p>
        </p:txBody>
      </p:sp>
      <p:sp>
        <p:nvSpPr>
          <p:cNvPr id="13" name="Text Placeholder 16"/>
          <p:cNvSpPr>
            <a:spLocks noGrp="1"/>
          </p:cNvSpPr>
          <p:nvPr>
            <p:ph type="body" sz="quarter" idx="14" hasCustomPrompt="1"/>
          </p:nvPr>
        </p:nvSpPr>
        <p:spPr>
          <a:xfrm>
            <a:off x="152400" y="6117299"/>
            <a:ext cx="4343400" cy="361189"/>
          </a:xfrm>
        </p:spPr>
        <p:txBody>
          <a:bodyPr lIns="108000">
            <a:normAutofit/>
          </a:bodyPr>
          <a:lstStyle>
            <a:lvl1pPr>
              <a:buFontTx/>
              <a:buNone/>
              <a:defRPr sz="900" spc="0" baseline="0">
                <a:latin typeface="Arial Narrow" pitchFamily="34" charset="0"/>
              </a:defRPr>
            </a:lvl1pPr>
          </a:lstStyle>
          <a:p>
            <a:pPr lvl="0"/>
            <a:r>
              <a:rPr lang="en-CA" dirty="0"/>
              <a:t>Click here to insert any Notes and/or Sources for the information above (or delete box as necessary).</a:t>
            </a:r>
          </a:p>
        </p:txBody>
      </p:sp>
      <p:sp>
        <p:nvSpPr>
          <p:cNvPr id="15" name="Text Placeholder 16"/>
          <p:cNvSpPr>
            <a:spLocks noGrp="1"/>
          </p:cNvSpPr>
          <p:nvPr>
            <p:ph type="body" sz="quarter" idx="15" hasCustomPrompt="1"/>
          </p:nvPr>
        </p:nvSpPr>
        <p:spPr>
          <a:xfrm>
            <a:off x="4495800" y="6117299"/>
            <a:ext cx="4343400" cy="361189"/>
          </a:xfrm>
        </p:spPr>
        <p:txBody>
          <a:bodyPr lIns="108000">
            <a:normAutofit/>
          </a:bodyPr>
          <a:lstStyle>
            <a:lvl1pPr>
              <a:buFontTx/>
              <a:buNone/>
              <a:defRPr sz="900" spc="0" baseline="0">
                <a:latin typeface="Arial Narrow" pitchFamily="34" charset="0"/>
              </a:defRPr>
            </a:lvl1pPr>
          </a:lstStyle>
          <a:p>
            <a:pPr lvl="0"/>
            <a:r>
              <a:rPr lang="en-CA" dirty="0"/>
              <a:t>Click here to insert any Notes and/or Sources for the information above (or delete box as necessary).</a:t>
            </a:r>
          </a:p>
        </p:txBody>
      </p:sp>
      <p:sp>
        <p:nvSpPr>
          <p:cNvPr id="16" name="Footer Placeholder 4"/>
          <p:cNvSpPr>
            <a:spLocks noGrp="1"/>
          </p:cNvSpPr>
          <p:nvPr>
            <p:ph type="ftr" sz="quarter" idx="3"/>
          </p:nvPr>
        </p:nvSpPr>
        <p:spPr>
          <a:xfrm>
            <a:off x="179512" y="6553200"/>
            <a:ext cx="4697288" cy="213064"/>
          </a:xfrm>
          <a:prstGeom prst="rect">
            <a:avLst/>
          </a:prstGeom>
        </p:spPr>
        <p:txBody>
          <a:bodyPr vert="horz" lIns="91440" tIns="45720" rIns="91440" bIns="45720" rtlCol="0" anchor="ctr"/>
          <a:lstStyle>
            <a:lvl1pPr algn="l">
              <a:defRPr sz="800" b="0">
                <a:solidFill>
                  <a:schemeClr val="tx2"/>
                </a:solidFill>
                <a:latin typeface="+mj-lt"/>
                <a:cs typeface="Arial" pitchFamily="34" charset="0"/>
              </a:defRPr>
            </a:lvl1pPr>
          </a:lstStyle>
          <a:p>
            <a:endParaRPr lang="en-CA"/>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w/ Content Comparison &amp; Subtitle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 y="1418175"/>
            <a:ext cx="4343400" cy="60047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400" y="2018647"/>
            <a:ext cx="4343400" cy="374441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9" name="Slide Number Placeholder 8"/>
          <p:cNvSpPr>
            <a:spLocks noGrp="1"/>
          </p:cNvSpPr>
          <p:nvPr>
            <p:ph type="sldNum" sz="quarter" idx="12"/>
          </p:nvPr>
        </p:nvSpPr>
        <p:spPr/>
        <p:txBody>
          <a:bodyPr/>
          <a:lstStyle/>
          <a:p>
            <a:fld id="{680FB5BD-A1B6-4722-B175-43A4EB5BC2F2}" type="slidenum">
              <a:rPr lang="en-CA" smtClean="0"/>
              <a:t>‹Nº›</a:t>
            </a:fld>
            <a:endParaRPr lang="en-CA"/>
          </a:p>
        </p:txBody>
      </p:sp>
      <p:cxnSp>
        <p:nvCxnSpPr>
          <p:cNvPr id="11" name="Straight Connector 10"/>
          <p:cNvCxnSpPr/>
          <p:nvPr/>
        </p:nvCxnSpPr>
        <p:spPr>
          <a:xfrm>
            <a:off x="152400" y="1418175"/>
            <a:ext cx="86868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152400" y="908720"/>
            <a:ext cx="8686800" cy="509455"/>
          </a:xfrm>
        </p:spPr>
        <p:txBody>
          <a:bodyPr/>
          <a:lstStyle>
            <a:lvl1pPr>
              <a:defRPr baseline="0"/>
            </a:lvl1pPr>
          </a:lstStyle>
          <a:p>
            <a:r>
              <a:rPr lang="en-US" dirty="0"/>
              <a:t>Click to edit Slide Title</a:t>
            </a:r>
            <a:endParaRPr lang="en-CA" dirty="0"/>
          </a:p>
        </p:txBody>
      </p:sp>
      <p:sp>
        <p:nvSpPr>
          <p:cNvPr id="16" name="Text Placeholder 16"/>
          <p:cNvSpPr>
            <a:spLocks noGrp="1"/>
          </p:cNvSpPr>
          <p:nvPr>
            <p:ph type="body" sz="quarter" idx="14" hasCustomPrompt="1"/>
          </p:nvPr>
        </p:nvSpPr>
        <p:spPr>
          <a:xfrm>
            <a:off x="152400" y="6117299"/>
            <a:ext cx="4343400" cy="361189"/>
          </a:xfrm>
        </p:spPr>
        <p:txBody>
          <a:bodyPr lIns="108000">
            <a:normAutofit/>
          </a:bodyPr>
          <a:lstStyle>
            <a:lvl1pPr>
              <a:buFontTx/>
              <a:buNone/>
              <a:defRPr sz="900" spc="0" baseline="0">
                <a:latin typeface="Arial Narrow" pitchFamily="34" charset="0"/>
              </a:defRPr>
            </a:lvl1pPr>
          </a:lstStyle>
          <a:p>
            <a:pPr lvl="0"/>
            <a:r>
              <a:rPr lang="en-CA" dirty="0"/>
              <a:t>Click here to insert any Notes and/or Sources for the information above (or delete box as necessary).</a:t>
            </a:r>
          </a:p>
        </p:txBody>
      </p:sp>
      <p:sp>
        <p:nvSpPr>
          <p:cNvPr id="17" name="Text Placeholder 16"/>
          <p:cNvSpPr>
            <a:spLocks noGrp="1"/>
          </p:cNvSpPr>
          <p:nvPr>
            <p:ph type="body" sz="quarter" idx="15" hasCustomPrompt="1"/>
          </p:nvPr>
        </p:nvSpPr>
        <p:spPr>
          <a:xfrm>
            <a:off x="4495800" y="6117299"/>
            <a:ext cx="4343400" cy="361189"/>
          </a:xfrm>
        </p:spPr>
        <p:txBody>
          <a:bodyPr lIns="108000">
            <a:normAutofit/>
          </a:bodyPr>
          <a:lstStyle>
            <a:lvl1pPr>
              <a:buFontTx/>
              <a:buNone/>
              <a:defRPr sz="900" spc="0" baseline="0">
                <a:latin typeface="Arial Narrow" pitchFamily="34" charset="0"/>
              </a:defRPr>
            </a:lvl1pPr>
          </a:lstStyle>
          <a:p>
            <a:pPr lvl="0"/>
            <a:r>
              <a:rPr lang="en-CA" dirty="0"/>
              <a:t>Click here to insert any Notes and/or Sources for the information above (or delete box as necessary).</a:t>
            </a:r>
          </a:p>
        </p:txBody>
      </p:sp>
      <p:sp>
        <p:nvSpPr>
          <p:cNvPr id="18" name="Content Placeholder 3"/>
          <p:cNvSpPr>
            <a:spLocks noGrp="1"/>
          </p:cNvSpPr>
          <p:nvPr>
            <p:ph sz="half" idx="16"/>
          </p:nvPr>
        </p:nvSpPr>
        <p:spPr>
          <a:xfrm>
            <a:off x="4495800" y="2018647"/>
            <a:ext cx="4343400" cy="374441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9" name="Text Placeholder 2"/>
          <p:cNvSpPr>
            <a:spLocks noGrp="1"/>
          </p:cNvSpPr>
          <p:nvPr>
            <p:ph type="body" idx="17"/>
          </p:nvPr>
        </p:nvSpPr>
        <p:spPr>
          <a:xfrm>
            <a:off x="4495800" y="1418175"/>
            <a:ext cx="4343400" cy="60047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Footer Placeholder 4"/>
          <p:cNvSpPr>
            <a:spLocks noGrp="1"/>
          </p:cNvSpPr>
          <p:nvPr>
            <p:ph type="ftr" sz="quarter" idx="3"/>
          </p:nvPr>
        </p:nvSpPr>
        <p:spPr>
          <a:xfrm>
            <a:off x="179512" y="6553200"/>
            <a:ext cx="4697288" cy="213064"/>
          </a:xfrm>
          <a:prstGeom prst="rect">
            <a:avLst/>
          </a:prstGeom>
        </p:spPr>
        <p:txBody>
          <a:bodyPr vert="horz" lIns="91440" tIns="45720" rIns="91440" bIns="45720" rtlCol="0" anchor="ctr"/>
          <a:lstStyle>
            <a:lvl1pPr algn="l">
              <a:defRPr sz="800" b="0">
                <a:solidFill>
                  <a:schemeClr val="tx2"/>
                </a:solidFill>
                <a:latin typeface="+mj-lt"/>
                <a:cs typeface="Arial" pitchFamily="34" charset="0"/>
              </a:defRPr>
            </a:lvl1pPr>
          </a:lstStyle>
          <a:p>
            <a:endParaRPr lang="en-CA"/>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with Title Are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908720"/>
            <a:ext cx="8686800" cy="509455"/>
          </a:xfrm>
        </p:spPr>
        <p:txBody>
          <a:bodyPr/>
          <a:lstStyle>
            <a:lvl1pPr>
              <a:defRPr lang="en-CA" dirty="0"/>
            </a:lvl1pPr>
          </a:lstStyle>
          <a:p>
            <a:r>
              <a:rPr lang="en-US" dirty="0"/>
              <a:t>Click to edit Slide Title</a:t>
            </a:r>
            <a:endParaRPr lang="en-CA" dirty="0"/>
          </a:p>
        </p:txBody>
      </p:sp>
      <p:sp>
        <p:nvSpPr>
          <p:cNvPr id="5" name="Slide Number Placeholder 4"/>
          <p:cNvSpPr>
            <a:spLocks noGrp="1"/>
          </p:cNvSpPr>
          <p:nvPr>
            <p:ph type="sldNum" sz="quarter" idx="12"/>
          </p:nvPr>
        </p:nvSpPr>
        <p:spPr/>
        <p:txBody>
          <a:bodyPr/>
          <a:lstStyle/>
          <a:p>
            <a:fld id="{680FB5BD-A1B6-4722-B175-43A4EB5BC2F2}" type="slidenum">
              <a:rPr lang="en-CA" smtClean="0"/>
              <a:t>‹Nº›</a:t>
            </a:fld>
            <a:endParaRPr lang="en-CA"/>
          </a:p>
        </p:txBody>
      </p:sp>
      <p:cxnSp>
        <p:nvCxnSpPr>
          <p:cNvPr id="7" name="Straight Connector 6"/>
          <p:cNvCxnSpPr/>
          <p:nvPr/>
        </p:nvCxnSpPr>
        <p:spPr>
          <a:xfrm>
            <a:off x="152400" y="1418175"/>
            <a:ext cx="868680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4"/>
          <p:cNvSpPr>
            <a:spLocks noGrp="1"/>
          </p:cNvSpPr>
          <p:nvPr>
            <p:ph type="ftr" sz="quarter" idx="3"/>
          </p:nvPr>
        </p:nvSpPr>
        <p:spPr>
          <a:xfrm>
            <a:off x="179512" y="6553200"/>
            <a:ext cx="4697288" cy="213064"/>
          </a:xfrm>
          <a:prstGeom prst="rect">
            <a:avLst/>
          </a:prstGeom>
        </p:spPr>
        <p:txBody>
          <a:bodyPr vert="horz" lIns="91440" tIns="45720" rIns="91440" bIns="45720" rtlCol="0" anchor="ctr"/>
          <a:lstStyle>
            <a:lvl1pPr algn="l">
              <a:defRPr sz="800" b="0">
                <a:solidFill>
                  <a:schemeClr val="tx2"/>
                </a:solidFill>
                <a:latin typeface="+mj-lt"/>
                <a:cs typeface="Arial" pitchFamily="34" charset="0"/>
              </a:defRPr>
            </a:lvl1pPr>
          </a:lstStyle>
          <a:p>
            <a:endParaRPr lang="en-CA"/>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file:///J:\Corporate%20Publications\Administration%20and%20Resources\Resources\Corporate%20Identity\Identifier_EN_BoCBlueGreen.pn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9512" y="620688"/>
            <a:ext cx="8659688" cy="823387"/>
          </a:xfrm>
          <a:prstGeom prst="rect">
            <a:avLst/>
          </a:prstGeom>
        </p:spPr>
        <p:txBody>
          <a:bodyPr vert="horz" lIns="0" tIns="90000" rIns="0" bIns="0" rtlCol="0" anchor="b" anchorCtr="0">
            <a:spAutoFit/>
          </a:bodyPr>
          <a:lstStyle/>
          <a:p>
            <a:r>
              <a:rPr lang="en-US" dirty="0"/>
              <a:t>Click to edit Slide Title</a:t>
            </a:r>
            <a:br>
              <a:rPr lang="en-US" dirty="0"/>
            </a:br>
            <a:r>
              <a:rPr lang="en-US" dirty="0"/>
              <a:t>(up to two lines)</a:t>
            </a:r>
            <a:endParaRPr lang="en-CA" dirty="0"/>
          </a:p>
        </p:txBody>
      </p:sp>
      <p:sp>
        <p:nvSpPr>
          <p:cNvPr id="3" name="Text Placeholder 2"/>
          <p:cNvSpPr>
            <a:spLocks noGrp="1"/>
          </p:cNvSpPr>
          <p:nvPr>
            <p:ph type="body" idx="1"/>
          </p:nvPr>
        </p:nvSpPr>
        <p:spPr>
          <a:xfrm>
            <a:off x="179512" y="1444075"/>
            <a:ext cx="8659688" cy="2086725"/>
          </a:xfrm>
          <a:prstGeom prst="rect">
            <a:avLst/>
          </a:prstGeom>
        </p:spPr>
        <p:txBody>
          <a:bodyPr vert="horz" lIns="360000" tIns="91440" rIns="0" bIns="0" rtlCol="0" anchor="t">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Footer Placeholder 4"/>
          <p:cNvSpPr>
            <a:spLocks noGrp="1"/>
          </p:cNvSpPr>
          <p:nvPr>
            <p:ph type="ftr" sz="quarter" idx="3"/>
          </p:nvPr>
        </p:nvSpPr>
        <p:spPr>
          <a:xfrm>
            <a:off x="179512" y="6553200"/>
            <a:ext cx="3672408" cy="213064"/>
          </a:xfrm>
          <a:prstGeom prst="rect">
            <a:avLst/>
          </a:prstGeom>
        </p:spPr>
        <p:txBody>
          <a:bodyPr vert="horz" lIns="91440" tIns="45720" rIns="91440" bIns="45720" rtlCol="0" anchor="ctr"/>
          <a:lstStyle>
            <a:lvl1pPr algn="l">
              <a:defRPr sz="800" b="0">
                <a:solidFill>
                  <a:schemeClr val="tx2"/>
                </a:solidFill>
                <a:latin typeface="+mj-lt"/>
                <a:cs typeface="Arial" pitchFamily="34" charset="0"/>
              </a:defRPr>
            </a:lvl1pPr>
          </a:lstStyle>
          <a:p>
            <a:endParaRPr lang="en-CA"/>
          </a:p>
        </p:txBody>
      </p:sp>
      <p:sp>
        <p:nvSpPr>
          <p:cNvPr id="6" name="Slide Number Placeholder 5"/>
          <p:cNvSpPr>
            <a:spLocks noGrp="1"/>
          </p:cNvSpPr>
          <p:nvPr>
            <p:ph type="sldNum" sz="quarter" idx="4"/>
          </p:nvPr>
        </p:nvSpPr>
        <p:spPr>
          <a:xfrm>
            <a:off x="6705600" y="6553201"/>
            <a:ext cx="2133600" cy="230819"/>
          </a:xfrm>
          <a:prstGeom prst="rect">
            <a:avLst/>
          </a:prstGeom>
        </p:spPr>
        <p:txBody>
          <a:bodyPr vert="horz" lIns="91440" tIns="45720" rIns="91440" bIns="45720" rtlCol="0" anchor="ctr"/>
          <a:lstStyle>
            <a:lvl1pPr algn="r">
              <a:defRPr sz="800" b="0">
                <a:solidFill>
                  <a:schemeClr val="tx2"/>
                </a:solidFill>
                <a:latin typeface="+mj-lt"/>
              </a:defRPr>
            </a:lvl1pPr>
          </a:lstStyle>
          <a:p>
            <a:fld id="{680FB5BD-A1B6-4722-B175-43A4EB5BC2F2}" type="slidenum">
              <a:rPr lang="en-CA" smtClean="0"/>
              <a:t>‹Nº›</a:t>
            </a:fld>
            <a:endParaRPr lang="en-CA"/>
          </a:p>
        </p:txBody>
      </p:sp>
      <p:pic>
        <p:nvPicPr>
          <p:cNvPr id="4" name="Picture 3"/>
          <p:cNvPicPr>
            <a:picLocks noChangeAspect="1"/>
          </p:cNvPicPr>
          <p:nvPr/>
        </p:nvPicPr>
        <p:blipFill>
          <a:blip r:embed="rId12" r:link="rId13" cstate="print">
            <a:extLst>
              <a:ext uri="{28A0092B-C50C-407E-A947-70E740481C1C}">
                <a14:useLocalDpi xmlns:a14="http://schemas.microsoft.com/office/drawing/2010/main" val="0"/>
              </a:ext>
            </a:extLst>
          </a:blip>
          <a:stretch>
            <a:fillRect/>
          </a:stretch>
        </p:blipFill>
        <p:spPr>
          <a:xfrm>
            <a:off x="251520" y="260648"/>
            <a:ext cx="1172103" cy="28996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p:fade/>
  </p:transition>
  <p:hf hdr="0" ftr="0" dt="0"/>
  <p:txStyles>
    <p:titleStyle>
      <a:lvl1pPr algn="l" defTabSz="914400" rtl="0" eaLnBrk="1" latinLnBrk="0" hangingPunct="1">
        <a:lnSpc>
          <a:spcPct val="85000"/>
        </a:lnSpc>
        <a:spcBef>
          <a:spcPct val="0"/>
        </a:spcBef>
        <a:buNone/>
        <a:defRPr sz="2800" b="0" kern="1200" spc="-150" baseline="0">
          <a:solidFill>
            <a:schemeClr val="accent3">
              <a:lumMod val="50000"/>
            </a:schemeClr>
          </a:solidFill>
          <a:latin typeface="+mj-lt"/>
          <a:ea typeface="+mj-ea"/>
          <a:cs typeface="Arial" pitchFamily="34" charset="0"/>
        </a:defRPr>
      </a:lvl1pPr>
    </p:titleStyle>
    <p:bodyStyle>
      <a:lvl1pPr marL="342900" indent="-342900" algn="l" defTabSz="914400" rtl="0" eaLnBrk="1" latinLnBrk="0" hangingPunct="1">
        <a:spcBef>
          <a:spcPts val="700"/>
        </a:spcBef>
        <a:buClr>
          <a:schemeClr val="accent3">
            <a:lumMod val="50000"/>
          </a:schemeClr>
        </a:buClr>
        <a:buFont typeface="Wingdings" pitchFamily="2" charset="2"/>
        <a:buChar char="§"/>
        <a:defRPr sz="2400" kern="1200" spc="-110" baseline="0">
          <a:solidFill>
            <a:schemeClr val="tx1">
              <a:lumMod val="75000"/>
              <a:lumOff val="25000"/>
            </a:schemeClr>
          </a:solidFill>
          <a:latin typeface="+mj-lt"/>
          <a:ea typeface="+mn-ea"/>
          <a:cs typeface="Arial" pitchFamily="34" charset="0"/>
        </a:defRPr>
      </a:lvl1pPr>
      <a:lvl2pPr marL="742950" indent="-285750" algn="l" defTabSz="914400" rtl="0" eaLnBrk="1" latinLnBrk="0" hangingPunct="1">
        <a:spcBef>
          <a:spcPct val="20000"/>
        </a:spcBef>
        <a:buClr>
          <a:schemeClr val="accent3">
            <a:lumMod val="50000"/>
          </a:schemeClr>
        </a:buClr>
        <a:buFont typeface="Arial" pitchFamily="34" charset="0"/>
        <a:buChar char="–"/>
        <a:defRPr sz="2400" kern="1200" spc="-110" baseline="0">
          <a:solidFill>
            <a:schemeClr val="tx1">
              <a:lumMod val="75000"/>
              <a:lumOff val="25000"/>
            </a:schemeClr>
          </a:solidFill>
          <a:latin typeface="+mj-lt"/>
          <a:ea typeface="+mn-ea"/>
          <a:cs typeface="Arial" pitchFamily="34" charset="0"/>
        </a:defRPr>
      </a:lvl2pPr>
      <a:lvl3pPr marL="1143000" indent="-228600" algn="l" defTabSz="914400" rtl="0" eaLnBrk="1" latinLnBrk="0" hangingPunct="1">
        <a:spcBef>
          <a:spcPct val="20000"/>
        </a:spcBef>
        <a:buClr>
          <a:schemeClr val="accent3">
            <a:lumMod val="50000"/>
          </a:schemeClr>
        </a:buClr>
        <a:buFont typeface="Arial" pitchFamily="34" charset="0"/>
        <a:buChar char="•"/>
        <a:defRPr sz="2400" kern="1200" spc="-110" baseline="0">
          <a:solidFill>
            <a:schemeClr val="tx1">
              <a:lumMod val="75000"/>
              <a:lumOff val="25000"/>
            </a:schemeClr>
          </a:solidFill>
          <a:latin typeface="+mj-lt"/>
          <a:ea typeface="+mn-ea"/>
          <a:cs typeface="Arial" pitchFamily="34" charset="0"/>
        </a:defRPr>
      </a:lvl3pPr>
      <a:lvl4pPr marL="1600200" indent="-228600" algn="l" defTabSz="914400" rtl="0" eaLnBrk="1" latinLnBrk="0" hangingPunct="1">
        <a:spcBef>
          <a:spcPct val="20000"/>
        </a:spcBef>
        <a:buClr>
          <a:schemeClr val="accent3">
            <a:lumMod val="50000"/>
          </a:schemeClr>
        </a:buClr>
        <a:buFont typeface="Arial" pitchFamily="34" charset="0"/>
        <a:buChar char="–"/>
        <a:defRPr sz="2000" kern="1200" spc="-110" baseline="0">
          <a:solidFill>
            <a:schemeClr val="tx1">
              <a:lumMod val="75000"/>
              <a:lumOff val="25000"/>
            </a:schemeClr>
          </a:solidFill>
          <a:latin typeface="+mj-lt"/>
          <a:ea typeface="+mn-ea"/>
          <a:cs typeface="Arial" pitchFamily="34" charset="0"/>
        </a:defRPr>
      </a:lvl4pPr>
      <a:lvl5pPr marL="2057400" indent="-228600" algn="l" defTabSz="914400" rtl="0" eaLnBrk="1" latinLnBrk="0" hangingPunct="1">
        <a:spcBef>
          <a:spcPct val="20000"/>
        </a:spcBef>
        <a:buClr>
          <a:schemeClr val="accent3">
            <a:lumMod val="50000"/>
          </a:schemeClr>
        </a:buClr>
        <a:buFont typeface="Arial" pitchFamily="34" charset="0"/>
        <a:buChar char="»"/>
        <a:defRPr sz="2000" kern="1200" spc="-110" baseline="0">
          <a:solidFill>
            <a:schemeClr val="tx1">
              <a:lumMod val="75000"/>
              <a:lumOff val="25000"/>
            </a:schemeClr>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28600" y="1943625"/>
            <a:ext cx="8077200" cy="418576"/>
          </a:xfrm>
        </p:spPr>
        <p:txBody>
          <a:bodyPr/>
          <a:lstStyle/>
          <a:p>
            <a:r>
              <a:rPr lang="en-CA" dirty="0" smtClean="0"/>
              <a:t>Output Gaps and Inflation in Canada</a:t>
            </a:r>
            <a:endParaRPr lang="en-CA" dirty="0"/>
          </a:p>
        </p:txBody>
      </p:sp>
      <p:sp>
        <p:nvSpPr>
          <p:cNvPr id="6" name="Subtitle 5"/>
          <p:cNvSpPr>
            <a:spLocks noGrp="1"/>
          </p:cNvSpPr>
          <p:nvPr>
            <p:ph type="subTitle" idx="1"/>
          </p:nvPr>
        </p:nvSpPr>
        <p:spPr>
          <a:xfrm>
            <a:off x="228600" y="2362201"/>
            <a:ext cx="8087816" cy="409023"/>
          </a:xfrm>
        </p:spPr>
        <p:txBody>
          <a:bodyPr/>
          <a:lstStyle/>
          <a:p>
            <a:r>
              <a:rPr lang="en-CA" dirty="0" smtClean="0"/>
              <a:t>October 16, 2017</a:t>
            </a:r>
            <a:endParaRPr lang="en-CA" dirty="0"/>
          </a:p>
        </p:txBody>
      </p:sp>
      <p:sp>
        <p:nvSpPr>
          <p:cNvPr id="7" name="Text Placeholder 6"/>
          <p:cNvSpPr>
            <a:spLocks noGrp="1"/>
          </p:cNvSpPr>
          <p:nvPr>
            <p:ph type="body" sz="quarter" idx="13"/>
          </p:nvPr>
        </p:nvSpPr>
        <p:spPr>
          <a:xfrm>
            <a:off x="1475656" y="5638800"/>
            <a:ext cx="7363544" cy="990600"/>
          </a:xfrm>
        </p:spPr>
        <p:txBody>
          <a:bodyPr/>
          <a:lstStyle/>
          <a:p>
            <a:r>
              <a:rPr lang="fr-CA" sz="2000" dirty="0" smtClean="0">
                <a:solidFill>
                  <a:schemeClr val="tx2"/>
                </a:solidFill>
              </a:rPr>
              <a:t>Lise Pichette, Marie-Noëlle Robitaille, Mohanad Salameh and Pierre St-Amant</a:t>
            </a:r>
            <a:endParaRPr lang="en-CA" sz="2000" dirty="0">
              <a:solidFill>
                <a:schemeClr val="tx2"/>
              </a:solidFill>
            </a:endParaRPr>
          </a:p>
          <a:p>
            <a:r>
              <a:rPr lang="en-CA" sz="2000" dirty="0" smtClean="0">
                <a:solidFill>
                  <a:schemeClr val="tx2"/>
                </a:solidFill>
              </a:rPr>
              <a:t>Canadian Economic Analysis</a:t>
            </a:r>
            <a:endParaRPr lang="en-CA" sz="2000" dirty="0">
              <a:solidFill>
                <a:schemeClr val="tx2"/>
              </a:solidFill>
            </a:endParaRPr>
          </a:p>
          <a:p>
            <a:r>
              <a:rPr lang="en-CA" sz="2000" dirty="0" smtClean="0">
                <a:solidFill>
                  <a:schemeClr val="tx2"/>
                </a:solidFill>
              </a:rPr>
              <a:t>Bank of Canada</a:t>
            </a:r>
            <a:endParaRPr lang="en-CA" sz="2000" dirty="0">
              <a:solidFill>
                <a:schemeClr val="tx2"/>
              </a:solidFill>
            </a:endParaRPr>
          </a:p>
        </p:txBody>
      </p:sp>
    </p:spTree>
    <p:extLst>
      <p:ext uri="{BB962C8B-B14F-4D97-AF65-F5344CB8AC3E}">
        <p14:creationId xmlns:p14="http://schemas.microsoft.com/office/powerpoint/2010/main" val="403644274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2351121"/>
            <a:ext cx="8686800" cy="509455"/>
          </a:xfrm>
        </p:spPr>
        <p:txBody>
          <a:bodyPr/>
          <a:lstStyle/>
          <a:p>
            <a:r>
              <a:rPr lang="fr-CA" dirty="0" smtClean="0"/>
              <a:t>Output gap </a:t>
            </a:r>
            <a:r>
              <a:rPr lang="fr-CA" dirty="0" err="1" smtClean="0"/>
              <a:t>estimates</a:t>
            </a:r>
            <a:r>
              <a:rPr lang="fr-CA" dirty="0" smtClean="0"/>
              <a:t> and data </a:t>
            </a:r>
            <a:r>
              <a:rPr lang="fr-CA" dirty="0" err="1"/>
              <a:t>r</a:t>
            </a:r>
            <a:r>
              <a:rPr lang="fr-CA" dirty="0" err="1" smtClean="0"/>
              <a:t>evisions</a:t>
            </a:r>
            <a:endParaRPr lang="en-CA" dirty="0"/>
          </a:p>
        </p:txBody>
      </p:sp>
      <p:sp>
        <p:nvSpPr>
          <p:cNvPr id="5" name="Slide Number Placeholder 4"/>
          <p:cNvSpPr>
            <a:spLocks noGrp="1"/>
          </p:cNvSpPr>
          <p:nvPr>
            <p:ph type="sldNum" sz="quarter" idx="12"/>
          </p:nvPr>
        </p:nvSpPr>
        <p:spPr/>
        <p:txBody>
          <a:bodyPr/>
          <a:lstStyle/>
          <a:p>
            <a:fld id="{680FB5BD-A1B6-4722-B175-43A4EB5BC2F2}" type="slidenum">
              <a:rPr lang="en-CA" smtClean="0"/>
              <a:t>10</a:t>
            </a:fld>
            <a:endParaRPr lang="en-CA"/>
          </a:p>
        </p:txBody>
      </p:sp>
    </p:spTree>
    <p:extLst>
      <p:ext uri="{BB962C8B-B14F-4D97-AF65-F5344CB8AC3E}">
        <p14:creationId xmlns:p14="http://schemas.microsoft.com/office/powerpoint/2010/main" val="346514265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3200" b="1" dirty="0" smtClean="0">
                <a:solidFill>
                  <a:schemeClr val="tx2"/>
                </a:solidFill>
              </a:rPr>
              <a:t>Chart 1: Output gap estimates using our latest vintage </a:t>
            </a:r>
            <a:endParaRPr lang="en-CA" sz="3200" b="1" dirty="0">
              <a:solidFill>
                <a:schemeClr val="tx2"/>
              </a:solidFill>
            </a:endParaRPr>
          </a:p>
        </p:txBody>
      </p:sp>
      <p:sp>
        <p:nvSpPr>
          <p:cNvPr id="3" name="Slide Number Placeholder 2"/>
          <p:cNvSpPr>
            <a:spLocks noGrp="1"/>
          </p:cNvSpPr>
          <p:nvPr>
            <p:ph type="sldNum" sz="quarter" idx="12"/>
          </p:nvPr>
        </p:nvSpPr>
        <p:spPr/>
        <p:txBody>
          <a:bodyPr/>
          <a:lstStyle/>
          <a:p>
            <a:fld id="{680FB5BD-A1B6-4722-B175-43A4EB5BC2F2}" type="slidenum">
              <a:rPr lang="en-CA" smtClean="0"/>
              <a:t>11</a:t>
            </a:fld>
            <a:endParaRPr lang="en-CA"/>
          </a:p>
        </p:txBody>
      </p:sp>
      <p:graphicFrame>
        <p:nvGraphicFramePr>
          <p:cNvPr id="8" name="Chart 7"/>
          <p:cNvGraphicFramePr/>
          <p:nvPr>
            <p:extLst>
              <p:ext uri="{D42A27DB-BD31-4B8C-83A1-F6EECF244321}">
                <p14:modId xmlns:p14="http://schemas.microsoft.com/office/powerpoint/2010/main" val="3984160107"/>
              </p:ext>
            </p:extLst>
          </p:nvPr>
        </p:nvGraphicFramePr>
        <p:xfrm>
          <a:off x="0" y="1484784"/>
          <a:ext cx="9144000" cy="53732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5705438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57836"/>
            <a:ext cx="8686800" cy="460339"/>
          </a:xfrm>
        </p:spPr>
        <p:txBody>
          <a:bodyPr/>
          <a:lstStyle/>
          <a:p>
            <a:r>
              <a:rPr lang="en-CA" b="1" dirty="0">
                <a:solidFill>
                  <a:schemeClr val="tx2"/>
                </a:solidFill>
              </a:rPr>
              <a:t>Chart </a:t>
            </a:r>
            <a:r>
              <a:rPr lang="en-CA" b="1" dirty="0" smtClean="0">
                <a:solidFill>
                  <a:schemeClr val="tx2"/>
                </a:solidFill>
              </a:rPr>
              <a:t>2: Output gap combinations using the latest vintage</a:t>
            </a:r>
            <a:endParaRPr lang="en-CA" dirty="0"/>
          </a:p>
        </p:txBody>
      </p:sp>
      <p:sp>
        <p:nvSpPr>
          <p:cNvPr id="4" name="Slide Number Placeholder 3"/>
          <p:cNvSpPr>
            <a:spLocks noGrp="1"/>
          </p:cNvSpPr>
          <p:nvPr>
            <p:ph type="sldNum" sz="quarter" idx="12"/>
          </p:nvPr>
        </p:nvSpPr>
        <p:spPr/>
        <p:txBody>
          <a:bodyPr/>
          <a:lstStyle/>
          <a:p>
            <a:fld id="{680FB5BD-A1B6-4722-B175-43A4EB5BC2F2}" type="slidenum">
              <a:rPr lang="en-CA" smtClean="0"/>
              <a:t>12</a:t>
            </a:fld>
            <a:endParaRPr lang="en-CA"/>
          </a:p>
        </p:txBody>
      </p:sp>
      <p:graphicFrame>
        <p:nvGraphicFramePr>
          <p:cNvPr id="6" name="Chart 5"/>
          <p:cNvGraphicFramePr/>
          <p:nvPr>
            <p:extLst>
              <p:ext uri="{D42A27DB-BD31-4B8C-83A1-F6EECF244321}">
                <p14:modId xmlns:p14="http://schemas.microsoft.com/office/powerpoint/2010/main" val="150704917"/>
              </p:ext>
            </p:extLst>
          </p:nvPr>
        </p:nvGraphicFramePr>
        <p:xfrm>
          <a:off x="0" y="1514404"/>
          <a:ext cx="9144000" cy="537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2983845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8686800" cy="937525"/>
          </a:xfrm>
        </p:spPr>
        <p:txBody>
          <a:bodyPr>
            <a:noAutofit/>
          </a:bodyPr>
          <a:lstStyle/>
          <a:p>
            <a:r>
              <a:rPr lang="en-CA" sz="2400" b="1" dirty="0" smtClean="0">
                <a:solidFill>
                  <a:schemeClr val="tx2"/>
                </a:solidFill>
              </a:rPr>
              <a:t>Table </a:t>
            </a:r>
            <a:r>
              <a:rPr lang="en-CA" sz="2400" b="1" dirty="0">
                <a:solidFill>
                  <a:schemeClr val="tx2"/>
                </a:solidFill>
              </a:rPr>
              <a:t>1: </a:t>
            </a:r>
            <a:r>
              <a:rPr lang="en-CA" sz="2400" b="1" dirty="0" smtClean="0">
                <a:solidFill>
                  <a:schemeClr val="tx2"/>
                </a:solidFill>
              </a:rPr>
              <a:t>Properties of output gap revisions after </a:t>
            </a:r>
            <a:r>
              <a:rPr lang="en-CA" sz="2400" b="1" dirty="0">
                <a:solidFill>
                  <a:schemeClr val="tx2"/>
                </a:solidFill>
              </a:rPr>
              <a:t>8 </a:t>
            </a:r>
            <a:r>
              <a:rPr lang="en-CA" sz="2400" b="1" dirty="0" smtClean="0">
                <a:solidFill>
                  <a:schemeClr val="tx2"/>
                </a:solidFill>
              </a:rPr>
              <a:t>quarters</a:t>
            </a:r>
            <a:br>
              <a:rPr lang="en-CA" sz="2400" b="1" dirty="0" smtClean="0">
                <a:solidFill>
                  <a:schemeClr val="tx2"/>
                </a:solidFill>
              </a:rPr>
            </a:br>
            <a:r>
              <a:rPr lang="en-CA" sz="2400" b="1" dirty="0" smtClean="0">
                <a:solidFill>
                  <a:schemeClr val="tx2"/>
                </a:solidFill>
              </a:rPr>
              <a:t>(sample: 2006Q1 to 2014Q1)</a:t>
            </a:r>
            <a:endParaRPr lang="en-CA" sz="2400" b="1" dirty="0">
              <a:solidFill>
                <a:schemeClr val="tx2"/>
              </a:solidFill>
            </a:endParaRPr>
          </a:p>
        </p:txBody>
      </p:sp>
      <p:sp>
        <p:nvSpPr>
          <p:cNvPr id="4" name="Slide Number Placeholder 3"/>
          <p:cNvSpPr>
            <a:spLocks noGrp="1"/>
          </p:cNvSpPr>
          <p:nvPr>
            <p:ph type="sldNum" sz="quarter" idx="12"/>
          </p:nvPr>
        </p:nvSpPr>
        <p:spPr/>
        <p:txBody>
          <a:bodyPr/>
          <a:lstStyle/>
          <a:p>
            <a:fld id="{680FB5BD-A1B6-4722-B175-43A4EB5BC2F2}" type="slidenum">
              <a:rPr lang="en-CA" smtClean="0"/>
              <a:t>13</a:t>
            </a:fld>
            <a:endParaRPr lang="en-CA"/>
          </a:p>
        </p:txBody>
      </p:sp>
      <p:graphicFrame>
        <p:nvGraphicFramePr>
          <p:cNvPr id="9" name="Content Placeholder 4"/>
          <p:cNvGraphicFramePr>
            <a:graphicFrameLocks noGrp="1"/>
          </p:cNvGraphicFramePr>
          <p:nvPr>
            <p:ph idx="1"/>
            <p:extLst>
              <p:ext uri="{D42A27DB-BD31-4B8C-83A1-F6EECF244321}">
                <p14:modId xmlns:p14="http://schemas.microsoft.com/office/powerpoint/2010/main" val="1661015184"/>
              </p:ext>
            </p:extLst>
          </p:nvPr>
        </p:nvGraphicFramePr>
        <p:xfrm>
          <a:off x="179512" y="1484784"/>
          <a:ext cx="8856984" cy="4526266"/>
        </p:xfrm>
        <a:graphic>
          <a:graphicData uri="http://schemas.openxmlformats.org/drawingml/2006/table">
            <a:tbl>
              <a:tblPr firstRow="1" firstCol="1" bandRow="1">
                <a:tableStyleId>{3B4B98B0-60AC-42C2-AFA5-B58CD77FA1E5}</a:tableStyleId>
              </a:tblPr>
              <a:tblGrid>
                <a:gridCol w="1463964"/>
                <a:gridCol w="1232170"/>
                <a:gridCol w="1232170"/>
                <a:gridCol w="1232170"/>
                <a:gridCol w="1232170"/>
                <a:gridCol w="1232170"/>
                <a:gridCol w="1232170"/>
              </a:tblGrid>
              <a:tr h="1104263">
                <a:tc>
                  <a:txBody>
                    <a:bodyPr/>
                    <a:lstStyle/>
                    <a:p>
                      <a:pPr>
                        <a:lnSpc>
                          <a:spcPct val="115000"/>
                        </a:lnSpc>
                        <a:spcAft>
                          <a:spcPts val="0"/>
                        </a:spcAft>
                      </a:pPr>
                      <a:r>
                        <a:rPr lang="en-CA" sz="2000" dirty="0">
                          <a:effectLst/>
                        </a:rPr>
                        <a:t> </a:t>
                      </a:r>
                      <a:endParaRPr lang="en-CA" sz="2000" dirty="0">
                        <a:effectLst/>
                        <a:latin typeface="Calibri"/>
                        <a:ea typeface="Calibri"/>
                        <a:cs typeface="Times New Roman"/>
                      </a:endParaRPr>
                    </a:p>
                  </a:txBody>
                  <a:tcPr marL="13811" marR="13811" marT="0" marB="0"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CA" sz="2000" dirty="0" smtClean="0">
                          <a:effectLst/>
                        </a:rPr>
                        <a:t>Mean</a:t>
                      </a:r>
                      <a:endParaRPr lang="en-CA" sz="2000" dirty="0">
                        <a:effectLst/>
                        <a:latin typeface="Calibri"/>
                        <a:ea typeface="Calibri"/>
                        <a:cs typeface="Times New Roman"/>
                      </a:endParaRPr>
                    </a:p>
                  </a:txBody>
                  <a:tcPr marL="13811" marR="13811" marT="0" marB="0"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CA" sz="2000" dirty="0" smtClean="0">
                          <a:effectLst/>
                        </a:rPr>
                        <a:t>Absolute mean</a:t>
                      </a:r>
                      <a:endParaRPr lang="en-CA" sz="2000" dirty="0">
                        <a:effectLst/>
                        <a:latin typeface="Calibri"/>
                        <a:ea typeface="Calibri"/>
                        <a:cs typeface="Times New Roman"/>
                      </a:endParaRPr>
                    </a:p>
                  </a:txBody>
                  <a:tcPr marL="13811" marR="13811" marT="0" marB="0"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CA" sz="2000" dirty="0" smtClean="0">
                          <a:effectLst/>
                        </a:rPr>
                        <a:t>Standard deviation</a:t>
                      </a:r>
                      <a:endParaRPr lang="en-CA" sz="2000" dirty="0">
                        <a:effectLst/>
                        <a:latin typeface="Calibri"/>
                        <a:ea typeface="Calibri"/>
                        <a:cs typeface="Times New Roman"/>
                      </a:endParaRPr>
                    </a:p>
                  </a:txBody>
                  <a:tcPr marL="13811" marR="13811" marT="0" marB="0"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CA" sz="2000" dirty="0" smtClean="0">
                          <a:effectLst/>
                        </a:rPr>
                        <a:t>Noise-to-signal</a:t>
                      </a:r>
                      <a:r>
                        <a:rPr lang="en-CA" sz="2000" baseline="0" dirty="0" smtClean="0">
                          <a:effectLst/>
                        </a:rPr>
                        <a:t> ratio</a:t>
                      </a:r>
                      <a:endParaRPr lang="en-CA" sz="2000" dirty="0">
                        <a:effectLst/>
                        <a:latin typeface="Calibri"/>
                        <a:ea typeface="Calibri"/>
                        <a:cs typeface="Times New Roman"/>
                      </a:endParaRPr>
                    </a:p>
                  </a:txBody>
                  <a:tcPr marL="13811" marR="13811" marT="0" marB="0"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CA" sz="2000" dirty="0" smtClean="0">
                          <a:effectLst/>
                        </a:rPr>
                        <a:t>Correlation</a:t>
                      </a:r>
                      <a:endParaRPr lang="en-CA" sz="2000" dirty="0">
                        <a:effectLst/>
                        <a:latin typeface="Calibri"/>
                        <a:ea typeface="Calibri"/>
                        <a:cs typeface="Times New Roman"/>
                      </a:endParaRPr>
                    </a:p>
                  </a:txBody>
                  <a:tcPr marL="13811" marR="13811" marT="0" marB="0"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CA" sz="2000" dirty="0" smtClean="0">
                          <a:effectLst/>
                        </a:rPr>
                        <a:t>Frequency</a:t>
                      </a:r>
                      <a:r>
                        <a:rPr lang="en-CA" sz="2000" baseline="0" dirty="0" smtClean="0">
                          <a:effectLst/>
                        </a:rPr>
                        <a:t> o</a:t>
                      </a:r>
                      <a:r>
                        <a:rPr lang="en-CA" sz="2000" dirty="0" smtClean="0">
                          <a:effectLst/>
                        </a:rPr>
                        <a:t>f opposite</a:t>
                      </a:r>
                      <a:r>
                        <a:rPr lang="en-CA" sz="2000" baseline="0" dirty="0" smtClean="0">
                          <a:effectLst/>
                        </a:rPr>
                        <a:t> signs</a:t>
                      </a:r>
                      <a:endParaRPr lang="en-CA" sz="2000" dirty="0">
                        <a:effectLst/>
                        <a:latin typeface="Calibri"/>
                        <a:ea typeface="Calibri"/>
                        <a:cs typeface="Times New Roman"/>
                      </a:endParaRPr>
                    </a:p>
                  </a:txBody>
                  <a:tcPr marL="13811" marR="13811" marT="0" marB="0"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47638">
                <a:tc>
                  <a:txBody>
                    <a:bodyPr/>
                    <a:lstStyle/>
                    <a:p>
                      <a:pPr>
                        <a:lnSpc>
                          <a:spcPct val="115000"/>
                        </a:lnSpc>
                        <a:spcAft>
                          <a:spcPts val="0"/>
                        </a:spcAft>
                      </a:pPr>
                      <a:r>
                        <a:rPr lang="en-CA" sz="2000" dirty="0">
                          <a:effectLst/>
                        </a:rPr>
                        <a:t>MSSF</a:t>
                      </a:r>
                      <a:endParaRPr lang="en-CA" sz="2000" dirty="0">
                        <a:effectLst/>
                        <a:latin typeface="Calibri"/>
                        <a:ea typeface="Calibri"/>
                        <a:cs typeface="Times New Roman"/>
                      </a:endParaRPr>
                    </a:p>
                  </a:txBody>
                  <a:tcPr marL="13811" marR="13811" marT="0" marB="0" anchor="ctr">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CA" sz="2000" b="0" dirty="0">
                          <a:solidFill>
                            <a:srgbClr val="000000"/>
                          </a:solidFill>
                          <a:effectLst/>
                          <a:latin typeface="Calibri"/>
                          <a:ea typeface="Calibri"/>
                          <a:cs typeface="Times New Roman"/>
                        </a:rPr>
                        <a:t>0.36</a:t>
                      </a:r>
                      <a:endParaRPr lang="en-CA" sz="2000" b="0" dirty="0">
                        <a:solidFill>
                          <a:srgbClr val="76923C"/>
                        </a:solidFill>
                        <a:effectLst/>
                        <a:latin typeface="Calibri"/>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CA" sz="2000" b="0">
                          <a:solidFill>
                            <a:srgbClr val="000000"/>
                          </a:solidFill>
                          <a:effectLst/>
                          <a:latin typeface="Calibri"/>
                          <a:ea typeface="Calibri"/>
                          <a:cs typeface="Times New Roman"/>
                        </a:rPr>
                        <a:t>0.45</a:t>
                      </a:r>
                      <a:endParaRPr lang="en-CA" sz="2000" b="0">
                        <a:solidFill>
                          <a:srgbClr val="76923C"/>
                        </a:solidFill>
                        <a:effectLst/>
                        <a:latin typeface="Calibri"/>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CA" sz="2000" b="0">
                          <a:solidFill>
                            <a:srgbClr val="000000"/>
                          </a:solidFill>
                          <a:effectLst/>
                          <a:latin typeface="Calibri"/>
                          <a:ea typeface="Calibri"/>
                          <a:cs typeface="Times New Roman"/>
                        </a:rPr>
                        <a:t>0.37</a:t>
                      </a:r>
                      <a:endParaRPr lang="en-CA" sz="2000" b="0">
                        <a:solidFill>
                          <a:srgbClr val="76923C"/>
                        </a:solidFill>
                        <a:effectLst/>
                        <a:latin typeface="Calibri"/>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CA" sz="2000" b="0">
                          <a:solidFill>
                            <a:srgbClr val="000000"/>
                          </a:solidFill>
                          <a:effectLst/>
                          <a:latin typeface="Calibri"/>
                          <a:ea typeface="Calibri"/>
                          <a:cs typeface="Times New Roman"/>
                        </a:rPr>
                        <a:t>18%</a:t>
                      </a:r>
                      <a:endParaRPr lang="en-CA" sz="2000" b="0">
                        <a:solidFill>
                          <a:srgbClr val="76923C"/>
                        </a:solidFill>
                        <a:effectLst/>
                        <a:latin typeface="Calibri"/>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CA" sz="2000" b="0">
                          <a:solidFill>
                            <a:srgbClr val="000000"/>
                          </a:solidFill>
                          <a:effectLst/>
                          <a:latin typeface="Calibri"/>
                          <a:ea typeface="Calibri"/>
                          <a:cs typeface="Times New Roman"/>
                        </a:rPr>
                        <a:t>0.98</a:t>
                      </a:r>
                      <a:endParaRPr lang="en-CA" sz="2000" b="0">
                        <a:solidFill>
                          <a:srgbClr val="76923C"/>
                        </a:solidFill>
                        <a:effectLst/>
                        <a:latin typeface="Calibri"/>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CA" sz="2000" b="0">
                          <a:solidFill>
                            <a:srgbClr val="000000"/>
                          </a:solidFill>
                          <a:effectLst/>
                          <a:latin typeface="Calibri"/>
                          <a:ea typeface="Calibri"/>
                          <a:cs typeface="Times New Roman"/>
                        </a:rPr>
                        <a:t>9%</a:t>
                      </a:r>
                      <a:endParaRPr lang="en-CA" sz="2000" b="0">
                        <a:solidFill>
                          <a:srgbClr val="76923C"/>
                        </a:solidFill>
                        <a:effectLst/>
                        <a:latin typeface="Calibri"/>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tcPr>
                </a:tc>
              </a:tr>
              <a:tr h="447638">
                <a:tc>
                  <a:txBody>
                    <a:bodyPr/>
                    <a:lstStyle/>
                    <a:p>
                      <a:pPr>
                        <a:lnSpc>
                          <a:spcPct val="115000"/>
                        </a:lnSpc>
                        <a:spcAft>
                          <a:spcPts val="0"/>
                        </a:spcAft>
                      </a:pPr>
                      <a:r>
                        <a:rPr lang="fr-CA" sz="2000" dirty="0" smtClean="0">
                          <a:effectLst/>
                          <a:latin typeface="+mn-lt"/>
                          <a:ea typeface="+mn-ea"/>
                          <a:cs typeface="+mn-cs"/>
                        </a:rPr>
                        <a:t>IMF</a:t>
                      </a:r>
                      <a:r>
                        <a:rPr lang="fr-CA" sz="2000" baseline="0" dirty="0" smtClean="0">
                          <a:effectLst/>
                          <a:latin typeface="+mn-lt"/>
                          <a:ea typeface="+mn-ea"/>
                          <a:cs typeface="+mn-cs"/>
                        </a:rPr>
                        <a:t> </a:t>
                      </a:r>
                      <a:r>
                        <a:rPr lang="fr-CA" sz="2000" baseline="0" dirty="0" err="1" smtClean="0">
                          <a:effectLst/>
                          <a:latin typeface="+mn-lt"/>
                          <a:ea typeface="+mn-ea"/>
                          <a:cs typeface="+mn-cs"/>
                        </a:rPr>
                        <a:t>method</a:t>
                      </a:r>
                      <a:endParaRPr lang="en-CA" sz="2000" dirty="0">
                        <a:effectLst/>
                        <a:latin typeface="Calibri"/>
                        <a:ea typeface="Calibri"/>
                        <a:cs typeface="Times New Roman"/>
                      </a:endParaRPr>
                    </a:p>
                  </a:txBody>
                  <a:tcPr marL="13811" marR="13811" marT="0" marB="0" anchor="ctr"/>
                </a:tc>
                <a:tc>
                  <a:txBody>
                    <a:bodyPr/>
                    <a:lstStyle/>
                    <a:p>
                      <a:pPr algn="ctr">
                        <a:lnSpc>
                          <a:spcPct val="115000"/>
                        </a:lnSpc>
                        <a:spcAft>
                          <a:spcPts val="0"/>
                        </a:spcAft>
                      </a:pPr>
                      <a:r>
                        <a:rPr lang="en-CA" sz="2000" b="0" dirty="0">
                          <a:solidFill>
                            <a:srgbClr val="000000"/>
                          </a:solidFill>
                          <a:effectLst/>
                          <a:latin typeface="Calibri"/>
                          <a:ea typeface="Calibri"/>
                          <a:cs typeface="Times New Roman"/>
                        </a:rPr>
                        <a:t>0.64</a:t>
                      </a:r>
                      <a:endParaRPr lang="en-CA" sz="2000" b="0" dirty="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dirty="0">
                          <a:solidFill>
                            <a:srgbClr val="000000"/>
                          </a:solidFill>
                          <a:effectLst/>
                          <a:latin typeface="Calibri"/>
                          <a:ea typeface="Calibri"/>
                          <a:cs typeface="Times New Roman"/>
                        </a:rPr>
                        <a:t>0.73</a:t>
                      </a:r>
                      <a:endParaRPr lang="en-CA" sz="2000" b="0" dirty="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a:solidFill>
                            <a:srgbClr val="000000"/>
                          </a:solidFill>
                          <a:effectLst/>
                          <a:latin typeface="Calibri"/>
                          <a:ea typeface="Calibri"/>
                          <a:cs typeface="Times New Roman"/>
                        </a:rPr>
                        <a:t>0.71</a:t>
                      </a:r>
                      <a:endParaRPr lang="en-CA" sz="2000" b="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a:solidFill>
                            <a:srgbClr val="000000"/>
                          </a:solidFill>
                          <a:effectLst/>
                          <a:latin typeface="Calibri"/>
                          <a:ea typeface="Calibri"/>
                          <a:cs typeface="Times New Roman"/>
                        </a:rPr>
                        <a:t>80%</a:t>
                      </a:r>
                      <a:endParaRPr lang="en-CA" sz="2000" b="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a:solidFill>
                            <a:srgbClr val="000000"/>
                          </a:solidFill>
                          <a:effectLst/>
                          <a:latin typeface="Calibri"/>
                          <a:ea typeface="Calibri"/>
                          <a:cs typeface="Times New Roman"/>
                        </a:rPr>
                        <a:t>0.94</a:t>
                      </a:r>
                      <a:endParaRPr lang="en-CA" sz="2000" b="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a:solidFill>
                            <a:srgbClr val="000000"/>
                          </a:solidFill>
                          <a:effectLst/>
                          <a:latin typeface="Calibri"/>
                          <a:ea typeface="Calibri"/>
                          <a:cs typeface="Times New Roman"/>
                        </a:rPr>
                        <a:t>18%</a:t>
                      </a:r>
                      <a:endParaRPr lang="en-CA" sz="2000" b="0">
                        <a:solidFill>
                          <a:srgbClr val="76923C"/>
                        </a:solidFill>
                        <a:effectLst/>
                        <a:latin typeface="Calibri"/>
                        <a:ea typeface="Calibri"/>
                        <a:cs typeface="Times New Roman"/>
                      </a:endParaRPr>
                    </a:p>
                  </a:txBody>
                  <a:tcPr marL="68580" marR="68580" marT="0" marB="0" anchor="ctr"/>
                </a:tc>
              </a:tr>
              <a:tr h="447638">
                <a:tc>
                  <a:txBody>
                    <a:bodyPr/>
                    <a:lstStyle/>
                    <a:p>
                      <a:pPr>
                        <a:lnSpc>
                          <a:spcPct val="115000"/>
                        </a:lnSpc>
                        <a:spcAft>
                          <a:spcPts val="0"/>
                        </a:spcAft>
                      </a:pPr>
                      <a:r>
                        <a:rPr lang="en-CA" sz="2000" dirty="0" smtClean="0">
                          <a:effectLst/>
                        </a:rPr>
                        <a:t>HP filter</a:t>
                      </a:r>
                      <a:endParaRPr lang="en-CA" sz="2000" dirty="0">
                        <a:effectLst/>
                        <a:latin typeface="Calibri"/>
                        <a:ea typeface="Calibri"/>
                        <a:cs typeface="Times New Roman"/>
                      </a:endParaRPr>
                    </a:p>
                  </a:txBody>
                  <a:tcPr marL="13811" marR="13811" marT="0" marB="0" anchor="ctr"/>
                </a:tc>
                <a:tc>
                  <a:txBody>
                    <a:bodyPr/>
                    <a:lstStyle/>
                    <a:p>
                      <a:pPr algn="ctr">
                        <a:lnSpc>
                          <a:spcPct val="115000"/>
                        </a:lnSpc>
                        <a:spcAft>
                          <a:spcPts val="0"/>
                        </a:spcAft>
                      </a:pPr>
                      <a:r>
                        <a:rPr lang="en-CA" sz="2000" b="0">
                          <a:solidFill>
                            <a:srgbClr val="000000"/>
                          </a:solidFill>
                          <a:effectLst/>
                          <a:latin typeface="Calibri"/>
                          <a:ea typeface="Calibri"/>
                          <a:cs typeface="Times New Roman"/>
                        </a:rPr>
                        <a:t>0.44</a:t>
                      </a:r>
                      <a:endParaRPr lang="en-CA" sz="2000" b="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dirty="0">
                          <a:solidFill>
                            <a:srgbClr val="000000"/>
                          </a:solidFill>
                          <a:effectLst/>
                          <a:latin typeface="Calibri"/>
                          <a:ea typeface="Calibri"/>
                          <a:cs typeface="Times New Roman"/>
                        </a:rPr>
                        <a:t>0.62</a:t>
                      </a:r>
                      <a:endParaRPr lang="en-CA" sz="2000" b="0" dirty="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a:solidFill>
                            <a:srgbClr val="000000"/>
                          </a:solidFill>
                          <a:effectLst/>
                          <a:latin typeface="Calibri"/>
                          <a:ea typeface="Calibri"/>
                          <a:cs typeface="Times New Roman"/>
                        </a:rPr>
                        <a:t>0.68</a:t>
                      </a:r>
                      <a:endParaRPr lang="en-CA" sz="2000" b="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a:solidFill>
                            <a:srgbClr val="000000"/>
                          </a:solidFill>
                          <a:effectLst/>
                          <a:latin typeface="Calibri"/>
                          <a:ea typeface="Calibri"/>
                          <a:cs typeface="Times New Roman"/>
                        </a:rPr>
                        <a:t>115%</a:t>
                      </a:r>
                      <a:endParaRPr lang="en-CA" sz="2000" b="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a:solidFill>
                            <a:srgbClr val="000000"/>
                          </a:solidFill>
                          <a:effectLst/>
                          <a:latin typeface="Calibri"/>
                          <a:ea typeface="Calibri"/>
                          <a:cs typeface="Times New Roman"/>
                        </a:rPr>
                        <a:t>0.89</a:t>
                      </a:r>
                      <a:endParaRPr lang="en-CA" sz="2000" b="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a:solidFill>
                            <a:srgbClr val="000000"/>
                          </a:solidFill>
                          <a:effectLst/>
                          <a:latin typeface="Calibri"/>
                          <a:ea typeface="Calibri"/>
                          <a:cs typeface="Times New Roman"/>
                        </a:rPr>
                        <a:t>42%</a:t>
                      </a:r>
                      <a:endParaRPr lang="en-CA" sz="2000" b="0">
                        <a:solidFill>
                          <a:srgbClr val="76923C"/>
                        </a:solidFill>
                        <a:effectLst/>
                        <a:latin typeface="Calibri"/>
                        <a:ea typeface="Calibri"/>
                        <a:cs typeface="Times New Roman"/>
                      </a:endParaRPr>
                    </a:p>
                  </a:txBody>
                  <a:tcPr marL="68580" marR="68580" marT="0" marB="0" anchor="ctr"/>
                </a:tc>
              </a:tr>
              <a:tr h="447638">
                <a:tc>
                  <a:txBody>
                    <a:bodyPr/>
                    <a:lstStyle/>
                    <a:p>
                      <a:pPr>
                        <a:lnSpc>
                          <a:spcPct val="115000"/>
                        </a:lnSpc>
                        <a:spcAft>
                          <a:spcPts val="0"/>
                        </a:spcAft>
                      </a:pPr>
                      <a:r>
                        <a:rPr lang="en-CA" sz="2000" dirty="0" smtClean="0">
                          <a:effectLst/>
                        </a:rPr>
                        <a:t>BP</a:t>
                      </a:r>
                      <a:r>
                        <a:rPr lang="en-CA" sz="2000" baseline="0" dirty="0" smtClean="0">
                          <a:effectLst/>
                        </a:rPr>
                        <a:t> filter</a:t>
                      </a:r>
                      <a:endParaRPr lang="en-CA" sz="2000" dirty="0">
                        <a:effectLst/>
                        <a:latin typeface="Calibri"/>
                        <a:ea typeface="Calibri"/>
                        <a:cs typeface="Times New Roman"/>
                      </a:endParaRPr>
                    </a:p>
                  </a:txBody>
                  <a:tcPr marL="13811" marR="13811" marT="0" marB="0" anchor="ctr"/>
                </a:tc>
                <a:tc>
                  <a:txBody>
                    <a:bodyPr/>
                    <a:lstStyle/>
                    <a:p>
                      <a:pPr algn="ctr">
                        <a:lnSpc>
                          <a:spcPct val="115000"/>
                        </a:lnSpc>
                        <a:spcAft>
                          <a:spcPts val="0"/>
                        </a:spcAft>
                      </a:pPr>
                      <a:r>
                        <a:rPr lang="en-CA" sz="2000" b="0">
                          <a:solidFill>
                            <a:srgbClr val="000000"/>
                          </a:solidFill>
                          <a:effectLst/>
                          <a:latin typeface="Calibri"/>
                          <a:ea typeface="Calibri"/>
                          <a:cs typeface="Times New Roman"/>
                        </a:rPr>
                        <a:t>0.59</a:t>
                      </a:r>
                      <a:endParaRPr lang="en-CA" sz="2000" b="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dirty="0">
                          <a:solidFill>
                            <a:srgbClr val="000000"/>
                          </a:solidFill>
                          <a:effectLst/>
                          <a:latin typeface="Calibri"/>
                          <a:ea typeface="Calibri"/>
                          <a:cs typeface="Times New Roman"/>
                        </a:rPr>
                        <a:t>0.66</a:t>
                      </a:r>
                      <a:endParaRPr lang="en-CA" sz="2000" b="0" dirty="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dirty="0">
                          <a:solidFill>
                            <a:srgbClr val="000000"/>
                          </a:solidFill>
                          <a:effectLst/>
                          <a:latin typeface="Calibri"/>
                          <a:ea typeface="Calibri"/>
                          <a:cs typeface="Times New Roman"/>
                        </a:rPr>
                        <a:t>0.63</a:t>
                      </a:r>
                      <a:endParaRPr lang="en-CA" sz="2000" b="0" dirty="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dirty="0">
                          <a:solidFill>
                            <a:srgbClr val="000000"/>
                          </a:solidFill>
                          <a:effectLst/>
                          <a:latin typeface="Calibri"/>
                          <a:ea typeface="Calibri"/>
                          <a:cs typeface="Times New Roman"/>
                        </a:rPr>
                        <a:t>140%</a:t>
                      </a:r>
                      <a:endParaRPr lang="en-CA" sz="2000" b="0" dirty="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a:solidFill>
                            <a:srgbClr val="000000"/>
                          </a:solidFill>
                          <a:effectLst/>
                          <a:latin typeface="Calibri"/>
                          <a:ea typeface="Calibri"/>
                          <a:cs typeface="Times New Roman"/>
                        </a:rPr>
                        <a:t>0.88</a:t>
                      </a:r>
                      <a:endParaRPr lang="en-CA" sz="2000" b="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a:solidFill>
                            <a:srgbClr val="000000"/>
                          </a:solidFill>
                          <a:effectLst/>
                          <a:latin typeface="Calibri"/>
                          <a:ea typeface="Calibri"/>
                          <a:cs typeface="Times New Roman"/>
                        </a:rPr>
                        <a:t>52%</a:t>
                      </a:r>
                      <a:endParaRPr lang="en-CA" sz="2000" b="0">
                        <a:solidFill>
                          <a:srgbClr val="76923C"/>
                        </a:solidFill>
                        <a:effectLst/>
                        <a:latin typeface="Calibri"/>
                        <a:ea typeface="Calibri"/>
                        <a:cs typeface="Times New Roman"/>
                      </a:endParaRPr>
                    </a:p>
                  </a:txBody>
                  <a:tcPr marL="68580" marR="68580" marT="0" marB="0" anchor="ctr"/>
                </a:tc>
              </a:tr>
              <a:tr h="447638">
                <a:tc>
                  <a:txBody>
                    <a:bodyPr/>
                    <a:lstStyle/>
                    <a:p>
                      <a:pPr>
                        <a:lnSpc>
                          <a:spcPct val="115000"/>
                        </a:lnSpc>
                        <a:spcAft>
                          <a:spcPts val="0"/>
                        </a:spcAft>
                      </a:pPr>
                      <a:r>
                        <a:rPr lang="en-CA" sz="2000" dirty="0" smtClean="0">
                          <a:effectLst/>
                        </a:rPr>
                        <a:t>EMVF</a:t>
                      </a:r>
                      <a:endParaRPr lang="en-CA" sz="2000" dirty="0">
                        <a:effectLst/>
                        <a:latin typeface="Calibri"/>
                        <a:ea typeface="Calibri"/>
                        <a:cs typeface="Times New Roman"/>
                      </a:endParaRPr>
                    </a:p>
                  </a:txBody>
                  <a:tcPr marL="13811" marR="13811" marT="0" marB="0" anchor="ctr"/>
                </a:tc>
                <a:tc>
                  <a:txBody>
                    <a:bodyPr/>
                    <a:lstStyle/>
                    <a:p>
                      <a:pPr algn="ctr">
                        <a:lnSpc>
                          <a:spcPct val="115000"/>
                        </a:lnSpc>
                        <a:spcAft>
                          <a:spcPts val="0"/>
                        </a:spcAft>
                      </a:pPr>
                      <a:r>
                        <a:rPr lang="en-CA" sz="2000" b="0">
                          <a:solidFill>
                            <a:srgbClr val="000000"/>
                          </a:solidFill>
                          <a:effectLst/>
                          <a:latin typeface="Calibri"/>
                          <a:ea typeface="Calibri"/>
                          <a:cs typeface="Times New Roman"/>
                        </a:rPr>
                        <a:t>0.97</a:t>
                      </a:r>
                      <a:endParaRPr lang="en-CA" sz="2000" b="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a:solidFill>
                            <a:srgbClr val="000000"/>
                          </a:solidFill>
                          <a:effectLst/>
                          <a:latin typeface="Calibri"/>
                          <a:ea typeface="Calibri"/>
                          <a:cs typeface="Times New Roman"/>
                        </a:rPr>
                        <a:t>0.97</a:t>
                      </a:r>
                      <a:endParaRPr lang="en-CA" sz="2000" b="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dirty="0">
                          <a:solidFill>
                            <a:srgbClr val="000000"/>
                          </a:solidFill>
                          <a:effectLst/>
                          <a:latin typeface="Calibri"/>
                          <a:ea typeface="Calibri"/>
                          <a:cs typeface="Times New Roman"/>
                        </a:rPr>
                        <a:t>0.55</a:t>
                      </a:r>
                      <a:endParaRPr lang="en-CA" sz="2000" b="0" dirty="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dirty="0">
                          <a:solidFill>
                            <a:srgbClr val="000000"/>
                          </a:solidFill>
                          <a:effectLst/>
                          <a:latin typeface="Calibri"/>
                          <a:ea typeface="Calibri"/>
                          <a:cs typeface="Times New Roman"/>
                        </a:rPr>
                        <a:t>115%</a:t>
                      </a:r>
                      <a:endParaRPr lang="en-CA" sz="2000" b="0" dirty="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a:solidFill>
                            <a:srgbClr val="000000"/>
                          </a:solidFill>
                          <a:effectLst/>
                          <a:latin typeface="Calibri"/>
                          <a:ea typeface="Calibri"/>
                          <a:cs typeface="Times New Roman"/>
                        </a:rPr>
                        <a:t>0.94</a:t>
                      </a:r>
                      <a:endParaRPr lang="en-CA" sz="2000" b="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a:solidFill>
                            <a:srgbClr val="000000"/>
                          </a:solidFill>
                          <a:effectLst/>
                          <a:latin typeface="Calibri"/>
                          <a:ea typeface="Calibri"/>
                          <a:cs typeface="Times New Roman"/>
                        </a:rPr>
                        <a:t>45%</a:t>
                      </a:r>
                      <a:endParaRPr lang="en-CA" sz="2000" b="0">
                        <a:solidFill>
                          <a:srgbClr val="76923C"/>
                        </a:solidFill>
                        <a:effectLst/>
                        <a:latin typeface="Calibri"/>
                        <a:ea typeface="Calibri"/>
                        <a:cs typeface="Times New Roman"/>
                      </a:endParaRPr>
                    </a:p>
                  </a:txBody>
                  <a:tcPr marL="68580" marR="68580" marT="0" marB="0" anchor="ctr"/>
                </a:tc>
              </a:tr>
              <a:tr h="447638">
                <a:tc>
                  <a:txBody>
                    <a:bodyPr/>
                    <a:lstStyle/>
                    <a:p>
                      <a:pPr>
                        <a:lnSpc>
                          <a:spcPct val="115000"/>
                        </a:lnSpc>
                        <a:spcAft>
                          <a:spcPts val="0"/>
                        </a:spcAft>
                      </a:pPr>
                      <a:r>
                        <a:rPr lang="en-CA" sz="2000" dirty="0" smtClean="0">
                          <a:effectLst/>
                        </a:rPr>
                        <a:t>SIF</a:t>
                      </a:r>
                      <a:endParaRPr lang="en-CA" sz="2000" dirty="0">
                        <a:effectLst/>
                        <a:latin typeface="Calibri"/>
                        <a:ea typeface="Calibri"/>
                        <a:cs typeface="Times New Roman"/>
                      </a:endParaRPr>
                    </a:p>
                  </a:txBody>
                  <a:tcPr marL="13811" marR="13811" marT="0" marB="0" anchor="ctr"/>
                </a:tc>
                <a:tc>
                  <a:txBody>
                    <a:bodyPr/>
                    <a:lstStyle/>
                    <a:p>
                      <a:pPr algn="ctr">
                        <a:lnSpc>
                          <a:spcPct val="115000"/>
                        </a:lnSpc>
                        <a:spcAft>
                          <a:spcPts val="0"/>
                        </a:spcAft>
                      </a:pPr>
                      <a:r>
                        <a:rPr lang="en-CA" sz="2000" b="0">
                          <a:solidFill>
                            <a:srgbClr val="000000"/>
                          </a:solidFill>
                          <a:effectLst/>
                          <a:latin typeface="Calibri"/>
                          <a:ea typeface="Calibri"/>
                          <a:cs typeface="Times New Roman"/>
                        </a:rPr>
                        <a:t>0.52</a:t>
                      </a:r>
                      <a:endParaRPr lang="en-CA" sz="2000" b="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dirty="0">
                          <a:solidFill>
                            <a:srgbClr val="000000"/>
                          </a:solidFill>
                          <a:effectLst/>
                          <a:latin typeface="Calibri"/>
                          <a:ea typeface="Calibri"/>
                          <a:cs typeface="Times New Roman"/>
                        </a:rPr>
                        <a:t>1.23</a:t>
                      </a:r>
                      <a:endParaRPr lang="en-CA" sz="2000" b="0" dirty="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a:solidFill>
                            <a:srgbClr val="000000"/>
                          </a:solidFill>
                          <a:effectLst/>
                          <a:latin typeface="Calibri"/>
                          <a:ea typeface="Calibri"/>
                          <a:cs typeface="Times New Roman"/>
                        </a:rPr>
                        <a:t>1.43</a:t>
                      </a:r>
                      <a:endParaRPr lang="en-CA" sz="2000" b="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dirty="0">
                          <a:solidFill>
                            <a:srgbClr val="000000"/>
                          </a:solidFill>
                          <a:effectLst/>
                          <a:latin typeface="Calibri"/>
                          <a:ea typeface="Calibri"/>
                          <a:cs typeface="Times New Roman"/>
                        </a:rPr>
                        <a:t>88%</a:t>
                      </a:r>
                      <a:endParaRPr lang="en-CA" sz="2000" b="0" dirty="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dirty="0">
                          <a:solidFill>
                            <a:srgbClr val="000000"/>
                          </a:solidFill>
                          <a:effectLst/>
                          <a:latin typeface="Calibri"/>
                          <a:ea typeface="Calibri"/>
                          <a:cs typeface="Times New Roman"/>
                        </a:rPr>
                        <a:t>0.47</a:t>
                      </a:r>
                      <a:endParaRPr lang="en-CA" sz="2000" b="0" dirty="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a:solidFill>
                            <a:srgbClr val="000000"/>
                          </a:solidFill>
                          <a:effectLst/>
                          <a:latin typeface="Calibri"/>
                          <a:ea typeface="Calibri"/>
                          <a:cs typeface="Times New Roman"/>
                        </a:rPr>
                        <a:t>30%</a:t>
                      </a:r>
                      <a:endParaRPr lang="en-CA" sz="2000" b="0">
                        <a:solidFill>
                          <a:srgbClr val="76923C"/>
                        </a:solidFill>
                        <a:effectLst/>
                        <a:latin typeface="Calibri"/>
                        <a:ea typeface="Calibri"/>
                        <a:cs typeface="Times New Roman"/>
                      </a:endParaRPr>
                    </a:p>
                  </a:txBody>
                  <a:tcPr marL="68580" marR="68580" marT="0" marB="0" anchor="ctr"/>
                </a:tc>
              </a:tr>
              <a:tr h="736175">
                <a:tc>
                  <a:txBody>
                    <a:bodyPr/>
                    <a:lstStyle/>
                    <a:p>
                      <a:pPr>
                        <a:lnSpc>
                          <a:spcPct val="115000"/>
                        </a:lnSpc>
                        <a:spcAft>
                          <a:spcPts val="0"/>
                        </a:spcAft>
                      </a:pPr>
                      <a:r>
                        <a:rPr lang="fr-CA" sz="2000" dirty="0" smtClean="0">
                          <a:effectLst/>
                          <a:latin typeface="Calibri"/>
                          <a:ea typeface="Calibri"/>
                          <a:cs typeface="Times New Roman"/>
                        </a:rPr>
                        <a:t>Staff projections</a:t>
                      </a:r>
                      <a:endParaRPr lang="en-CA" sz="2000" dirty="0">
                        <a:effectLst/>
                        <a:latin typeface="Calibri"/>
                        <a:ea typeface="Calibri"/>
                        <a:cs typeface="Times New Roman"/>
                      </a:endParaRPr>
                    </a:p>
                  </a:txBody>
                  <a:tcPr marL="13811" marR="13811" marT="0" marB="0" anchor="ctr"/>
                </a:tc>
                <a:tc>
                  <a:txBody>
                    <a:bodyPr/>
                    <a:lstStyle/>
                    <a:p>
                      <a:pPr algn="ctr">
                        <a:lnSpc>
                          <a:spcPct val="115000"/>
                        </a:lnSpc>
                        <a:spcAft>
                          <a:spcPts val="0"/>
                        </a:spcAft>
                      </a:pPr>
                      <a:r>
                        <a:rPr lang="en-CA" sz="2000" b="0">
                          <a:solidFill>
                            <a:srgbClr val="000000"/>
                          </a:solidFill>
                          <a:effectLst/>
                          <a:latin typeface="Calibri"/>
                          <a:ea typeface="Calibri"/>
                          <a:cs typeface="Times New Roman"/>
                        </a:rPr>
                        <a:t>0.48</a:t>
                      </a:r>
                      <a:endParaRPr lang="en-CA" sz="2000" b="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a:solidFill>
                            <a:srgbClr val="000000"/>
                          </a:solidFill>
                          <a:effectLst/>
                          <a:latin typeface="Calibri"/>
                          <a:ea typeface="Calibri"/>
                          <a:cs typeface="Times New Roman"/>
                        </a:rPr>
                        <a:t>0.71</a:t>
                      </a:r>
                      <a:endParaRPr lang="en-CA" sz="2000" b="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a:solidFill>
                            <a:srgbClr val="000000"/>
                          </a:solidFill>
                          <a:effectLst/>
                          <a:latin typeface="Calibri"/>
                          <a:ea typeface="Calibri"/>
                          <a:cs typeface="Times New Roman"/>
                        </a:rPr>
                        <a:t>0.69</a:t>
                      </a:r>
                      <a:endParaRPr lang="en-CA" sz="2000" b="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a:solidFill>
                            <a:srgbClr val="000000"/>
                          </a:solidFill>
                          <a:effectLst/>
                          <a:latin typeface="Calibri"/>
                          <a:ea typeface="Calibri"/>
                          <a:cs typeface="Times New Roman"/>
                        </a:rPr>
                        <a:t>58%</a:t>
                      </a:r>
                      <a:endParaRPr lang="en-CA" sz="2000" b="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dirty="0">
                          <a:solidFill>
                            <a:srgbClr val="000000"/>
                          </a:solidFill>
                          <a:effectLst/>
                          <a:latin typeface="Calibri"/>
                          <a:ea typeface="Calibri"/>
                          <a:cs typeface="Times New Roman"/>
                        </a:rPr>
                        <a:t>0.88</a:t>
                      </a:r>
                      <a:endParaRPr lang="en-CA" sz="2000" b="0" dirty="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dirty="0">
                          <a:solidFill>
                            <a:srgbClr val="000000"/>
                          </a:solidFill>
                          <a:effectLst/>
                          <a:latin typeface="Calibri"/>
                          <a:ea typeface="Calibri"/>
                          <a:cs typeface="Times New Roman"/>
                        </a:rPr>
                        <a:t>6%</a:t>
                      </a:r>
                      <a:endParaRPr lang="en-CA" sz="2000" b="0" dirty="0">
                        <a:solidFill>
                          <a:srgbClr val="76923C"/>
                        </a:solidFill>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43393491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8686800" cy="937525"/>
          </a:xfrm>
        </p:spPr>
        <p:txBody>
          <a:bodyPr>
            <a:noAutofit/>
          </a:bodyPr>
          <a:lstStyle/>
          <a:p>
            <a:r>
              <a:rPr lang="en-CA" sz="2400" b="1" dirty="0" smtClean="0">
                <a:solidFill>
                  <a:schemeClr val="tx2"/>
                </a:solidFill>
              </a:rPr>
              <a:t>Table </a:t>
            </a:r>
            <a:r>
              <a:rPr lang="en-CA" sz="2400" b="1" dirty="0">
                <a:solidFill>
                  <a:schemeClr val="tx2"/>
                </a:solidFill>
              </a:rPr>
              <a:t>1: </a:t>
            </a:r>
            <a:r>
              <a:rPr lang="en-CA" sz="2400" b="1" dirty="0" smtClean="0">
                <a:solidFill>
                  <a:schemeClr val="tx2"/>
                </a:solidFill>
              </a:rPr>
              <a:t>Properties of output gap revisions after </a:t>
            </a:r>
            <a:r>
              <a:rPr lang="en-CA" sz="2400" b="1" dirty="0">
                <a:solidFill>
                  <a:schemeClr val="tx2"/>
                </a:solidFill>
              </a:rPr>
              <a:t>8 </a:t>
            </a:r>
            <a:r>
              <a:rPr lang="en-CA" sz="2400" b="1" dirty="0" smtClean="0">
                <a:solidFill>
                  <a:schemeClr val="tx2"/>
                </a:solidFill>
              </a:rPr>
              <a:t>quarters</a:t>
            </a:r>
            <a:br>
              <a:rPr lang="en-CA" sz="2400" b="1" dirty="0" smtClean="0">
                <a:solidFill>
                  <a:schemeClr val="tx2"/>
                </a:solidFill>
              </a:rPr>
            </a:br>
            <a:r>
              <a:rPr lang="en-CA" sz="2400" b="1" dirty="0" smtClean="0">
                <a:solidFill>
                  <a:schemeClr val="tx2"/>
                </a:solidFill>
              </a:rPr>
              <a:t>(sample: 2006Q1 to 2014Q1)</a:t>
            </a:r>
            <a:endParaRPr lang="en-CA" sz="2400" b="1" dirty="0">
              <a:solidFill>
                <a:schemeClr val="tx2"/>
              </a:solidFill>
            </a:endParaRPr>
          </a:p>
        </p:txBody>
      </p:sp>
      <p:sp>
        <p:nvSpPr>
          <p:cNvPr id="4" name="Slide Number Placeholder 3"/>
          <p:cNvSpPr>
            <a:spLocks noGrp="1"/>
          </p:cNvSpPr>
          <p:nvPr>
            <p:ph type="sldNum" sz="quarter" idx="12"/>
          </p:nvPr>
        </p:nvSpPr>
        <p:spPr/>
        <p:txBody>
          <a:bodyPr/>
          <a:lstStyle/>
          <a:p>
            <a:fld id="{680FB5BD-A1B6-4722-B175-43A4EB5BC2F2}" type="slidenum">
              <a:rPr lang="en-CA" smtClean="0"/>
              <a:t>14</a:t>
            </a:fld>
            <a:endParaRPr lang="en-CA"/>
          </a:p>
        </p:txBody>
      </p:sp>
      <p:graphicFrame>
        <p:nvGraphicFramePr>
          <p:cNvPr id="9" name="Content Placeholder 4"/>
          <p:cNvGraphicFramePr>
            <a:graphicFrameLocks noGrp="1"/>
          </p:cNvGraphicFramePr>
          <p:nvPr>
            <p:ph idx="1"/>
            <p:extLst>
              <p:ext uri="{D42A27DB-BD31-4B8C-83A1-F6EECF244321}">
                <p14:modId xmlns:p14="http://schemas.microsoft.com/office/powerpoint/2010/main" val="2741468249"/>
              </p:ext>
            </p:extLst>
          </p:nvPr>
        </p:nvGraphicFramePr>
        <p:xfrm>
          <a:off x="179512" y="1484784"/>
          <a:ext cx="8856984" cy="4526266"/>
        </p:xfrm>
        <a:graphic>
          <a:graphicData uri="http://schemas.openxmlformats.org/drawingml/2006/table">
            <a:tbl>
              <a:tblPr firstRow="1" firstCol="1" bandRow="1">
                <a:tableStyleId>{3B4B98B0-60AC-42C2-AFA5-B58CD77FA1E5}</a:tableStyleId>
              </a:tblPr>
              <a:tblGrid>
                <a:gridCol w="1463964"/>
                <a:gridCol w="1232170"/>
                <a:gridCol w="1232170"/>
                <a:gridCol w="1232170"/>
                <a:gridCol w="1232170"/>
                <a:gridCol w="1232170"/>
                <a:gridCol w="1232170"/>
              </a:tblGrid>
              <a:tr h="1104263">
                <a:tc>
                  <a:txBody>
                    <a:bodyPr/>
                    <a:lstStyle/>
                    <a:p>
                      <a:pPr>
                        <a:lnSpc>
                          <a:spcPct val="115000"/>
                        </a:lnSpc>
                        <a:spcAft>
                          <a:spcPts val="0"/>
                        </a:spcAft>
                      </a:pPr>
                      <a:r>
                        <a:rPr lang="en-CA" sz="2000" dirty="0">
                          <a:effectLst/>
                        </a:rPr>
                        <a:t> </a:t>
                      </a:r>
                      <a:endParaRPr lang="en-CA" sz="2000" dirty="0">
                        <a:effectLst/>
                        <a:latin typeface="Calibri"/>
                        <a:ea typeface="Calibri"/>
                        <a:cs typeface="Times New Roman"/>
                      </a:endParaRPr>
                    </a:p>
                  </a:txBody>
                  <a:tcPr marL="13811" marR="13811" marT="0" marB="0"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CA" sz="2000" dirty="0" smtClean="0">
                          <a:effectLst/>
                        </a:rPr>
                        <a:t>Mean</a:t>
                      </a:r>
                      <a:endParaRPr lang="en-CA" sz="2000" dirty="0">
                        <a:effectLst/>
                        <a:latin typeface="Calibri"/>
                        <a:ea typeface="Calibri"/>
                        <a:cs typeface="Times New Roman"/>
                      </a:endParaRPr>
                    </a:p>
                  </a:txBody>
                  <a:tcPr marL="13811" marR="13811" marT="0" marB="0"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CA" sz="2000" dirty="0" smtClean="0">
                          <a:effectLst/>
                        </a:rPr>
                        <a:t>Absolute mean</a:t>
                      </a:r>
                      <a:endParaRPr lang="en-CA" sz="2000" dirty="0">
                        <a:effectLst/>
                        <a:latin typeface="Calibri"/>
                        <a:ea typeface="Calibri"/>
                        <a:cs typeface="Times New Roman"/>
                      </a:endParaRPr>
                    </a:p>
                  </a:txBody>
                  <a:tcPr marL="13811" marR="13811" marT="0" marB="0"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CA" sz="2000" dirty="0" smtClean="0">
                          <a:effectLst/>
                        </a:rPr>
                        <a:t>Standard deviation</a:t>
                      </a:r>
                      <a:endParaRPr lang="en-CA" sz="2000" dirty="0">
                        <a:effectLst/>
                        <a:latin typeface="Calibri"/>
                        <a:ea typeface="Calibri"/>
                        <a:cs typeface="Times New Roman"/>
                      </a:endParaRPr>
                    </a:p>
                  </a:txBody>
                  <a:tcPr marL="13811" marR="13811" marT="0" marB="0"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CA" sz="2000" dirty="0" smtClean="0">
                          <a:effectLst/>
                        </a:rPr>
                        <a:t>Noise-to-signal</a:t>
                      </a:r>
                      <a:r>
                        <a:rPr lang="en-CA" sz="2000" baseline="0" dirty="0" smtClean="0">
                          <a:effectLst/>
                        </a:rPr>
                        <a:t> ratio</a:t>
                      </a:r>
                      <a:endParaRPr lang="en-CA" sz="2000" dirty="0">
                        <a:effectLst/>
                        <a:latin typeface="Calibri"/>
                        <a:ea typeface="Calibri"/>
                        <a:cs typeface="Times New Roman"/>
                      </a:endParaRPr>
                    </a:p>
                  </a:txBody>
                  <a:tcPr marL="13811" marR="13811" marT="0" marB="0"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CA" sz="2000" dirty="0" smtClean="0">
                          <a:effectLst/>
                        </a:rPr>
                        <a:t>Correlation</a:t>
                      </a:r>
                      <a:endParaRPr lang="en-CA" sz="2000" dirty="0">
                        <a:effectLst/>
                        <a:latin typeface="Calibri"/>
                        <a:ea typeface="Calibri"/>
                        <a:cs typeface="Times New Roman"/>
                      </a:endParaRPr>
                    </a:p>
                  </a:txBody>
                  <a:tcPr marL="13811" marR="13811" marT="0" marB="0"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CA" sz="2000" dirty="0" smtClean="0">
                          <a:effectLst/>
                        </a:rPr>
                        <a:t>Frequency</a:t>
                      </a:r>
                      <a:r>
                        <a:rPr lang="en-CA" sz="2000" baseline="0" dirty="0" smtClean="0">
                          <a:effectLst/>
                        </a:rPr>
                        <a:t> o</a:t>
                      </a:r>
                      <a:r>
                        <a:rPr lang="en-CA" sz="2000" dirty="0" smtClean="0">
                          <a:effectLst/>
                        </a:rPr>
                        <a:t>f opposite</a:t>
                      </a:r>
                      <a:r>
                        <a:rPr lang="en-CA" sz="2000" baseline="0" dirty="0" smtClean="0">
                          <a:effectLst/>
                        </a:rPr>
                        <a:t> signs</a:t>
                      </a:r>
                      <a:endParaRPr lang="en-CA" sz="2000" dirty="0">
                        <a:effectLst/>
                        <a:latin typeface="Calibri"/>
                        <a:ea typeface="Calibri"/>
                        <a:cs typeface="Times New Roman"/>
                      </a:endParaRPr>
                    </a:p>
                  </a:txBody>
                  <a:tcPr marL="13811" marR="13811" marT="0" marB="0"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47638">
                <a:tc>
                  <a:txBody>
                    <a:bodyPr/>
                    <a:lstStyle/>
                    <a:p>
                      <a:pPr>
                        <a:lnSpc>
                          <a:spcPct val="115000"/>
                        </a:lnSpc>
                        <a:spcAft>
                          <a:spcPts val="0"/>
                        </a:spcAft>
                      </a:pPr>
                      <a:r>
                        <a:rPr lang="en-CA" sz="2000" dirty="0">
                          <a:effectLst/>
                        </a:rPr>
                        <a:t>MSSF</a:t>
                      </a:r>
                      <a:endParaRPr lang="en-CA" sz="2000" dirty="0">
                        <a:effectLst/>
                        <a:latin typeface="Calibri"/>
                        <a:ea typeface="Calibri"/>
                        <a:cs typeface="Times New Roman"/>
                      </a:endParaRPr>
                    </a:p>
                  </a:txBody>
                  <a:tcPr marL="13811" marR="13811" marT="0" marB="0" anchor="ctr">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CA" sz="2000" b="0" dirty="0">
                          <a:solidFill>
                            <a:srgbClr val="C00000"/>
                          </a:solidFill>
                          <a:effectLst/>
                          <a:latin typeface="Calibri"/>
                          <a:ea typeface="Calibri"/>
                          <a:cs typeface="Times New Roman"/>
                        </a:rPr>
                        <a:t>0.36</a:t>
                      </a: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CA" sz="2000" b="0">
                          <a:solidFill>
                            <a:srgbClr val="000000"/>
                          </a:solidFill>
                          <a:effectLst/>
                          <a:latin typeface="Calibri"/>
                          <a:ea typeface="Calibri"/>
                          <a:cs typeface="Times New Roman"/>
                        </a:rPr>
                        <a:t>0.45</a:t>
                      </a:r>
                      <a:endParaRPr lang="en-CA" sz="2000" b="0">
                        <a:solidFill>
                          <a:srgbClr val="76923C"/>
                        </a:solidFill>
                        <a:effectLst/>
                        <a:latin typeface="Calibri"/>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CA" sz="2000" b="0">
                          <a:solidFill>
                            <a:srgbClr val="000000"/>
                          </a:solidFill>
                          <a:effectLst/>
                          <a:latin typeface="Calibri"/>
                          <a:ea typeface="Calibri"/>
                          <a:cs typeface="Times New Roman"/>
                        </a:rPr>
                        <a:t>0.37</a:t>
                      </a:r>
                      <a:endParaRPr lang="en-CA" sz="2000" b="0">
                        <a:solidFill>
                          <a:srgbClr val="76923C"/>
                        </a:solidFill>
                        <a:effectLst/>
                        <a:latin typeface="Calibri"/>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CA" sz="2000" b="0">
                          <a:solidFill>
                            <a:srgbClr val="000000"/>
                          </a:solidFill>
                          <a:effectLst/>
                          <a:latin typeface="Calibri"/>
                          <a:ea typeface="Calibri"/>
                          <a:cs typeface="Times New Roman"/>
                        </a:rPr>
                        <a:t>18%</a:t>
                      </a:r>
                      <a:endParaRPr lang="en-CA" sz="2000" b="0">
                        <a:solidFill>
                          <a:srgbClr val="76923C"/>
                        </a:solidFill>
                        <a:effectLst/>
                        <a:latin typeface="Calibri"/>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CA" sz="2000" b="0">
                          <a:solidFill>
                            <a:srgbClr val="000000"/>
                          </a:solidFill>
                          <a:effectLst/>
                          <a:latin typeface="Calibri"/>
                          <a:ea typeface="Calibri"/>
                          <a:cs typeface="Times New Roman"/>
                        </a:rPr>
                        <a:t>0.98</a:t>
                      </a:r>
                      <a:endParaRPr lang="en-CA" sz="2000" b="0">
                        <a:solidFill>
                          <a:srgbClr val="76923C"/>
                        </a:solidFill>
                        <a:effectLst/>
                        <a:latin typeface="Calibri"/>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CA" sz="2000" b="0">
                          <a:solidFill>
                            <a:srgbClr val="000000"/>
                          </a:solidFill>
                          <a:effectLst/>
                          <a:latin typeface="Calibri"/>
                          <a:ea typeface="Calibri"/>
                          <a:cs typeface="Times New Roman"/>
                        </a:rPr>
                        <a:t>9%</a:t>
                      </a:r>
                      <a:endParaRPr lang="en-CA" sz="2000" b="0">
                        <a:solidFill>
                          <a:srgbClr val="76923C"/>
                        </a:solidFill>
                        <a:effectLst/>
                        <a:latin typeface="Calibri"/>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tcPr>
                </a:tc>
              </a:tr>
              <a:tr h="447638">
                <a:tc>
                  <a:txBody>
                    <a:bodyPr/>
                    <a:lstStyle/>
                    <a:p>
                      <a:pPr>
                        <a:lnSpc>
                          <a:spcPct val="115000"/>
                        </a:lnSpc>
                        <a:spcAft>
                          <a:spcPts val="0"/>
                        </a:spcAft>
                      </a:pPr>
                      <a:r>
                        <a:rPr lang="fr-CA" sz="2000" dirty="0" smtClean="0">
                          <a:effectLst/>
                          <a:latin typeface="+mn-lt"/>
                          <a:ea typeface="+mn-ea"/>
                          <a:cs typeface="+mn-cs"/>
                        </a:rPr>
                        <a:t>IMF</a:t>
                      </a:r>
                      <a:r>
                        <a:rPr lang="fr-CA" sz="2000" baseline="0" dirty="0" smtClean="0">
                          <a:effectLst/>
                          <a:latin typeface="+mn-lt"/>
                          <a:ea typeface="+mn-ea"/>
                          <a:cs typeface="+mn-cs"/>
                        </a:rPr>
                        <a:t> </a:t>
                      </a:r>
                      <a:r>
                        <a:rPr lang="fr-CA" sz="2000" baseline="0" dirty="0" err="1" smtClean="0">
                          <a:effectLst/>
                          <a:latin typeface="+mn-lt"/>
                          <a:ea typeface="+mn-ea"/>
                          <a:cs typeface="+mn-cs"/>
                        </a:rPr>
                        <a:t>method</a:t>
                      </a:r>
                      <a:endParaRPr lang="en-CA" sz="2000" dirty="0">
                        <a:effectLst/>
                        <a:latin typeface="Calibri"/>
                        <a:ea typeface="Calibri"/>
                        <a:cs typeface="Times New Roman"/>
                      </a:endParaRPr>
                    </a:p>
                  </a:txBody>
                  <a:tcPr marL="13811" marR="13811" marT="0" marB="0" anchor="ctr"/>
                </a:tc>
                <a:tc>
                  <a:txBody>
                    <a:bodyPr/>
                    <a:lstStyle/>
                    <a:p>
                      <a:pPr algn="ctr">
                        <a:lnSpc>
                          <a:spcPct val="115000"/>
                        </a:lnSpc>
                        <a:spcAft>
                          <a:spcPts val="0"/>
                        </a:spcAft>
                      </a:pPr>
                      <a:r>
                        <a:rPr lang="en-CA" sz="2000" b="0" dirty="0">
                          <a:solidFill>
                            <a:srgbClr val="C00000"/>
                          </a:solidFill>
                          <a:effectLst/>
                          <a:latin typeface="Calibri"/>
                          <a:ea typeface="Calibri"/>
                          <a:cs typeface="Times New Roman"/>
                        </a:rPr>
                        <a:t>0.64</a:t>
                      </a:r>
                    </a:p>
                  </a:txBody>
                  <a:tcPr marL="68580" marR="68580" marT="0" marB="0" anchor="ctr"/>
                </a:tc>
                <a:tc>
                  <a:txBody>
                    <a:bodyPr/>
                    <a:lstStyle/>
                    <a:p>
                      <a:pPr algn="ctr">
                        <a:lnSpc>
                          <a:spcPct val="115000"/>
                        </a:lnSpc>
                        <a:spcAft>
                          <a:spcPts val="0"/>
                        </a:spcAft>
                      </a:pPr>
                      <a:r>
                        <a:rPr lang="en-CA" sz="2000" b="0" dirty="0">
                          <a:solidFill>
                            <a:srgbClr val="000000"/>
                          </a:solidFill>
                          <a:effectLst/>
                          <a:latin typeface="Calibri"/>
                          <a:ea typeface="Calibri"/>
                          <a:cs typeface="Times New Roman"/>
                        </a:rPr>
                        <a:t>0.73</a:t>
                      </a:r>
                      <a:endParaRPr lang="en-CA" sz="2000" b="0" dirty="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a:solidFill>
                            <a:srgbClr val="000000"/>
                          </a:solidFill>
                          <a:effectLst/>
                          <a:latin typeface="Calibri"/>
                          <a:ea typeface="Calibri"/>
                          <a:cs typeface="Times New Roman"/>
                        </a:rPr>
                        <a:t>0.71</a:t>
                      </a:r>
                      <a:endParaRPr lang="en-CA" sz="2000" b="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a:solidFill>
                            <a:srgbClr val="000000"/>
                          </a:solidFill>
                          <a:effectLst/>
                          <a:latin typeface="Calibri"/>
                          <a:ea typeface="Calibri"/>
                          <a:cs typeface="Times New Roman"/>
                        </a:rPr>
                        <a:t>80%</a:t>
                      </a:r>
                      <a:endParaRPr lang="en-CA" sz="2000" b="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a:solidFill>
                            <a:srgbClr val="000000"/>
                          </a:solidFill>
                          <a:effectLst/>
                          <a:latin typeface="Calibri"/>
                          <a:ea typeface="Calibri"/>
                          <a:cs typeface="Times New Roman"/>
                        </a:rPr>
                        <a:t>0.94</a:t>
                      </a:r>
                      <a:endParaRPr lang="en-CA" sz="2000" b="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a:solidFill>
                            <a:srgbClr val="000000"/>
                          </a:solidFill>
                          <a:effectLst/>
                          <a:latin typeface="Calibri"/>
                          <a:ea typeface="Calibri"/>
                          <a:cs typeface="Times New Roman"/>
                        </a:rPr>
                        <a:t>18%</a:t>
                      </a:r>
                      <a:endParaRPr lang="en-CA" sz="2000" b="0">
                        <a:solidFill>
                          <a:srgbClr val="76923C"/>
                        </a:solidFill>
                        <a:effectLst/>
                        <a:latin typeface="Calibri"/>
                        <a:ea typeface="Calibri"/>
                        <a:cs typeface="Times New Roman"/>
                      </a:endParaRPr>
                    </a:p>
                  </a:txBody>
                  <a:tcPr marL="68580" marR="68580" marT="0" marB="0" anchor="ctr"/>
                </a:tc>
              </a:tr>
              <a:tr h="447638">
                <a:tc>
                  <a:txBody>
                    <a:bodyPr/>
                    <a:lstStyle/>
                    <a:p>
                      <a:pPr>
                        <a:lnSpc>
                          <a:spcPct val="115000"/>
                        </a:lnSpc>
                        <a:spcAft>
                          <a:spcPts val="0"/>
                        </a:spcAft>
                      </a:pPr>
                      <a:r>
                        <a:rPr lang="en-CA" sz="2000" dirty="0" smtClean="0">
                          <a:effectLst/>
                        </a:rPr>
                        <a:t>HP filter</a:t>
                      </a:r>
                      <a:endParaRPr lang="en-CA" sz="2000" dirty="0">
                        <a:effectLst/>
                        <a:latin typeface="Calibri"/>
                        <a:ea typeface="Calibri"/>
                        <a:cs typeface="Times New Roman"/>
                      </a:endParaRPr>
                    </a:p>
                  </a:txBody>
                  <a:tcPr marL="13811" marR="13811" marT="0" marB="0" anchor="ctr"/>
                </a:tc>
                <a:tc>
                  <a:txBody>
                    <a:bodyPr/>
                    <a:lstStyle/>
                    <a:p>
                      <a:pPr algn="ctr">
                        <a:lnSpc>
                          <a:spcPct val="115000"/>
                        </a:lnSpc>
                        <a:spcAft>
                          <a:spcPts val="0"/>
                        </a:spcAft>
                      </a:pPr>
                      <a:r>
                        <a:rPr lang="en-CA" sz="2000" b="0" dirty="0">
                          <a:solidFill>
                            <a:srgbClr val="C00000"/>
                          </a:solidFill>
                          <a:effectLst/>
                          <a:latin typeface="Calibri"/>
                          <a:ea typeface="Calibri"/>
                          <a:cs typeface="Times New Roman"/>
                        </a:rPr>
                        <a:t>0.44</a:t>
                      </a:r>
                    </a:p>
                  </a:txBody>
                  <a:tcPr marL="68580" marR="68580" marT="0" marB="0" anchor="ctr"/>
                </a:tc>
                <a:tc>
                  <a:txBody>
                    <a:bodyPr/>
                    <a:lstStyle/>
                    <a:p>
                      <a:pPr algn="ctr">
                        <a:lnSpc>
                          <a:spcPct val="115000"/>
                        </a:lnSpc>
                        <a:spcAft>
                          <a:spcPts val="0"/>
                        </a:spcAft>
                      </a:pPr>
                      <a:r>
                        <a:rPr lang="en-CA" sz="2000" b="0" dirty="0">
                          <a:solidFill>
                            <a:srgbClr val="000000"/>
                          </a:solidFill>
                          <a:effectLst/>
                          <a:latin typeface="Calibri"/>
                          <a:ea typeface="Calibri"/>
                          <a:cs typeface="Times New Roman"/>
                        </a:rPr>
                        <a:t>0.62</a:t>
                      </a:r>
                      <a:endParaRPr lang="en-CA" sz="2000" b="0" dirty="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a:solidFill>
                            <a:srgbClr val="000000"/>
                          </a:solidFill>
                          <a:effectLst/>
                          <a:latin typeface="Calibri"/>
                          <a:ea typeface="Calibri"/>
                          <a:cs typeface="Times New Roman"/>
                        </a:rPr>
                        <a:t>0.68</a:t>
                      </a:r>
                      <a:endParaRPr lang="en-CA" sz="2000" b="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a:solidFill>
                            <a:srgbClr val="000000"/>
                          </a:solidFill>
                          <a:effectLst/>
                          <a:latin typeface="Calibri"/>
                          <a:ea typeface="Calibri"/>
                          <a:cs typeface="Times New Roman"/>
                        </a:rPr>
                        <a:t>115%</a:t>
                      </a:r>
                      <a:endParaRPr lang="en-CA" sz="2000" b="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a:solidFill>
                            <a:srgbClr val="000000"/>
                          </a:solidFill>
                          <a:effectLst/>
                          <a:latin typeface="Calibri"/>
                          <a:ea typeface="Calibri"/>
                          <a:cs typeface="Times New Roman"/>
                        </a:rPr>
                        <a:t>0.89</a:t>
                      </a:r>
                      <a:endParaRPr lang="en-CA" sz="2000" b="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a:solidFill>
                            <a:srgbClr val="000000"/>
                          </a:solidFill>
                          <a:effectLst/>
                          <a:latin typeface="Calibri"/>
                          <a:ea typeface="Calibri"/>
                          <a:cs typeface="Times New Roman"/>
                        </a:rPr>
                        <a:t>42%</a:t>
                      </a:r>
                      <a:endParaRPr lang="en-CA" sz="2000" b="0">
                        <a:solidFill>
                          <a:srgbClr val="76923C"/>
                        </a:solidFill>
                        <a:effectLst/>
                        <a:latin typeface="Calibri"/>
                        <a:ea typeface="Calibri"/>
                        <a:cs typeface="Times New Roman"/>
                      </a:endParaRPr>
                    </a:p>
                  </a:txBody>
                  <a:tcPr marL="68580" marR="68580" marT="0" marB="0" anchor="ctr"/>
                </a:tc>
              </a:tr>
              <a:tr h="447638">
                <a:tc>
                  <a:txBody>
                    <a:bodyPr/>
                    <a:lstStyle/>
                    <a:p>
                      <a:pPr>
                        <a:lnSpc>
                          <a:spcPct val="115000"/>
                        </a:lnSpc>
                        <a:spcAft>
                          <a:spcPts val="0"/>
                        </a:spcAft>
                      </a:pPr>
                      <a:r>
                        <a:rPr lang="en-CA" sz="2000" dirty="0" smtClean="0">
                          <a:effectLst/>
                        </a:rPr>
                        <a:t>BP</a:t>
                      </a:r>
                      <a:r>
                        <a:rPr lang="en-CA" sz="2000" baseline="0" dirty="0" smtClean="0">
                          <a:effectLst/>
                        </a:rPr>
                        <a:t> filter</a:t>
                      </a:r>
                      <a:endParaRPr lang="en-CA" sz="2000" dirty="0">
                        <a:effectLst/>
                        <a:latin typeface="Calibri"/>
                        <a:ea typeface="Calibri"/>
                        <a:cs typeface="Times New Roman"/>
                      </a:endParaRPr>
                    </a:p>
                  </a:txBody>
                  <a:tcPr marL="13811" marR="13811" marT="0" marB="0" anchor="ctr"/>
                </a:tc>
                <a:tc>
                  <a:txBody>
                    <a:bodyPr/>
                    <a:lstStyle/>
                    <a:p>
                      <a:pPr algn="ctr">
                        <a:lnSpc>
                          <a:spcPct val="115000"/>
                        </a:lnSpc>
                        <a:spcAft>
                          <a:spcPts val="0"/>
                        </a:spcAft>
                      </a:pPr>
                      <a:r>
                        <a:rPr lang="en-CA" sz="2000" b="0" dirty="0">
                          <a:solidFill>
                            <a:srgbClr val="C00000"/>
                          </a:solidFill>
                          <a:effectLst/>
                          <a:latin typeface="Calibri"/>
                          <a:ea typeface="Calibri"/>
                          <a:cs typeface="Times New Roman"/>
                        </a:rPr>
                        <a:t>0.59</a:t>
                      </a:r>
                    </a:p>
                  </a:txBody>
                  <a:tcPr marL="68580" marR="68580" marT="0" marB="0" anchor="ctr"/>
                </a:tc>
                <a:tc>
                  <a:txBody>
                    <a:bodyPr/>
                    <a:lstStyle/>
                    <a:p>
                      <a:pPr algn="ctr">
                        <a:lnSpc>
                          <a:spcPct val="115000"/>
                        </a:lnSpc>
                        <a:spcAft>
                          <a:spcPts val="0"/>
                        </a:spcAft>
                      </a:pPr>
                      <a:r>
                        <a:rPr lang="en-CA" sz="2000" b="0" dirty="0">
                          <a:solidFill>
                            <a:srgbClr val="000000"/>
                          </a:solidFill>
                          <a:effectLst/>
                          <a:latin typeface="Calibri"/>
                          <a:ea typeface="Calibri"/>
                          <a:cs typeface="Times New Roman"/>
                        </a:rPr>
                        <a:t>0.66</a:t>
                      </a:r>
                      <a:endParaRPr lang="en-CA" sz="2000" b="0" dirty="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dirty="0">
                          <a:solidFill>
                            <a:srgbClr val="000000"/>
                          </a:solidFill>
                          <a:effectLst/>
                          <a:latin typeface="Calibri"/>
                          <a:ea typeface="Calibri"/>
                          <a:cs typeface="Times New Roman"/>
                        </a:rPr>
                        <a:t>0.63</a:t>
                      </a:r>
                      <a:endParaRPr lang="en-CA" sz="2000" b="0" dirty="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dirty="0">
                          <a:solidFill>
                            <a:srgbClr val="000000"/>
                          </a:solidFill>
                          <a:effectLst/>
                          <a:latin typeface="Calibri"/>
                          <a:ea typeface="Calibri"/>
                          <a:cs typeface="Times New Roman"/>
                        </a:rPr>
                        <a:t>140%</a:t>
                      </a:r>
                      <a:endParaRPr lang="en-CA" sz="2000" b="0" dirty="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a:solidFill>
                            <a:srgbClr val="000000"/>
                          </a:solidFill>
                          <a:effectLst/>
                          <a:latin typeface="Calibri"/>
                          <a:ea typeface="Calibri"/>
                          <a:cs typeface="Times New Roman"/>
                        </a:rPr>
                        <a:t>0.88</a:t>
                      </a:r>
                      <a:endParaRPr lang="en-CA" sz="2000" b="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a:solidFill>
                            <a:srgbClr val="000000"/>
                          </a:solidFill>
                          <a:effectLst/>
                          <a:latin typeface="Calibri"/>
                          <a:ea typeface="Calibri"/>
                          <a:cs typeface="Times New Roman"/>
                        </a:rPr>
                        <a:t>52%</a:t>
                      </a:r>
                      <a:endParaRPr lang="en-CA" sz="2000" b="0">
                        <a:solidFill>
                          <a:srgbClr val="76923C"/>
                        </a:solidFill>
                        <a:effectLst/>
                        <a:latin typeface="Calibri"/>
                        <a:ea typeface="Calibri"/>
                        <a:cs typeface="Times New Roman"/>
                      </a:endParaRPr>
                    </a:p>
                  </a:txBody>
                  <a:tcPr marL="68580" marR="68580" marT="0" marB="0" anchor="ctr"/>
                </a:tc>
              </a:tr>
              <a:tr h="447638">
                <a:tc>
                  <a:txBody>
                    <a:bodyPr/>
                    <a:lstStyle/>
                    <a:p>
                      <a:pPr>
                        <a:lnSpc>
                          <a:spcPct val="115000"/>
                        </a:lnSpc>
                        <a:spcAft>
                          <a:spcPts val="0"/>
                        </a:spcAft>
                      </a:pPr>
                      <a:r>
                        <a:rPr lang="en-CA" sz="2000" dirty="0" smtClean="0">
                          <a:effectLst/>
                        </a:rPr>
                        <a:t>EMVF</a:t>
                      </a:r>
                      <a:endParaRPr lang="en-CA" sz="2000" dirty="0">
                        <a:effectLst/>
                        <a:latin typeface="Calibri"/>
                        <a:ea typeface="Calibri"/>
                        <a:cs typeface="Times New Roman"/>
                      </a:endParaRPr>
                    </a:p>
                  </a:txBody>
                  <a:tcPr marL="13811" marR="13811" marT="0" marB="0" anchor="ctr"/>
                </a:tc>
                <a:tc>
                  <a:txBody>
                    <a:bodyPr/>
                    <a:lstStyle/>
                    <a:p>
                      <a:pPr algn="ctr">
                        <a:lnSpc>
                          <a:spcPct val="115000"/>
                        </a:lnSpc>
                        <a:spcAft>
                          <a:spcPts val="0"/>
                        </a:spcAft>
                      </a:pPr>
                      <a:r>
                        <a:rPr lang="en-CA" sz="2000" b="0" dirty="0">
                          <a:solidFill>
                            <a:srgbClr val="C00000"/>
                          </a:solidFill>
                          <a:effectLst/>
                          <a:latin typeface="Calibri"/>
                          <a:ea typeface="Calibri"/>
                          <a:cs typeface="Times New Roman"/>
                        </a:rPr>
                        <a:t>0.97</a:t>
                      </a:r>
                    </a:p>
                  </a:txBody>
                  <a:tcPr marL="68580" marR="68580" marT="0" marB="0" anchor="ctr"/>
                </a:tc>
                <a:tc>
                  <a:txBody>
                    <a:bodyPr/>
                    <a:lstStyle/>
                    <a:p>
                      <a:pPr algn="ctr">
                        <a:lnSpc>
                          <a:spcPct val="115000"/>
                        </a:lnSpc>
                        <a:spcAft>
                          <a:spcPts val="0"/>
                        </a:spcAft>
                      </a:pPr>
                      <a:r>
                        <a:rPr lang="en-CA" sz="2000" b="0">
                          <a:solidFill>
                            <a:srgbClr val="000000"/>
                          </a:solidFill>
                          <a:effectLst/>
                          <a:latin typeface="Calibri"/>
                          <a:ea typeface="Calibri"/>
                          <a:cs typeface="Times New Roman"/>
                        </a:rPr>
                        <a:t>0.97</a:t>
                      </a:r>
                      <a:endParaRPr lang="en-CA" sz="2000" b="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dirty="0">
                          <a:solidFill>
                            <a:srgbClr val="000000"/>
                          </a:solidFill>
                          <a:effectLst/>
                          <a:latin typeface="Calibri"/>
                          <a:ea typeface="Calibri"/>
                          <a:cs typeface="Times New Roman"/>
                        </a:rPr>
                        <a:t>0.55</a:t>
                      </a:r>
                      <a:endParaRPr lang="en-CA" sz="2000" b="0" dirty="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dirty="0">
                          <a:solidFill>
                            <a:srgbClr val="000000"/>
                          </a:solidFill>
                          <a:effectLst/>
                          <a:latin typeface="Calibri"/>
                          <a:ea typeface="Calibri"/>
                          <a:cs typeface="Times New Roman"/>
                        </a:rPr>
                        <a:t>115%</a:t>
                      </a:r>
                      <a:endParaRPr lang="en-CA" sz="2000" b="0" dirty="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a:solidFill>
                            <a:srgbClr val="000000"/>
                          </a:solidFill>
                          <a:effectLst/>
                          <a:latin typeface="Calibri"/>
                          <a:ea typeface="Calibri"/>
                          <a:cs typeface="Times New Roman"/>
                        </a:rPr>
                        <a:t>0.94</a:t>
                      </a:r>
                      <a:endParaRPr lang="en-CA" sz="2000" b="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a:solidFill>
                            <a:srgbClr val="000000"/>
                          </a:solidFill>
                          <a:effectLst/>
                          <a:latin typeface="Calibri"/>
                          <a:ea typeface="Calibri"/>
                          <a:cs typeface="Times New Roman"/>
                        </a:rPr>
                        <a:t>45%</a:t>
                      </a:r>
                      <a:endParaRPr lang="en-CA" sz="2000" b="0">
                        <a:solidFill>
                          <a:srgbClr val="76923C"/>
                        </a:solidFill>
                        <a:effectLst/>
                        <a:latin typeface="Calibri"/>
                        <a:ea typeface="Calibri"/>
                        <a:cs typeface="Times New Roman"/>
                      </a:endParaRPr>
                    </a:p>
                  </a:txBody>
                  <a:tcPr marL="68580" marR="68580" marT="0" marB="0" anchor="ctr"/>
                </a:tc>
              </a:tr>
              <a:tr h="447638">
                <a:tc>
                  <a:txBody>
                    <a:bodyPr/>
                    <a:lstStyle/>
                    <a:p>
                      <a:pPr>
                        <a:lnSpc>
                          <a:spcPct val="115000"/>
                        </a:lnSpc>
                        <a:spcAft>
                          <a:spcPts val="0"/>
                        </a:spcAft>
                      </a:pPr>
                      <a:r>
                        <a:rPr lang="en-CA" sz="2000" dirty="0" smtClean="0">
                          <a:effectLst/>
                        </a:rPr>
                        <a:t>SIF</a:t>
                      </a:r>
                      <a:endParaRPr lang="en-CA" sz="2000" dirty="0">
                        <a:effectLst/>
                        <a:latin typeface="Calibri"/>
                        <a:ea typeface="Calibri"/>
                        <a:cs typeface="Times New Roman"/>
                      </a:endParaRPr>
                    </a:p>
                  </a:txBody>
                  <a:tcPr marL="13811" marR="13811" marT="0" marB="0" anchor="ctr"/>
                </a:tc>
                <a:tc>
                  <a:txBody>
                    <a:bodyPr/>
                    <a:lstStyle/>
                    <a:p>
                      <a:pPr algn="ctr">
                        <a:lnSpc>
                          <a:spcPct val="115000"/>
                        </a:lnSpc>
                        <a:spcAft>
                          <a:spcPts val="0"/>
                        </a:spcAft>
                      </a:pPr>
                      <a:r>
                        <a:rPr lang="en-CA" sz="2000" b="0" dirty="0">
                          <a:solidFill>
                            <a:srgbClr val="C00000"/>
                          </a:solidFill>
                          <a:effectLst/>
                          <a:latin typeface="Calibri"/>
                          <a:ea typeface="Calibri"/>
                          <a:cs typeface="Times New Roman"/>
                        </a:rPr>
                        <a:t>0.52</a:t>
                      </a:r>
                    </a:p>
                  </a:txBody>
                  <a:tcPr marL="68580" marR="68580" marT="0" marB="0" anchor="ctr"/>
                </a:tc>
                <a:tc>
                  <a:txBody>
                    <a:bodyPr/>
                    <a:lstStyle/>
                    <a:p>
                      <a:pPr algn="ctr">
                        <a:lnSpc>
                          <a:spcPct val="115000"/>
                        </a:lnSpc>
                        <a:spcAft>
                          <a:spcPts val="0"/>
                        </a:spcAft>
                      </a:pPr>
                      <a:r>
                        <a:rPr lang="en-CA" sz="2000" b="0" dirty="0">
                          <a:solidFill>
                            <a:srgbClr val="000000"/>
                          </a:solidFill>
                          <a:effectLst/>
                          <a:latin typeface="Calibri"/>
                          <a:ea typeface="Calibri"/>
                          <a:cs typeface="Times New Roman"/>
                        </a:rPr>
                        <a:t>1.23</a:t>
                      </a:r>
                      <a:endParaRPr lang="en-CA" sz="2000" b="0" dirty="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a:solidFill>
                            <a:srgbClr val="000000"/>
                          </a:solidFill>
                          <a:effectLst/>
                          <a:latin typeface="Calibri"/>
                          <a:ea typeface="Calibri"/>
                          <a:cs typeface="Times New Roman"/>
                        </a:rPr>
                        <a:t>1.43</a:t>
                      </a:r>
                      <a:endParaRPr lang="en-CA" sz="2000" b="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dirty="0">
                          <a:solidFill>
                            <a:srgbClr val="000000"/>
                          </a:solidFill>
                          <a:effectLst/>
                          <a:latin typeface="Calibri"/>
                          <a:ea typeface="Calibri"/>
                          <a:cs typeface="Times New Roman"/>
                        </a:rPr>
                        <a:t>88%</a:t>
                      </a:r>
                      <a:endParaRPr lang="en-CA" sz="2000" b="0" dirty="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dirty="0">
                          <a:solidFill>
                            <a:srgbClr val="000000"/>
                          </a:solidFill>
                          <a:effectLst/>
                          <a:latin typeface="Calibri"/>
                          <a:ea typeface="Calibri"/>
                          <a:cs typeface="Times New Roman"/>
                        </a:rPr>
                        <a:t>0.47</a:t>
                      </a:r>
                      <a:endParaRPr lang="en-CA" sz="2000" b="0" dirty="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a:solidFill>
                            <a:srgbClr val="000000"/>
                          </a:solidFill>
                          <a:effectLst/>
                          <a:latin typeface="Calibri"/>
                          <a:ea typeface="Calibri"/>
                          <a:cs typeface="Times New Roman"/>
                        </a:rPr>
                        <a:t>30%</a:t>
                      </a:r>
                      <a:endParaRPr lang="en-CA" sz="2000" b="0">
                        <a:solidFill>
                          <a:srgbClr val="76923C"/>
                        </a:solidFill>
                        <a:effectLst/>
                        <a:latin typeface="Calibri"/>
                        <a:ea typeface="Calibri"/>
                        <a:cs typeface="Times New Roman"/>
                      </a:endParaRPr>
                    </a:p>
                  </a:txBody>
                  <a:tcPr marL="68580" marR="68580" marT="0" marB="0" anchor="ctr"/>
                </a:tc>
              </a:tr>
              <a:tr h="736175">
                <a:tc>
                  <a:txBody>
                    <a:bodyPr/>
                    <a:lstStyle/>
                    <a:p>
                      <a:pPr>
                        <a:lnSpc>
                          <a:spcPct val="115000"/>
                        </a:lnSpc>
                        <a:spcAft>
                          <a:spcPts val="0"/>
                        </a:spcAft>
                      </a:pPr>
                      <a:r>
                        <a:rPr lang="fr-CA" sz="2000" dirty="0" smtClean="0">
                          <a:effectLst/>
                          <a:latin typeface="Calibri"/>
                          <a:ea typeface="Calibri"/>
                          <a:cs typeface="Times New Roman"/>
                        </a:rPr>
                        <a:t>Staff projections</a:t>
                      </a:r>
                      <a:endParaRPr lang="en-CA" sz="2000" dirty="0">
                        <a:effectLst/>
                        <a:latin typeface="Calibri"/>
                        <a:ea typeface="Calibri"/>
                        <a:cs typeface="Times New Roman"/>
                      </a:endParaRPr>
                    </a:p>
                  </a:txBody>
                  <a:tcPr marL="13811" marR="13811" marT="0" marB="0" anchor="ctr"/>
                </a:tc>
                <a:tc>
                  <a:txBody>
                    <a:bodyPr/>
                    <a:lstStyle/>
                    <a:p>
                      <a:pPr algn="ctr">
                        <a:lnSpc>
                          <a:spcPct val="115000"/>
                        </a:lnSpc>
                        <a:spcAft>
                          <a:spcPts val="0"/>
                        </a:spcAft>
                      </a:pPr>
                      <a:r>
                        <a:rPr lang="en-CA" sz="2000" b="0" dirty="0">
                          <a:solidFill>
                            <a:srgbClr val="C00000"/>
                          </a:solidFill>
                          <a:effectLst/>
                          <a:latin typeface="Calibri"/>
                          <a:ea typeface="Calibri"/>
                          <a:cs typeface="Times New Roman"/>
                        </a:rPr>
                        <a:t>0.48</a:t>
                      </a:r>
                    </a:p>
                  </a:txBody>
                  <a:tcPr marL="68580" marR="68580" marT="0" marB="0" anchor="ctr"/>
                </a:tc>
                <a:tc>
                  <a:txBody>
                    <a:bodyPr/>
                    <a:lstStyle/>
                    <a:p>
                      <a:pPr algn="ctr">
                        <a:lnSpc>
                          <a:spcPct val="115000"/>
                        </a:lnSpc>
                        <a:spcAft>
                          <a:spcPts val="0"/>
                        </a:spcAft>
                      </a:pPr>
                      <a:r>
                        <a:rPr lang="en-CA" sz="2000" b="0">
                          <a:solidFill>
                            <a:srgbClr val="000000"/>
                          </a:solidFill>
                          <a:effectLst/>
                          <a:latin typeface="Calibri"/>
                          <a:ea typeface="Calibri"/>
                          <a:cs typeface="Times New Roman"/>
                        </a:rPr>
                        <a:t>0.71</a:t>
                      </a:r>
                      <a:endParaRPr lang="en-CA" sz="2000" b="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a:solidFill>
                            <a:srgbClr val="000000"/>
                          </a:solidFill>
                          <a:effectLst/>
                          <a:latin typeface="Calibri"/>
                          <a:ea typeface="Calibri"/>
                          <a:cs typeface="Times New Roman"/>
                        </a:rPr>
                        <a:t>0.69</a:t>
                      </a:r>
                      <a:endParaRPr lang="en-CA" sz="2000" b="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a:solidFill>
                            <a:srgbClr val="000000"/>
                          </a:solidFill>
                          <a:effectLst/>
                          <a:latin typeface="Calibri"/>
                          <a:ea typeface="Calibri"/>
                          <a:cs typeface="Times New Roman"/>
                        </a:rPr>
                        <a:t>58%</a:t>
                      </a:r>
                      <a:endParaRPr lang="en-CA" sz="2000" b="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dirty="0">
                          <a:solidFill>
                            <a:srgbClr val="000000"/>
                          </a:solidFill>
                          <a:effectLst/>
                          <a:latin typeface="Calibri"/>
                          <a:ea typeface="Calibri"/>
                          <a:cs typeface="Times New Roman"/>
                        </a:rPr>
                        <a:t>0.88</a:t>
                      </a:r>
                      <a:endParaRPr lang="en-CA" sz="2000" b="0" dirty="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dirty="0">
                          <a:solidFill>
                            <a:srgbClr val="000000"/>
                          </a:solidFill>
                          <a:effectLst/>
                          <a:latin typeface="Calibri"/>
                          <a:ea typeface="Calibri"/>
                          <a:cs typeface="Times New Roman"/>
                        </a:rPr>
                        <a:t>6%</a:t>
                      </a:r>
                      <a:endParaRPr lang="en-CA" sz="2000" b="0" dirty="0">
                        <a:solidFill>
                          <a:srgbClr val="76923C"/>
                        </a:solidFill>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287159179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8686800" cy="937525"/>
          </a:xfrm>
        </p:spPr>
        <p:txBody>
          <a:bodyPr>
            <a:noAutofit/>
          </a:bodyPr>
          <a:lstStyle/>
          <a:p>
            <a:r>
              <a:rPr lang="en-CA" sz="2400" b="1" dirty="0" smtClean="0">
                <a:solidFill>
                  <a:schemeClr val="tx2"/>
                </a:solidFill>
              </a:rPr>
              <a:t>Table </a:t>
            </a:r>
            <a:r>
              <a:rPr lang="en-CA" sz="2400" b="1" dirty="0">
                <a:solidFill>
                  <a:schemeClr val="tx2"/>
                </a:solidFill>
              </a:rPr>
              <a:t>1: </a:t>
            </a:r>
            <a:r>
              <a:rPr lang="en-CA" sz="2400" b="1" dirty="0" smtClean="0">
                <a:solidFill>
                  <a:schemeClr val="tx2"/>
                </a:solidFill>
              </a:rPr>
              <a:t>Properties of output gap revisions after </a:t>
            </a:r>
            <a:r>
              <a:rPr lang="en-CA" sz="2400" b="1" dirty="0">
                <a:solidFill>
                  <a:schemeClr val="tx2"/>
                </a:solidFill>
              </a:rPr>
              <a:t>8 </a:t>
            </a:r>
            <a:r>
              <a:rPr lang="en-CA" sz="2400" b="1" dirty="0" smtClean="0">
                <a:solidFill>
                  <a:schemeClr val="tx2"/>
                </a:solidFill>
              </a:rPr>
              <a:t>quarters</a:t>
            </a:r>
            <a:br>
              <a:rPr lang="en-CA" sz="2400" b="1" dirty="0" smtClean="0">
                <a:solidFill>
                  <a:schemeClr val="tx2"/>
                </a:solidFill>
              </a:rPr>
            </a:br>
            <a:endParaRPr lang="en-CA" sz="2400" b="1" dirty="0">
              <a:solidFill>
                <a:schemeClr val="tx2"/>
              </a:solidFill>
            </a:endParaRPr>
          </a:p>
        </p:txBody>
      </p:sp>
      <p:sp>
        <p:nvSpPr>
          <p:cNvPr id="4" name="Slide Number Placeholder 3"/>
          <p:cNvSpPr>
            <a:spLocks noGrp="1"/>
          </p:cNvSpPr>
          <p:nvPr>
            <p:ph type="sldNum" sz="quarter" idx="12"/>
          </p:nvPr>
        </p:nvSpPr>
        <p:spPr/>
        <p:txBody>
          <a:bodyPr/>
          <a:lstStyle/>
          <a:p>
            <a:fld id="{680FB5BD-A1B6-4722-B175-43A4EB5BC2F2}" type="slidenum">
              <a:rPr lang="en-CA" smtClean="0">
                <a:solidFill>
                  <a:srgbClr val="04617B"/>
                </a:solidFill>
              </a:rPr>
              <a:pPr/>
              <a:t>15</a:t>
            </a:fld>
            <a:endParaRPr lang="en-CA">
              <a:solidFill>
                <a:srgbClr val="04617B"/>
              </a:solidFill>
            </a:endParaRPr>
          </a:p>
        </p:txBody>
      </p:sp>
      <p:graphicFrame>
        <p:nvGraphicFramePr>
          <p:cNvPr id="9" name="Content Placeholder 4"/>
          <p:cNvGraphicFramePr>
            <a:graphicFrameLocks noGrp="1"/>
          </p:cNvGraphicFramePr>
          <p:nvPr>
            <p:ph idx="1"/>
            <p:extLst>
              <p:ext uri="{D42A27DB-BD31-4B8C-83A1-F6EECF244321}">
                <p14:modId xmlns:p14="http://schemas.microsoft.com/office/powerpoint/2010/main" val="3228615259"/>
              </p:ext>
            </p:extLst>
          </p:nvPr>
        </p:nvGraphicFramePr>
        <p:xfrm>
          <a:off x="179512" y="1484784"/>
          <a:ext cx="8856984" cy="4526266"/>
        </p:xfrm>
        <a:graphic>
          <a:graphicData uri="http://schemas.openxmlformats.org/drawingml/2006/table">
            <a:tbl>
              <a:tblPr firstRow="1" firstCol="1" bandRow="1">
                <a:tableStyleId>{3B4B98B0-60AC-42C2-AFA5-B58CD77FA1E5}</a:tableStyleId>
              </a:tblPr>
              <a:tblGrid>
                <a:gridCol w="1463964"/>
                <a:gridCol w="1232170"/>
                <a:gridCol w="1232170"/>
                <a:gridCol w="1232170"/>
                <a:gridCol w="1232170"/>
                <a:gridCol w="1232170"/>
                <a:gridCol w="1232170"/>
              </a:tblGrid>
              <a:tr h="1104263">
                <a:tc>
                  <a:txBody>
                    <a:bodyPr/>
                    <a:lstStyle/>
                    <a:p>
                      <a:pPr>
                        <a:lnSpc>
                          <a:spcPct val="115000"/>
                        </a:lnSpc>
                        <a:spcAft>
                          <a:spcPts val="0"/>
                        </a:spcAft>
                      </a:pPr>
                      <a:r>
                        <a:rPr lang="en-CA" sz="2000" dirty="0">
                          <a:effectLst/>
                        </a:rPr>
                        <a:t> </a:t>
                      </a:r>
                      <a:endParaRPr lang="en-CA" sz="2000" dirty="0">
                        <a:effectLst/>
                        <a:latin typeface="Calibri"/>
                        <a:ea typeface="Calibri"/>
                        <a:cs typeface="Times New Roman"/>
                      </a:endParaRPr>
                    </a:p>
                  </a:txBody>
                  <a:tcPr marL="13811" marR="13811" marT="0" marB="0"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CA" sz="2000" dirty="0" smtClean="0">
                          <a:effectLst/>
                        </a:rPr>
                        <a:t>Mean</a:t>
                      </a:r>
                      <a:endParaRPr lang="en-CA" sz="2000" dirty="0">
                        <a:effectLst/>
                        <a:latin typeface="Calibri"/>
                        <a:ea typeface="Calibri"/>
                        <a:cs typeface="Times New Roman"/>
                      </a:endParaRPr>
                    </a:p>
                  </a:txBody>
                  <a:tcPr marL="13811" marR="13811" marT="0" marB="0"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CA" sz="2000" dirty="0" smtClean="0">
                          <a:effectLst/>
                        </a:rPr>
                        <a:t>Absolute mean</a:t>
                      </a:r>
                      <a:endParaRPr lang="en-CA" sz="2000" dirty="0">
                        <a:effectLst/>
                        <a:latin typeface="Calibri"/>
                        <a:ea typeface="Calibri"/>
                        <a:cs typeface="Times New Roman"/>
                      </a:endParaRPr>
                    </a:p>
                  </a:txBody>
                  <a:tcPr marL="13811" marR="13811" marT="0" marB="0"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CA" sz="2000" dirty="0" smtClean="0">
                          <a:effectLst/>
                        </a:rPr>
                        <a:t>Standard deviation</a:t>
                      </a:r>
                      <a:endParaRPr lang="en-CA" sz="2000" dirty="0">
                        <a:effectLst/>
                        <a:latin typeface="Calibri"/>
                        <a:ea typeface="Calibri"/>
                        <a:cs typeface="Times New Roman"/>
                      </a:endParaRPr>
                    </a:p>
                  </a:txBody>
                  <a:tcPr marL="13811" marR="13811" marT="0" marB="0"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CA" sz="2000" dirty="0" smtClean="0">
                          <a:effectLst/>
                        </a:rPr>
                        <a:t>Noise-to-signal</a:t>
                      </a:r>
                      <a:r>
                        <a:rPr lang="en-CA" sz="2000" baseline="0" dirty="0" smtClean="0">
                          <a:effectLst/>
                        </a:rPr>
                        <a:t> ratio</a:t>
                      </a:r>
                      <a:endParaRPr lang="en-CA" sz="2000" dirty="0">
                        <a:effectLst/>
                        <a:latin typeface="Calibri"/>
                        <a:ea typeface="Calibri"/>
                        <a:cs typeface="Times New Roman"/>
                      </a:endParaRPr>
                    </a:p>
                  </a:txBody>
                  <a:tcPr marL="13811" marR="13811" marT="0" marB="0"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CA" sz="2000" dirty="0" smtClean="0">
                          <a:effectLst/>
                        </a:rPr>
                        <a:t>Correlation</a:t>
                      </a:r>
                      <a:endParaRPr lang="en-CA" sz="2000" dirty="0">
                        <a:effectLst/>
                        <a:latin typeface="Calibri"/>
                        <a:ea typeface="Calibri"/>
                        <a:cs typeface="Times New Roman"/>
                      </a:endParaRPr>
                    </a:p>
                  </a:txBody>
                  <a:tcPr marL="13811" marR="13811" marT="0" marB="0"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CA" sz="2000" dirty="0" smtClean="0">
                          <a:effectLst/>
                        </a:rPr>
                        <a:t>Frequency</a:t>
                      </a:r>
                      <a:r>
                        <a:rPr lang="en-CA" sz="2000" baseline="0" dirty="0" smtClean="0">
                          <a:effectLst/>
                        </a:rPr>
                        <a:t> o</a:t>
                      </a:r>
                      <a:r>
                        <a:rPr lang="en-CA" sz="2000" dirty="0" smtClean="0">
                          <a:effectLst/>
                        </a:rPr>
                        <a:t>f opposite</a:t>
                      </a:r>
                      <a:r>
                        <a:rPr lang="en-CA" sz="2000" baseline="0" dirty="0" smtClean="0">
                          <a:effectLst/>
                        </a:rPr>
                        <a:t> signs</a:t>
                      </a:r>
                      <a:endParaRPr lang="en-CA" sz="2000" dirty="0">
                        <a:effectLst/>
                        <a:latin typeface="Calibri"/>
                        <a:ea typeface="Calibri"/>
                        <a:cs typeface="Times New Roman"/>
                      </a:endParaRPr>
                    </a:p>
                  </a:txBody>
                  <a:tcPr marL="13811" marR="13811" marT="0" marB="0"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47638">
                <a:tc>
                  <a:txBody>
                    <a:bodyPr/>
                    <a:lstStyle/>
                    <a:p>
                      <a:pPr>
                        <a:lnSpc>
                          <a:spcPct val="115000"/>
                        </a:lnSpc>
                        <a:spcAft>
                          <a:spcPts val="0"/>
                        </a:spcAft>
                      </a:pPr>
                      <a:r>
                        <a:rPr lang="en-CA" sz="2000" dirty="0">
                          <a:effectLst/>
                        </a:rPr>
                        <a:t>MSSF</a:t>
                      </a:r>
                      <a:endParaRPr lang="en-CA" sz="2000" dirty="0">
                        <a:effectLst/>
                        <a:latin typeface="Calibri"/>
                        <a:ea typeface="Calibri"/>
                        <a:cs typeface="Times New Roman"/>
                      </a:endParaRPr>
                    </a:p>
                  </a:txBody>
                  <a:tcPr marL="13811" marR="13811" marT="0" marB="0" anchor="ctr">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CA" sz="2000" b="0" dirty="0">
                          <a:solidFill>
                            <a:schemeClr val="tx1"/>
                          </a:solidFill>
                          <a:effectLst/>
                          <a:latin typeface="Calibri"/>
                          <a:ea typeface="Calibri"/>
                          <a:cs typeface="Times New Roman"/>
                        </a:rPr>
                        <a:t>0.36</a:t>
                      </a: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CA" sz="2000" b="0">
                          <a:solidFill>
                            <a:srgbClr val="000000"/>
                          </a:solidFill>
                          <a:effectLst/>
                          <a:latin typeface="Calibri"/>
                          <a:ea typeface="Calibri"/>
                          <a:cs typeface="Times New Roman"/>
                        </a:rPr>
                        <a:t>0.45</a:t>
                      </a:r>
                      <a:endParaRPr lang="en-CA" sz="2000" b="0">
                        <a:solidFill>
                          <a:srgbClr val="76923C"/>
                        </a:solidFill>
                        <a:effectLst/>
                        <a:latin typeface="Calibri"/>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CA" sz="2000" b="0">
                          <a:solidFill>
                            <a:srgbClr val="000000"/>
                          </a:solidFill>
                          <a:effectLst/>
                          <a:latin typeface="Calibri"/>
                          <a:ea typeface="Calibri"/>
                          <a:cs typeface="Times New Roman"/>
                        </a:rPr>
                        <a:t>0.37</a:t>
                      </a:r>
                      <a:endParaRPr lang="en-CA" sz="2000" b="0">
                        <a:solidFill>
                          <a:srgbClr val="76923C"/>
                        </a:solidFill>
                        <a:effectLst/>
                        <a:latin typeface="Calibri"/>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CA" sz="2000" b="0">
                          <a:solidFill>
                            <a:srgbClr val="000000"/>
                          </a:solidFill>
                          <a:effectLst/>
                          <a:latin typeface="Calibri"/>
                          <a:ea typeface="Calibri"/>
                          <a:cs typeface="Times New Roman"/>
                        </a:rPr>
                        <a:t>18%</a:t>
                      </a:r>
                      <a:endParaRPr lang="en-CA" sz="2000" b="0">
                        <a:solidFill>
                          <a:srgbClr val="76923C"/>
                        </a:solidFill>
                        <a:effectLst/>
                        <a:latin typeface="Calibri"/>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CA" sz="2000" b="0">
                          <a:solidFill>
                            <a:srgbClr val="000000"/>
                          </a:solidFill>
                          <a:effectLst/>
                          <a:latin typeface="Calibri"/>
                          <a:ea typeface="Calibri"/>
                          <a:cs typeface="Times New Roman"/>
                        </a:rPr>
                        <a:t>0.98</a:t>
                      </a:r>
                      <a:endParaRPr lang="en-CA" sz="2000" b="0">
                        <a:solidFill>
                          <a:srgbClr val="76923C"/>
                        </a:solidFill>
                        <a:effectLst/>
                        <a:latin typeface="Calibri"/>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CA" sz="2000" b="0">
                          <a:solidFill>
                            <a:srgbClr val="000000"/>
                          </a:solidFill>
                          <a:effectLst/>
                          <a:latin typeface="Calibri"/>
                          <a:ea typeface="Calibri"/>
                          <a:cs typeface="Times New Roman"/>
                        </a:rPr>
                        <a:t>9%</a:t>
                      </a:r>
                      <a:endParaRPr lang="en-CA" sz="2000" b="0">
                        <a:solidFill>
                          <a:srgbClr val="76923C"/>
                        </a:solidFill>
                        <a:effectLst/>
                        <a:latin typeface="Calibri"/>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tcPr>
                </a:tc>
              </a:tr>
              <a:tr h="447638">
                <a:tc>
                  <a:txBody>
                    <a:bodyPr/>
                    <a:lstStyle/>
                    <a:p>
                      <a:pPr>
                        <a:lnSpc>
                          <a:spcPct val="115000"/>
                        </a:lnSpc>
                        <a:spcAft>
                          <a:spcPts val="0"/>
                        </a:spcAft>
                      </a:pPr>
                      <a:r>
                        <a:rPr lang="fr-CA" sz="2000" dirty="0" smtClean="0">
                          <a:effectLst/>
                          <a:latin typeface="+mn-lt"/>
                          <a:ea typeface="+mn-ea"/>
                          <a:cs typeface="+mn-cs"/>
                        </a:rPr>
                        <a:t>IMF</a:t>
                      </a:r>
                      <a:r>
                        <a:rPr lang="fr-CA" sz="2000" baseline="0" dirty="0" smtClean="0">
                          <a:effectLst/>
                          <a:latin typeface="+mn-lt"/>
                          <a:ea typeface="+mn-ea"/>
                          <a:cs typeface="+mn-cs"/>
                        </a:rPr>
                        <a:t> </a:t>
                      </a:r>
                      <a:r>
                        <a:rPr lang="fr-CA" sz="2000" baseline="0" dirty="0" err="1" smtClean="0">
                          <a:effectLst/>
                          <a:latin typeface="+mn-lt"/>
                          <a:ea typeface="+mn-ea"/>
                          <a:cs typeface="+mn-cs"/>
                        </a:rPr>
                        <a:t>method</a:t>
                      </a:r>
                      <a:endParaRPr lang="en-CA" sz="2000" dirty="0">
                        <a:effectLst/>
                        <a:latin typeface="Calibri"/>
                        <a:ea typeface="Calibri"/>
                        <a:cs typeface="Times New Roman"/>
                      </a:endParaRPr>
                    </a:p>
                  </a:txBody>
                  <a:tcPr marL="13811" marR="13811" marT="0" marB="0" anchor="ctr"/>
                </a:tc>
                <a:tc>
                  <a:txBody>
                    <a:bodyPr/>
                    <a:lstStyle/>
                    <a:p>
                      <a:pPr algn="ctr">
                        <a:lnSpc>
                          <a:spcPct val="115000"/>
                        </a:lnSpc>
                        <a:spcAft>
                          <a:spcPts val="0"/>
                        </a:spcAft>
                      </a:pPr>
                      <a:r>
                        <a:rPr lang="en-CA" sz="2000" b="0" dirty="0">
                          <a:solidFill>
                            <a:schemeClr val="tx1"/>
                          </a:solidFill>
                          <a:effectLst/>
                          <a:latin typeface="Calibri"/>
                          <a:ea typeface="Calibri"/>
                          <a:cs typeface="Times New Roman"/>
                        </a:rPr>
                        <a:t>0.64</a:t>
                      </a:r>
                    </a:p>
                  </a:txBody>
                  <a:tcPr marL="68580" marR="68580" marT="0" marB="0" anchor="ctr"/>
                </a:tc>
                <a:tc>
                  <a:txBody>
                    <a:bodyPr/>
                    <a:lstStyle/>
                    <a:p>
                      <a:pPr algn="ctr">
                        <a:lnSpc>
                          <a:spcPct val="115000"/>
                        </a:lnSpc>
                        <a:spcAft>
                          <a:spcPts val="0"/>
                        </a:spcAft>
                      </a:pPr>
                      <a:r>
                        <a:rPr lang="en-CA" sz="2000" b="0" dirty="0">
                          <a:solidFill>
                            <a:srgbClr val="000000"/>
                          </a:solidFill>
                          <a:effectLst/>
                          <a:latin typeface="Calibri"/>
                          <a:ea typeface="Calibri"/>
                          <a:cs typeface="Times New Roman"/>
                        </a:rPr>
                        <a:t>0.73</a:t>
                      </a:r>
                      <a:endParaRPr lang="en-CA" sz="2000" b="0" dirty="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a:solidFill>
                            <a:srgbClr val="000000"/>
                          </a:solidFill>
                          <a:effectLst/>
                          <a:latin typeface="Calibri"/>
                          <a:ea typeface="Calibri"/>
                          <a:cs typeface="Times New Roman"/>
                        </a:rPr>
                        <a:t>0.71</a:t>
                      </a:r>
                      <a:endParaRPr lang="en-CA" sz="2000" b="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a:solidFill>
                            <a:srgbClr val="000000"/>
                          </a:solidFill>
                          <a:effectLst/>
                          <a:latin typeface="Calibri"/>
                          <a:ea typeface="Calibri"/>
                          <a:cs typeface="Times New Roman"/>
                        </a:rPr>
                        <a:t>80%</a:t>
                      </a:r>
                      <a:endParaRPr lang="en-CA" sz="2000" b="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a:solidFill>
                            <a:srgbClr val="000000"/>
                          </a:solidFill>
                          <a:effectLst/>
                          <a:latin typeface="Calibri"/>
                          <a:ea typeface="Calibri"/>
                          <a:cs typeface="Times New Roman"/>
                        </a:rPr>
                        <a:t>0.94</a:t>
                      </a:r>
                      <a:endParaRPr lang="en-CA" sz="2000" b="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a:solidFill>
                            <a:srgbClr val="000000"/>
                          </a:solidFill>
                          <a:effectLst/>
                          <a:latin typeface="Calibri"/>
                          <a:ea typeface="Calibri"/>
                          <a:cs typeface="Times New Roman"/>
                        </a:rPr>
                        <a:t>18%</a:t>
                      </a:r>
                      <a:endParaRPr lang="en-CA" sz="2000" b="0">
                        <a:solidFill>
                          <a:srgbClr val="76923C"/>
                        </a:solidFill>
                        <a:effectLst/>
                        <a:latin typeface="Calibri"/>
                        <a:ea typeface="Calibri"/>
                        <a:cs typeface="Times New Roman"/>
                      </a:endParaRPr>
                    </a:p>
                  </a:txBody>
                  <a:tcPr marL="68580" marR="68580" marT="0" marB="0" anchor="ctr"/>
                </a:tc>
              </a:tr>
              <a:tr h="447638">
                <a:tc>
                  <a:txBody>
                    <a:bodyPr/>
                    <a:lstStyle/>
                    <a:p>
                      <a:pPr>
                        <a:lnSpc>
                          <a:spcPct val="115000"/>
                        </a:lnSpc>
                        <a:spcAft>
                          <a:spcPts val="0"/>
                        </a:spcAft>
                      </a:pPr>
                      <a:r>
                        <a:rPr lang="en-CA" sz="2000" dirty="0" smtClean="0">
                          <a:effectLst/>
                        </a:rPr>
                        <a:t>HP filter</a:t>
                      </a:r>
                      <a:endParaRPr lang="en-CA" sz="2000" dirty="0">
                        <a:effectLst/>
                        <a:latin typeface="Calibri"/>
                        <a:ea typeface="Calibri"/>
                        <a:cs typeface="Times New Roman"/>
                      </a:endParaRPr>
                    </a:p>
                  </a:txBody>
                  <a:tcPr marL="13811" marR="13811" marT="0" marB="0" anchor="ctr"/>
                </a:tc>
                <a:tc>
                  <a:txBody>
                    <a:bodyPr/>
                    <a:lstStyle/>
                    <a:p>
                      <a:pPr algn="ctr">
                        <a:lnSpc>
                          <a:spcPct val="115000"/>
                        </a:lnSpc>
                        <a:spcAft>
                          <a:spcPts val="0"/>
                        </a:spcAft>
                      </a:pPr>
                      <a:r>
                        <a:rPr lang="en-CA" sz="2000" b="0" dirty="0">
                          <a:solidFill>
                            <a:schemeClr val="tx1"/>
                          </a:solidFill>
                          <a:effectLst/>
                          <a:latin typeface="Calibri"/>
                          <a:ea typeface="Calibri"/>
                          <a:cs typeface="Times New Roman"/>
                        </a:rPr>
                        <a:t>0.44</a:t>
                      </a:r>
                    </a:p>
                  </a:txBody>
                  <a:tcPr marL="68580" marR="68580" marT="0" marB="0" anchor="ctr"/>
                </a:tc>
                <a:tc>
                  <a:txBody>
                    <a:bodyPr/>
                    <a:lstStyle/>
                    <a:p>
                      <a:pPr algn="ctr">
                        <a:lnSpc>
                          <a:spcPct val="115000"/>
                        </a:lnSpc>
                        <a:spcAft>
                          <a:spcPts val="0"/>
                        </a:spcAft>
                      </a:pPr>
                      <a:r>
                        <a:rPr lang="en-CA" sz="2000" b="0" dirty="0">
                          <a:solidFill>
                            <a:srgbClr val="000000"/>
                          </a:solidFill>
                          <a:effectLst/>
                          <a:latin typeface="Calibri"/>
                          <a:ea typeface="Calibri"/>
                          <a:cs typeface="Times New Roman"/>
                        </a:rPr>
                        <a:t>0.62</a:t>
                      </a:r>
                      <a:endParaRPr lang="en-CA" sz="2000" b="0" dirty="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a:solidFill>
                            <a:srgbClr val="000000"/>
                          </a:solidFill>
                          <a:effectLst/>
                          <a:latin typeface="Calibri"/>
                          <a:ea typeface="Calibri"/>
                          <a:cs typeface="Times New Roman"/>
                        </a:rPr>
                        <a:t>0.68</a:t>
                      </a:r>
                      <a:endParaRPr lang="en-CA" sz="2000" b="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a:solidFill>
                            <a:srgbClr val="000000"/>
                          </a:solidFill>
                          <a:effectLst/>
                          <a:latin typeface="Calibri"/>
                          <a:ea typeface="Calibri"/>
                          <a:cs typeface="Times New Roman"/>
                        </a:rPr>
                        <a:t>115%</a:t>
                      </a:r>
                      <a:endParaRPr lang="en-CA" sz="2000" b="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a:solidFill>
                            <a:srgbClr val="000000"/>
                          </a:solidFill>
                          <a:effectLst/>
                          <a:latin typeface="Calibri"/>
                          <a:ea typeface="Calibri"/>
                          <a:cs typeface="Times New Roman"/>
                        </a:rPr>
                        <a:t>0.89</a:t>
                      </a:r>
                      <a:endParaRPr lang="en-CA" sz="2000" b="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a:solidFill>
                            <a:srgbClr val="000000"/>
                          </a:solidFill>
                          <a:effectLst/>
                          <a:latin typeface="Calibri"/>
                          <a:ea typeface="Calibri"/>
                          <a:cs typeface="Times New Roman"/>
                        </a:rPr>
                        <a:t>42%</a:t>
                      </a:r>
                      <a:endParaRPr lang="en-CA" sz="2000" b="0">
                        <a:solidFill>
                          <a:srgbClr val="76923C"/>
                        </a:solidFill>
                        <a:effectLst/>
                        <a:latin typeface="Calibri"/>
                        <a:ea typeface="Calibri"/>
                        <a:cs typeface="Times New Roman"/>
                      </a:endParaRPr>
                    </a:p>
                  </a:txBody>
                  <a:tcPr marL="68580" marR="68580" marT="0" marB="0" anchor="ctr"/>
                </a:tc>
              </a:tr>
              <a:tr h="447638">
                <a:tc>
                  <a:txBody>
                    <a:bodyPr/>
                    <a:lstStyle/>
                    <a:p>
                      <a:pPr>
                        <a:lnSpc>
                          <a:spcPct val="115000"/>
                        </a:lnSpc>
                        <a:spcAft>
                          <a:spcPts val="0"/>
                        </a:spcAft>
                      </a:pPr>
                      <a:r>
                        <a:rPr lang="en-CA" sz="2000" dirty="0" smtClean="0">
                          <a:effectLst/>
                        </a:rPr>
                        <a:t>BP</a:t>
                      </a:r>
                      <a:r>
                        <a:rPr lang="en-CA" sz="2000" baseline="0" dirty="0" smtClean="0">
                          <a:effectLst/>
                        </a:rPr>
                        <a:t> filter</a:t>
                      </a:r>
                      <a:endParaRPr lang="en-CA" sz="2000" dirty="0">
                        <a:effectLst/>
                        <a:latin typeface="Calibri"/>
                        <a:ea typeface="Calibri"/>
                        <a:cs typeface="Times New Roman"/>
                      </a:endParaRPr>
                    </a:p>
                  </a:txBody>
                  <a:tcPr marL="13811" marR="13811" marT="0" marB="0" anchor="ctr"/>
                </a:tc>
                <a:tc>
                  <a:txBody>
                    <a:bodyPr/>
                    <a:lstStyle/>
                    <a:p>
                      <a:pPr algn="ctr">
                        <a:lnSpc>
                          <a:spcPct val="115000"/>
                        </a:lnSpc>
                        <a:spcAft>
                          <a:spcPts val="0"/>
                        </a:spcAft>
                      </a:pPr>
                      <a:r>
                        <a:rPr lang="en-CA" sz="2000" b="0" dirty="0">
                          <a:solidFill>
                            <a:schemeClr val="tx1"/>
                          </a:solidFill>
                          <a:effectLst/>
                          <a:latin typeface="Calibri"/>
                          <a:ea typeface="Calibri"/>
                          <a:cs typeface="Times New Roman"/>
                        </a:rPr>
                        <a:t>0.59</a:t>
                      </a:r>
                    </a:p>
                  </a:txBody>
                  <a:tcPr marL="68580" marR="68580" marT="0" marB="0" anchor="ctr"/>
                </a:tc>
                <a:tc>
                  <a:txBody>
                    <a:bodyPr/>
                    <a:lstStyle/>
                    <a:p>
                      <a:pPr algn="ctr">
                        <a:lnSpc>
                          <a:spcPct val="115000"/>
                        </a:lnSpc>
                        <a:spcAft>
                          <a:spcPts val="0"/>
                        </a:spcAft>
                      </a:pPr>
                      <a:r>
                        <a:rPr lang="en-CA" sz="2000" b="0" dirty="0">
                          <a:solidFill>
                            <a:srgbClr val="000000"/>
                          </a:solidFill>
                          <a:effectLst/>
                          <a:latin typeface="Calibri"/>
                          <a:ea typeface="Calibri"/>
                          <a:cs typeface="Times New Roman"/>
                        </a:rPr>
                        <a:t>0.66</a:t>
                      </a:r>
                      <a:endParaRPr lang="en-CA" sz="2000" b="0" dirty="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dirty="0">
                          <a:solidFill>
                            <a:srgbClr val="000000"/>
                          </a:solidFill>
                          <a:effectLst/>
                          <a:latin typeface="Calibri"/>
                          <a:ea typeface="Calibri"/>
                          <a:cs typeface="Times New Roman"/>
                        </a:rPr>
                        <a:t>0.63</a:t>
                      </a:r>
                      <a:endParaRPr lang="en-CA" sz="2000" b="0" dirty="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dirty="0">
                          <a:solidFill>
                            <a:srgbClr val="000000"/>
                          </a:solidFill>
                          <a:effectLst/>
                          <a:latin typeface="Calibri"/>
                          <a:ea typeface="Calibri"/>
                          <a:cs typeface="Times New Roman"/>
                        </a:rPr>
                        <a:t>140%</a:t>
                      </a:r>
                      <a:endParaRPr lang="en-CA" sz="2000" b="0" dirty="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a:solidFill>
                            <a:srgbClr val="000000"/>
                          </a:solidFill>
                          <a:effectLst/>
                          <a:latin typeface="Calibri"/>
                          <a:ea typeface="Calibri"/>
                          <a:cs typeface="Times New Roman"/>
                        </a:rPr>
                        <a:t>0.88</a:t>
                      </a:r>
                      <a:endParaRPr lang="en-CA" sz="2000" b="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a:solidFill>
                            <a:srgbClr val="000000"/>
                          </a:solidFill>
                          <a:effectLst/>
                          <a:latin typeface="Calibri"/>
                          <a:ea typeface="Calibri"/>
                          <a:cs typeface="Times New Roman"/>
                        </a:rPr>
                        <a:t>52%</a:t>
                      </a:r>
                      <a:endParaRPr lang="en-CA" sz="2000" b="0">
                        <a:solidFill>
                          <a:srgbClr val="76923C"/>
                        </a:solidFill>
                        <a:effectLst/>
                        <a:latin typeface="Calibri"/>
                        <a:ea typeface="Calibri"/>
                        <a:cs typeface="Times New Roman"/>
                      </a:endParaRPr>
                    </a:p>
                  </a:txBody>
                  <a:tcPr marL="68580" marR="68580" marT="0" marB="0" anchor="ctr"/>
                </a:tc>
              </a:tr>
              <a:tr h="447638">
                <a:tc>
                  <a:txBody>
                    <a:bodyPr/>
                    <a:lstStyle/>
                    <a:p>
                      <a:pPr>
                        <a:lnSpc>
                          <a:spcPct val="115000"/>
                        </a:lnSpc>
                        <a:spcAft>
                          <a:spcPts val="0"/>
                        </a:spcAft>
                      </a:pPr>
                      <a:r>
                        <a:rPr lang="en-CA" sz="2000" dirty="0" smtClean="0">
                          <a:effectLst/>
                        </a:rPr>
                        <a:t>EMVF</a:t>
                      </a:r>
                      <a:endParaRPr lang="en-CA" sz="2000" dirty="0">
                        <a:effectLst/>
                        <a:latin typeface="Calibri"/>
                        <a:ea typeface="Calibri"/>
                        <a:cs typeface="Times New Roman"/>
                      </a:endParaRPr>
                    </a:p>
                  </a:txBody>
                  <a:tcPr marL="13811" marR="13811" marT="0" marB="0" anchor="ctr"/>
                </a:tc>
                <a:tc>
                  <a:txBody>
                    <a:bodyPr/>
                    <a:lstStyle/>
                    <a:p>
                      <a:pPr algn="ctr">
                        <a:lnSpc>
                          <a:spcPct val="115000"/>
                        </a:lnSpc>
                        <a:spcAft>
                          <a:spcPts val="0"/>
                        </a:spcAft>
                      </a:pPr>
                      <a:r>
                        <a:rPr lang="en-CA" sz="2000" b="0" dirty="0">
                          <a:solidFill>
                            <a:schemeClr val="tx1"/>
                          </a:solidFill>
                          <a:effectLst/>
                          <a:latin typeface="Calibri"/>
                          <a:ea typeface="Calibri"/>
                          <a:cs typeface="Times New Roman"/>
                        </a:rPr>
                        <a:t>0.97</a:t>
                      </a:r>
                    </a:p>
                  </a:txBody>
                  <a:tcPr marL="68580" marR="68580" marT="0" marB="0" anchor="ctr"/>
                </a:tc>
                <a:tc>
                  <a:txBody>
                    <a:bodyPr/>
                    <a:lstStyle/>
                    <a:p>
                      <a:pPr algn="ctr">
                        <a:lnSpc>
                          <a:spcPct val="115000"/>
                        </a:lnSpc>
                        <a:spcAft>
                          <a:spcPts val="0"/>
                        </a:spcAft>
                      </a:pPr>
                      <a:r>
                        <a:rPr lang="en-CA" sz="2000" b="0">
                          <a:solidFill>
                            <a:srgbClr val="000000"/>
                          </a:solidFill>
                          <a:effectLst/>
                          <a:latin typeface="Calibri"/>
                          <a:ea typeface="Calibri"/>
                          <a:cs typeface="Times New Roman"/>
                        </a:rPr>
                        <a:t>0.97</a:t>
                      </a:r>
                      <a:endParaRPr lang="en-CA" sz="2000" b="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dirty="0">
                          <a:solidFill>
                            <a:srgbClr val="000000"/>
                          </a:solidFill>
                          <a:effectLst/>
                          <a:latin typeface="Calibri"/>
                          <a:ea typeface="Calibri"/>
                          <a:cs typeface="Times New Roman"/>
                        </a:rPr>
                        <a:t>0.55</a:t>
                      </a:r>
                      <a:endParaRPr lang="en-CA" sz="2000" b="0" dirty="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dirty="0">
                          <a:solidFill>
                            <a:srgbClr val="000000"/>
                          </a:solidFill>
                          <a:effectLst/>
                          <a:latin typeface="Calibri"/>
                          <a:ea typeface="Calibri"/>
                          <a:cs typeface="Times New Roman"/>
                        </a:rPr>
                        <a:t>115%</a:t>
                      </a:r>
                      <a:endParaRPr lang="en-CA" sz="2000" b="0" dirty="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a:solidFill>
                            <a:srgbClr val="000000"/>
                          </a:solidFill>
                          <a:effectLst/>
                          <a:latin typeface="Calibri"/>
                          <a:ea typeface="Calibri"/>
                          <a:cs typeface="Times New Roman"/>
                        </a:rPr>
                        <a:t>0.94</a:t>
                      </a:r>
                      <a:endParaRPr lang="en-CA" sz="2000" b="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a:solidFill>
                            <a:srgbClr val="000000"/>
                          </a:solidFill>
                          <a:effectLst/>
                          <a:latin typeface="Calibri"/>
                          <a:ea typeface="Calibri"/>
                          <a:cs typeface="Times New Roman"/>
                        </a:rPr>
                        <a:t>45%</a:t>
                      </a:r>
                      <a:endParaRPr lang="en-CA" sz="2000" b="0">
                        <a:solidFill>
                          <a:srgbClr val="76923C"/>
                        </a:solidFill>
                        <a:effectLst/>
                        <a:latin typeface="Calibri"/>
                        <a:ea typeface="Calibri"/>
                        <a:cs typeface="Times New Roman"/>
                      </a:endParaRPr>
                    </a:p>
                  </a:txBody>
                  <a:tcPr marL="68580" marR="68580" marT="0" marB="0" anchor="ctr"/>
                </a:tc>
              </a:tr>
              <a:tr h="447638">
                <a:tc>
                  <a:txBody>
                    <a:bodyPr/>
                    <a:lstStyle/>
                    <a:p>
                      <a:pPr>
                        <a:lnSpc>
                          <a:spcPct val="115000"/>
                        </a:lnSpc>
                        <a:spcAft>
                          <a:spcPts val="0"/>
                        </a:spcAft>
                      </a:pPr>
                      <a:r>
                        <a:rPr lang="en-CA" sz="2000" dirty="0" smtClean="0">
                          <a:effectLst/>
                        </a:rPr>
                        <a:t>SIF</a:t>
                      </a:r>
                      <a:endParaRPr lang="en-CA" sz="2000" dirty="0">
                        <a:effectLst/>
                        <a:latin typeface="Calibri"/>
                        <a:ea typeface="Calibri"/>
                        <a:cs typeface="Times New Roman"/>
                      </a:endParaRPr>
                    </a:p>
                  </a:txBody>
                  <a:tcPr marL="13811" marR="13811" marT="0" marB="0" anchor="ctr"/>
                </a:tc>
                <a:tc>
                  <a:txBody>
                    <a:bodyPr/>
                    <a:lstStyle/>
                    <a:p>
                      <a:pPr algn="ctr">
                        <a:lnSpc>
                          <a:spcPct val="115000"/>
                        </a:lnSpc>
                        <a:spcAft>
                          <a:spcPts val="0"/>
                        </a:spcAft>
                      </a:pPr>
                      <a:r>
                        <a:rPr lang="en-CA" sz="2000" b="0" dirty="0">
                          <a:solidFill>
                            <a:schemeClr val="tx1"/>
                          </a:solidFill>
                          <a:effectLst/>
                          <a:latin typeface="Calibri"/>
                          <a:ea typeface="Calibri"/>
                          <a:cs typeface="Times New Roman"/>
                        </a:rPr>
                        <a:t>0.52</a:t>
                      </a:r>
                    </a:p>
                  </a:txBody>
                  <a:tcPr marL="68580" marR="68580" marT="0" marB="0" anchor="ctr"/>
                </a:tc>
                <a:tc>
                  <a:txBody>
                    <a:bodyPr/>
                    <a:lstStyle/>
                    <a:p>
                      <a:pPr algn="ctr">
                        <a:lnSpc>
                          <a:spcPct val="115000"/>
                        </a:lnSpc>
                        <a:spcAft>
                          <a:spcPts val="0"/>
                        </a:spcAft>
                      </a:pPr>
                      <a:r>
                        <a:rPr lang="en-CA" sz="2000" b="0" dirty="0">
                          <a:solidFill>
                            <a:srgbClr val="C00000"/>
                          </a:solidFill>
                          <a:effectLst/>
                          <a:latin typeface="Calibri"/>
                          <a:ea typeface="Calibri"/>
                          <a:cs typeface="Times New Roman"/>
                        </a:rPr>
                        <a:t>1.23</a:t>
                      </a:r>
                    </a:p>
                  </a:txBody>
                  <a:tcPr marL="68580" marR="68580" marT="0" marB="0" anchor="ctr"/>
                </a:tc>
                <a:tc>
                  <a:txBody>
                    <a:bodyPr/>
                    <a:lstStyle/>
                    <a:p>
                      <a:pPr algn="ctr">
                        <a:lnSpc>
                          <a:spcPct val="115000"/>
                        </a:lnSpc>
                        <a:spcAft>
                          <a:spcPts val="0"/>
                        </a:spcAft>
                      </a:pPr>
                      <a:r>
                        <a:rPr lang="en-CA" sz="2000" b="0" dirty="0">
                          <a:solidFill>
                            <a:srgbClr val="C00000"/>
                          </a:solidFill>
                          <a:effectLst/>
                          <a:latin typeface="Calibri"/>
                          <a:ea typeface="Calibri"/>
                          <a:cs typeface="Times New Roman"/>
                        </a:rPr>
                        <a:t>1.43</a:t>
                      </a:r>
                    </a:p>
                  </a:txBody>
                  <a:tcPr marL="68580" marR="68580" marT="0" marB="0" anchor="ctr"/>
                </a:tc>
                <a:tc>
                  <a:txBody>
                    <a:bodyPr/>
                    <a:lstStyle/>
                    <a:p>
                      <a:pPr algn="ctr">
                        <a:lnSpc>
                          <a:spcPct val="115000"/>
                        </a:lnSpc>
                        <a:spcAft>
                          <a:spcPts val="0"/>
                        </a:spcAft>
                      </a:pPr>
                      <a:r>
                        <a:rPr lang="en-CA" sz="2000" b="0" dirty="0">
                          <a:solidFill>
                            <a:srgbClr val="000000"/>
                          </a:solidFill>
                          <a:effectLst/>
                          <a:latin typeface="Calibri"/>
                          <a:ea typeface="Calibri"/>
                          <a:cs typeface="Times New Roman"/>
                        </a:rPr>
                        <a:t>88%</a:t>
                      </a:r>
                      <a:endParaRPr lang="en-CA" sz="2000" b="0" dirty="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dirty="0">
                          <a:solidFill>
                            <a:srgbClr val="000000"/>
                          </a:solidFill>
                          <a:effectLst/>
                          <a:latin typeface="Calibri"/>
                          <a:ea typeface="Calibri"/>
                          <a:cs typeface="Times New Roman"/>
                        </a:rPr>
                        <a:t>0.47</a:t>
                      </a:r>
                      <a:endParaRPr lang="en-CA" sz="2000" b="0" dirty="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a:solidFill>
                            <a:srgbClr val="000000"/>
                          </a:solidFill>
                          <a:effectLst/>
                          <a:latin typeface="Calibri"/>
                          <a:ea typeface="Calibri"/>
                          <a:cs typeface="Times New Roman"/>
                        </a:rPr>
                        <a:t>30%</a:t>
                      </a:r>
                      <a:endParaRPr lang="en-CA" sz="2000" b="0">
                        <a:solidFill>
                          <a:srgbClr val="76923C"/>
                        </a:solidFill>
                        <a:effectLst/>
                        <a:latin typeface="Calibri"/>
                        <a:ea typeface="Calibri"/>
                        <a:cs typeface="Times New Roman"/>
                      </a:endParaRPr>
                    </a:p>
                  </a:txBody>
                  <a:tcPr marL="68580" marR="68580" marT="0" marB="0" anchor="ctr"/>
                </a:tc>
              </a:tr>
              <a:tr h="736175">
                <a:tc>
                  <a:txBody>
                    <a:bodyPr/>
                    <a:lstStyle/>
                    <a:p>
                      <a:pPr>
                        <a:lnSpc>
                          <a:spcPct val="115000"/>
                        </a:lnSpc>
                        <a:spcAft>
                          <a:spcPts val="0"/>
                        </a:spcAft>
                      </a:pPr>
                      <a:r>
                        <a:rPr lang="fr-CA" sz="2000" dirty="0" smtClean="0">
                          <a:effectLst/>
                          <a:latin typeface="Calibri"/>
                          <a:ea typeface="Calibri"/>
                          <a:cs typeface="Times New Roman"/>
                        </a:rPr>
                        <a:t>Staff projections</a:t>
                      </a:r>
                      <a:endParaRPr lang="en-CA" sz="2000" dirty="0">
                        <a:effectLst/>
                        <a:latin typeface="Calibri"/>
                        <a:ea typeface="Calibri"/>
                        <a:cs typeface="Times New Roman"/>
                      </a:endParaRPr>
                    </a:p>
                  </a:txBody>
                  <a:tcPr marL="13811" marR="13811" marT="0" marB="0" anchor="ctr"/>
                </a:tc>
                <a:tc>
                  <a:txBody>
                    <a:bodyPr/>
                    <a:lstStyle/>
                    <a:p>
                      <a:pPr algn="ctr">
                        <a:lnSpc>
                          <a:spcPct val="115000"/>
                        </a:lnSpc>
                        <a:spcAft>
                          <a:spcPts val="0"/>
                        </a:spcAft>
                      </a:pPr>
                      <a:r>
                        <a:rPr lang="en-CA" sz="2000" b="0" dirty="0">
                          <a:solidFill>
                            <a:schemeClr val="tx1"/>
                          </a:solidFill>
                          <a:effectLst/>
                          <a:latin typeface="Calibri"/>
                          <a:ea typeface="Calibri"/>
                          <a:cs typeface="Times New Roman"/>
                        </a:rPr>
                        <a:t>0.48</a:t>
                      </a:r>
                    </a:p>
                  </a:txBody>
                  <a:tcPr marL="68580" marR="68580" marT="0" marB="0" anchor="ctr"/>
                </a:tc>
                <a:tc>
                  <a:txBody>
                    <a:bodyPr/>
                    <a:lstStyle/>
                    <a:p>
                      <a:pPr algn="ctr">
                        <a:lnSpc>
                          <a:spcPct val="115000"/>
                        </a:lnSpc>
                        <a:spcAft>
                          <a:spcPts val="0"/>
                        </a:spcAft>
                      </a:pPr>
                      <a:r>
                        <a:rPr lang="en-CA" sz="2000" b="0">
                          <a:solidFill>
                            <a:srgbClr val="000000"/>
                          </a:solidFill>
                          <a:effectLst/>
                          <a:latin typeface="Calibri"/>
                          <a:ea typeface="Calibri"/>
                          <a:cs typeface="Times New Roman"/>
                        </a:rPr>
                        <a:t>0.71</a:t>
                      </a:r>
                      <a:endParaRPr lang="en-CA" sz="2000" b="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a:solidFill>
                            <a:srgbClr val="000000"/>
                          </a:solidFill>
                          <a:effectLst/>
                          <a:latin typeface="Calibri"/>
                          <a:ea typeface="Calibri"/>
                          <a:cs typeface="Times New Roman"/>
                        </a:rPr>
                        <a:t>0.69</a:t>
                      </a:r>
                      <a:endParaRPr lang="en-CA" sz="2000" b="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a:solidFill>
                            <a:srgbClr val="000000"/>
                          </a:solidFill>
                          <a:effectLst/>
                          <a:latin typeface="Calibri"/>
                          <a:ea typeface="Calibri"/>
                          <a:cs typeface="Times New Roman"/>
                        </a:rPr>
                        <a:t>58%</a:t>
                      </a:r>
                      <a:endParaRPr lang="en-CA" sz="2000" b="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dirty="0">
                          <a:solidFill>
                            <a:srgbClr val="000000"/>
                          </a:solidFill>
                          <a:effectLst/>
                          <a:latin typeface="Calibri"/>
                          <a:ea typeface="Calibri"/>
                          <a:cs typeface="Times New Roman"/>
                        </a:rPr>
                        <a:t>0.88</a:t>
                      </a:r>
                      <a:endParaRPr lang="en-CA" sz="2000" b="0" dirty="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dirty="0">
                          <a:solidFill>
                            <a:srgbClr val="000000"/>
                          </a:solidFill>
                          <a:effectLst/>
                          <a:latin typeface="Calibri"/>
                          <a:ea typeface="Calibri"/>
                          <a:cs typeface="Times New Roman"/>
                        </a:rPr>
                        <a:t>6%</a:t>
                      </a:r>
                      <a:endParaRPr lang="en-CA" sz="2000" b="0" dirty="0">
                        <a:solidFill>
                          <a:srgbClr val="76923C"/>
                        </a:solidFill>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50199593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8686800" cy="937525"/>
          </a:xfrm>
        </p:spPr>
        <p:txBody>
          <a:bodyPr>
            <a:noAutofit/>
          </a:bodyPr>
          <a:lstStyle/>
          <a:p>
            <a:r>
              <a:rPr lang="en-CA" sz="2400" b="1" dirty="0" smtClean="0">
                <a:solidFill>
                  <a:schemeClr val="tx2"/>
                </a:solidFill>
              </a:rPr>
              <a:t>Table </a:t>
            </a:r>
            <a:r>
              <a:rPr lang="en-CA" sz="2400" b="1" dirty="0">
                <a:solidFill>
                  <a:schemeClr val="tx2"/>
                </a:solidFill>
              </a:rPr>
              <a:t>2</a:t>
            </a:r>
            <a:r>
              <a:rPr lang="en-CA" sz="2400" b="1" dirty="0" smtClean="0">
                <a:solidFill>
                  <a:schemeClr val="tx2"/>
                </a:solidFill>
              </a:rPr>
              <a:t>: Properties of output gap combination revisions after </a:t>
            </a:r>
            <a:r>
              <a:rPr lang="en-CA" sz="2400" b="1" dirty="0">
                <a:solidFill>
                  <a:schemeClr val="tx2"/>
                </a:solidFill>
              </a:rPr>
              <a:t>8 </a:t>
            </a:r>
            <a:r>
              <a:rPr lang="en-CA" sz="2400" b="1" dirty="0" smtClean="0">
                <a:solidFill>
                  <a:schemeClr val="tx2"/>
                </a:solidFill>
              </a:rPr>
              <a:t>quarters</a:t>
            </a:r>
            <a:br>
              <a:rPr lang="en-CA" sz="2400" b="1" dirty="0" smtClean="0">
                <a:solidFill>
                  <a:schemeClr val="tx2"/>
                </a:solidFill>
              </a:rPr>
            </a:br>
            <a:endParaRPr lang="en-CA" sz="2400" b="1" dirty="0">
              <a:solidFill>
                <a:schemeClr val="tx2"/>
              </a:solidFill>
            </a:endParaRPr>
          </a:p>
        </p:txBody>
      </p:sp>
      <p:sp>
        <p:nvSpPr>
          <p:cNvPr id="4" name="Slide Number Placeholder 3"/>
          <p:cNvSpPr>
            <a:spLocks noGrp="1"/>
          </p:cNvSpPr>
          <p:nvPr>
            <p:ph type="sldNum" sz="quarter" idx="12"/>
          </p:nvPr>
        </p:nvSpPr>
        <p:spPr/>
        <p:txBody>
          <a:bodyPr/>
          <a:lstStyle/>
          <a:p>
            <a:fld id="{680FB5BD-A1B6-4722-B175-43A4EB5BC2F2}" type="slidenum">
              <a:rPr lang="en-CA" smtClean="0"/>
              <a:t>16</a:t>
            </a:fld>
            <a:endParaRPr lang="en-CA"/>
          </a:p>
        </p:txBody>
      </p:sp>
      <p:graphicFrame>
        <p:nvGraphicFramePr>
          <p:cNvPr id="9" name="Content Placeholder 4"/>
          <p:cNvGraphicFramePr>
            <a:graphicFrameLocks noGrp="1"/>
          </p:cNvGraphicFramePr>
          <p:nvPr>
            <p:ph idx="1"/>
            <p:extLst>
              <p:ext uri="{D42A27DB-BD31-4B8C-83A1-F6EECF244321}">
                <p14:modId xmlns:p14="http://schemas.microsoft.com/office/powerpoint/2010/main" val="3452333100"/>
              </p:ext>
            </p:extLst>
          </p:nvPr>
        </p:nvGraphicFramePr>
        <p:xfrm>
          <a:off x="179512" y="1484784"/>
          <a:ext cx="8856984" cy="4609463"/>
        </p:xfrm>
        <a:graphic>
          <a:graphicData uri="http://schemas.openxmlformats.org/drawingml/2006/table">
            <a:tbl>
              <a:tblPr firstRow="1" firstCol="1" bandRow="1">
                <a:tableStyleId>{3B4B98B0-60AC-42C2-AFA5-B58CD77FA1E5}</a:tableStyleId>
              </a:tblPr>
              <a:tblGrid>
                <a:gridCol w="1463964"/>
                <a:gridCol w="1232170"/>
                <a:gridCol w="1232170"/>
                <a:gridCol w="1232170"/>
                <a:gridCol w="1232170"/>
                <a:gridCol w="1232170"/>
                <a:gridCol w="1232170"/>
              </a:tblGrid>
              <a:tr h="1104263">
                <a:tc>
                  <a:txBody>
                    <a:bodyPr/>
                    <a:lstStyle/>
                    <a:p>
                      <a:pPr>
                        <a:lnSpc>
                          <a:spcPct val="115000"/>
                        </a:lnSpc>
                        <a:spcAft>
                          <a:spcPts val="0"/>
                        </a:spcAft>
                      </a:pPr>
                      <a:r>
                        <a:rPr lang="en-CA" sz="2000" dirty="0">
                          <a:effectLst/>
                        </a:rPr>
                        <a:t> </a:t>
                      </a:r>
                      <a:endParaRPr lang="en-CA" sz="2000" dirty="0">
                        <a:effectLst/>
                        <a:latin typeface="Calibri"/>
                        <a:ea typeface="Calibri"/>
                        <a:cs typeface="Times New Roman"/>
                      </a:endParaRPr>
                    </a:p>
                  </a:txBody>
                  <a:tcPr marL="13811" marR="13811" marT="0" marB="0"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CA" sz="2000" dirty="0" smtClean="0">
                          <a:effectLst/>
                        </a:rPr>
                        <a:t>Mean</a:t>
                      </a:r>
                      <a:endParaRPr lang="en-CA" sz="2000" dirty="0">
                        <a:effectLst/>
                        <a:latin typeface="Calibri"/>
                        <a:ea typeface="Calibri"/>
                        <a:cs typeface="Times New Roman"/>
                      </a:endParaRPr>
                    </a:p>
                  </a:txBody>
                  <a:tcPr marL="13811" marR="13811" marT="0" marB="0"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CA" sz="2000" dirty="0" smtClean="0">
                          <a:effectLst/>
                        </a:rPr>
                        <a:t>Absolute mean</a:t>
                      </a:r>
                      <a:endParaRPr lang="en-CA" sz="2000" dirty="0">
                        <a:effectLst/>
                        <a:latin typeface="Calibri"/>
                        <a:ea typeface="Calibri"/>
                        <a:cs typeface="Times New Roman"/>
                      </a:endParaRPr>
                    </a:p>
                  </a:txBody>
                  <a:tcPr marL="13811" marR="13811" marT="0" marB="0"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CA" sz="2000" dirty="0" smtClean="0">
                          <a:effectLst/>
                        </a:rPr>
                        <a:t>Standard deviation</a:t>
                      </a:r>
                      <a:endParaRPr lang="en-CA" sz="2000" dirty="0">
                        <a:effectLst/>
                        <a:latin typeface="Calibri"/>
                        <a:ea typeface="Calibri"/>
                        <a:cs typeface="Times New Roman"/>
                      </a:endParaRPr>
                    </a:p>
                  </a:txBody>
                  <a:tcPr marL="13811" marR="13811" marT="0" marB="0"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CA" sz="2000" dirty="0" smtClean="0">
                          <a:effectLst/>
                        </a:rPr>
                        <a:t>Noise-to-signal</a:t>
                      </a:r>
                      <a:r>
                        <a:rPr lang="en-CA" sz="2000" baseline="0" dirty="0" smtClean="0">
                          <a:effectLst/>
                        </a:rPr>
                        <a:t> ratio</a:t>
                      </a:r>
                      <a:endParaRPr lang="en-CA" sz="2000" dirty="0">
                        <a:effectLst/>
                        <a:latin typeface="Calibri"/>
                        <a:ea typeface="Calibri"/>
                        <a:cs typeface="Times New Roman"/>
                      </a:endParaRPr>
                    </a:p>
                  </a:txBody>
                  <a:tcPr marL="13811" marR="13811" marT="0" marB="0"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CA" sz="2000" dirty="0" smtClean="0">
                          <a:effectLst/>
                        </a:rPr>
                        <a:t>Correlation</a:t>
                      </a:r>
                      <a:endParaRPr lang="en-CA" sz="2000" dirty="0">
                        <a:effectLst/>
                        <a:latin typeface="Calibri"/>
                        <a:ea typeface="Calibri"/>
                        <a:cs typeface="Times New Roman"/>
                      </a:endParaRPr>
                    </a:p>
                  </a:txBody>
                  <a:tcPr marL="13811" marR="13811" marT="0" marB="0"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CA" sz="2000" dirty="0" smtClean="0">
                          <a:effectLst/>
                        </a:rPr>
                        <a:t>Frequency</a:t>
                      </a:r>
                      <a:r>
                        <a:rPr lang="en-CA" sz="2000" baseline="0" dirty="0" smtClean="0">
                          <a:effectLst/>
                        </a:rPr>
                        <a:t> o</a:t>
                      </a:r>
                      <a:r>
                        <a:rPr lang="en-CA" sz="2000" dirty="0" smtClean="0">
                          <a:effectLst/>
                        </a:rPr>
                        <a:t>f opposite</a:t>
                      </a:r>
                      <a:r>
                        <a:rPr lang="en-CA" sz="2000" baseline="0" dirty="0" smtClean="0">
                          <a:effectLst/>
                        </a:rPr>
                        <a:t> signs</a:t>
                      </a:r>
                      <a:endParaRPr lang="en-CA" sz="2000" dirty="0">
                        <a:effectLst/>
                        <a:latin typeface="Calibri"/>
                        <a:ea typeface="Calibri"/>
                        <a:cs typeface="Times New Roman"/>
                      </a:endParaRPr>
                    </a:p>
                  </a:txBody>
                  <a:tcPr marL="13811" marR="13811" marT="0" marB="0"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47638">
                <a:tc>
                  <a:txBody>
                    <a:bodyPr/>
                    <a:lstStyle/>
                    <a:p>
                      <a:pPr>
                        <a:lnSpc>
                          <a:spcPct val="115000"/>
                        </a:lnSpc>
                        <a:spcAft>
                          <a:spcPts val="0"/>
                        </a:spcAft>
                      </a:pPr>
                      <a:r>
                        <a:rPr lang="en-CA" sz="2000" dirty="0" smtClean="0">
                          <a:effectLst/>
                        </a:rPr>
                        <a:t>Mean of output gaps</a:t>
                      </a:r>
                      <a:endParaRPr lang="en-CA" sz="2000" dirty="0">
                        <a:effectLst/>
                        <a:latin typeface="Calibri"/>
                        <a:ea typeface="Calibri"/>
                        <a:cs typeface="Times New Roman"/>
                      </a:endParaRPr>
                    </a:p>
                  </a:txBody>
                  <a:tcPr marL="13811" marR="13811" marT="0" marB="0" anchor="ctr">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CA" sz="2000" b="0" dirty="0">
                          <a:solidFill>
                            <a:srgbClr val="000000"/>
                          </a:solidFill>
                          <a:effectLst/>
                          <a:latin typeface="Calibri"/>
                          <a:ea typeface="Calibri"/>
                          <a:cs typeface="Times New Roman"/>
                        </a:rPr>
                        <a:t>0.57</a:t>
                      </a:r>
                      <a:endParaRPr lang="en-CA" sz="2000" b="0" dirty="0">
                        <a:solidFill>
                          <a:srgbClr val="76923C"/>
                        </a:solidFill>
                        <a:effectLst/>
                        <a:latin typeface="Calibri"/>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CA" sz="2000" b="0" dirty="0">
                          <a:solidFill>
                            <a:srgbClr val="000000"/>
                          </a:solidFill>
                          <a:effectLst/>
                          <a:latin typeface="Calibri"/>
                          <a:ea typeface="Calibri"/>
                          <a:cs typeface="Times New Roman"/>
                        </a:rPr>
                        <a:t>0.58</a:t>
                      </a:r>
                      <a:endParaRPr lang="en-CA" sz="2000" b="0" dirty="0">
                        <a:solidFill>
                          <a:srgbClr val="76923C"/>
                        </a:solidFill>
                        <a:effectLst/>
                        <a:latin typeface="Calibri"/>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CA" sz="2000" b="0">
                          <a:solidFill>
                            <a:srgbClr val="000000"/>
                          </a:solidFill>
                          <a:effectLst/>
                          <a:latin typeface="Calibri"/>
                          <a:ea typeface="Calibri"/>
                          <a:cs typeface="Times New Roman"/>
                        </a:rPr>
                        <a:t>0.59</a:t>
                      </a:r>
                      <a:endParaRPr lang="en-CA" sz="2000" b="0">
                        <a:solidFill>
                          <a:srgbClr val="76923C"/>
                        </a:solidFill>
                        <a:effectLst/>
                        <a:latin typeface="Calibri"/>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CA" sz="2000" b="0">
                          <a:solidFill>
                            <a:srgbClr val="000000"/>
                          </a:solidFill>
                          <a:effectLst/>
                          <a:latin typeface="Calibri"/>
                          <a:ea typeface="Calibri"/>
                          <a:cs typeface="Times New Roman"/>
                        </a:rPr>
                        <a:t>58%</a:t>
                      </a:r>
                      <a:endParaRPr lang="en-CA" sz="2000" b="0">
                        <a:solidFill>
                          <a:srgbClr val="76923C"/>
                        </a:solidFill>
                        <a:effectLst/>
                        <a:latin typeface="Calibri"/>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CA" sz="2000" b="0">
                          <a:solidFill>
                            <a:srgbClr val="000000"/>
                          </a:solidFill>
                          <a:effectLst/>
                          <a:latin typeface="Calibri"/>
                          <a:ea typeface="Calibri"/>
                          <a:cs typeface="Times New Roman"/>
                        </a:rPr>
                        <a:t>0.93</a:t>
                      </a:r>
                      <a:endParaRPr lang="en-CA" sz="2000" b="0">
                        <a:solidFill>
                          <a:srgbClr val="76923C"/>
                        </a:solidFill>
                        <a:effectLst/>
                        <a:latin typeface="Calibri"/>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CA" sz="2000" b="0">
                          <a:solidFill>
                            <a:srgbClr val="000000"/>
                          </a:solidFill>
                          <a:effectLst/>
                          <a:latin typeface="Calibri"/>
                          <a:ea typeface="Calibri"/>
                          <a:cs typeface="Times New Roman"/>
                        </a:rPr>
                        <a:t>24%</a:t>
                      </a:r>
                      <a:endParaRPr lang="en-CA" sz="2000" b="0">
                        <a:solidFill>
                          <a:srgbClr val="76923C"/>
                        </a:solidFill>
                        <a:effectLst/>
                        <a:latin typeface="Calibri"/>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tcPr>
                </a:tc>
              </a:tr>
              <a:tr h="447638">
                <a:tc>
                  <a:txBody>
                    <a:bodyPr/>
                    <a:lstStyle/>
                    <a:p>
                      <a:pPr>
                        <a:lnSpc>
                          <a:spcPct val="115000"/>
                        </a:lnSpc>
                        <a:spcAft>
                          <a:spcPts val="0"/>
                        </a:spcAft>
                      </a:pPr>
                      <a:r>
                        <a:rPr lang="en-CA" sz="2000" dirty="0" smtClean="0">
                          <a:effectLst/>
                          <a:latin typeface="+mn-lt"/>
                          <a:ea typeface="+mn-ea"/>
                          <a:cs typeface="+mn-cs"/>
                        </a:rPr>
                        <a:t>Mean of EMVF and SIF</a:t>
                      </a:r>
                      <a:endParaRPr lang="en-CA" sz="2000" dirty="0">
                        <a:effectLst/>
                        <a:latin typeface="Calibri"/>
                        <a:ea typeface="Calibri"/>
                        <a:cs typeface="Times New Roman"/>
                      </a:endParaRPr>
                    </a:p>
                  </a:txBody>
                  <a:tcPr marL="13811" marR="13811" marT="0" marB="0" anchor="ctr"/>
                </a:tc>
                <a:tc>
                  <a:txBody>
                    <a:bodyPr/>
                    <a:lstStyle/>
                    <a:p>
                      <a:pPr algn="ctr">
                        <a:lnSpc>
                          <a:spcPct val="115000"/>
                        </a:lnSpc>
                        <a:spcAft>
                          <a:spcPts val="0"/>
                        </a:spcAft>
                      </a:pPr>
                      <a:r>
                        <a:rPr lang="en-CA" sz="2000" b="0" dirty="0">
                          <a:solidFill>
                            <a:srgbClr val="000000"/>
                          </a:solidFill>
                          <a:effectLst/>
                          <a:latin typeface="Calibri"/>
                          <a:ea typeface="Calibri"/>
                          <a:cs typeface="Times New Roman"/>
                        </a:rPr>
                        <a:t>0.75</a:t>
                      </a:r>
                      <a:endParaRPr lang="en-CA" sz="2000" b="0" dirty="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dirty="0">
                          <a:solidFill>
                            <a:srgbClr val="000000"/>
                          </a:solidFill>
                          <a:effectLst/>
                          <a:latin typeface="Calibri"/>
                          <a:ea typeface="Calibri"/>
                          <a:cs typeface="Times New Roman"/>
                        </a:rPr>
                        <a:t>0.83</a:t>
                      </a:r>
                      <a:endParaRPr lang="en-CA" sz="2000" b="0" dirty="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dirty="0">
                          <a:solidFill>
                            <a:srgbClr val="000000"/>
                          </a:solidFill>
                          <a:effectLst/>
                          <a:latin typeface="Calibri"/>
                          <a:ea typeface="Calibri"/>
                          <a:cs typeface="Times New Roman"/>
                        </a:rPr>
                        <a:t>0.93</a:t>
                      </a:r>
                      <a:endParaRPr lang="en-CA" sz="2000" b="0" dirty="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a:solidFill>
                            <a:srgbClr val="000000"/>
                          </a:solidFill>
                          <a:effectLst/>
                          <a:latin typeface="Calibri"/>
                          <a:ea typeface="Calibri"/>
                          <a:cs typeface="Times New Roman"/>
                        </a:rPr>
                        <a:t>80%</a:t>
                      </a:r>
                      <a:endParaRPr lang="en-CA" sz="2000" b="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a:solidFill>
                            <a:srgbClr val="000000"/>
                          </a:solidFill>
                          <a:effectLst/>
                          <a:latin typeface="Calibri"/>
                          <a:ea typeface="Calibri"/>
                          <a:cs typeface="Times New Roman"/>
                        </a:rPr>
                        <a:t>0.76</a:t>
                      </a:r>
                      <a:endParaRPr lang="en-CA" sz="2000" b="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a:solidFill>
                            <a:srgbClr val="000000"/>
                          </a:solidFill>
                          <a:effectLst/>
                          <a:latin typeface="Calibri"/>
                          <a:ea typeface="Calibri"/>
                          <a:cs typeface="Times New Roman"/>
                        </a:rPr>
                        <a:t>33%</a:t>
                      </a:r>
                      <a:endParaRPr lang="en-CA" sz="2000" b="0">
                        <a:solidFill>
                          <a:srgbClr val="76923C"/>
                        </a:solidFill>
                        <a:effectLst/>
                        <a:latin typeface="Calibri"/>
                        <a:ea typeface="Calibri"/>
                        <a:cs typeface="Times New Roman"/>
                      </a:endParaRPr>
                    </a:p>
                  </a:txBody>
                  <a:tcPr marL="68580" marR="68580" marT="0" marB="0" anchor="ctr"/>
                </a:tc>
              </a:tr>
              <a:tr h="447638">
                <a:tc>
                  <a:txBody>
                    <a:bodyPr/>
                    <a:lstStyle/>
                    <a:p>
                      <a:pPr>
                        <a:lnSpc>
                          <a:spcPct val="115000"/>
                        </a:lnSpc>
                        <a:spcAft>
                          <a:spcPts val="0"/>
                        </a:spcAft>
                      </a:pPr>
                      <a:r>
                        <a:rPr lang="en-CA" sz="2000" dirty="0" smtClean="0">
                          <a:effectLst/>
                        </a:rPr>
                        <a:t>Mean of MSSF and SIF</a:t>
                      </a:r>
                      <a:endParaRPr lang="en-CA" sz="2000" dirty="0">
                        <a:effectLst/>
                        <a:latin typeface="Calibri"/>
                        <a:ea typeface="Calibri"/>
                        <a:cs typeface="Times New Roman"/>
                      </a:endParaRPr>
                    </a:p>
                  </a:txBody>
                  <a:tcPr marL="13811" marR="13811" marT="0" marB="0" anchor="ctr"/>
                </a:tc>
                <a:tc>
                  <a:txBody>
                    <a:bodyPr/>
                    <a:lstStyle/>
                    <a:p>
                      <a:pPr algn="ctr">
                        <a:lnSpc>
                          <a:spcPct val="115000"/>
                        </a:lnSpc>
                        <a:spcAft>
                          <a:spcPts val="0"/>
                        </a:spcAft>
                      </a:pPr>
                      <a:r>
                        <a:rPr lang="en-CA" sz="2000" b="0">
                          <a:solidFill>
                            <a:srgbClr val="000000"/>
                          </a:solidFill>
                          <a:effectLst/>
                          <a:latin typeface="Calibri"/>
                          <a:ea typeface="Calibri"/>
                          <a:cs typeface="Times New Roman"/>
                        </a:rPr>
                        <a:t>0.44</a:t>
                      </a:r>
                      <a:endParaRPr lang="en-CA" sz="2000" b="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a:solidFill>
                            <a:srgbClr val="000000"/>
                          </a:solidFill>
                          <a:effectLst/>
                          <a:latin typeface="Calibri"/>
                          <a:ea typeface="Calibri"/>
                          <a:cs typeface="Times New Roman"/>
                        </a:rPr>
                        <a:t>0.63</a:t>
                      </a:r>
                      <a:endParaRPr lang="en-CA" sz="2000" b="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dirty="0">
                          <a:solidFill>
                            <a:srgbClr val="000000"/>
                          </a:solidFill>
                          <a:effectLst/>
                          <a:latin typeface="Calibri"/>
                          <a:ea typeface="Calibri"/>
                          <a:cs typeface="Times New Roman"/>
                        </a:rPr>
                        <a:t>0.75</a:t>
                      </a:r>
                      <a:endParaRPr lang="en-CA" sz="2000" b="0" dirty="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dirty="0">
                          <a:solidFill>
                            <a:srgbClr val="000000"/>
                          </a:solidFill>
                          <a:effectLst/>
                          <a:latin typeface="Calibri"/>
                          <a:ea typeface="Calibri"/>
                          <a:cs typeface="Times New Roman"/>
                        </a:rPr>
                        <a:t>32%</a:t>
                      </a:r>
                      <a:endParaRPr lang="en-CA" sz="2000" b="0" dirty="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a:solidFill>
                            <a:srgbClr val="000000"/>
                          </a:solidFill>
                          <a:effectLst/>
                          <a:latin typeface="Calibri"/>
                          <a:ea typeface="Calibri"/>
                          <a:cs typeface="Times New Roman"/>
                        </a:rPr>
                        <a:t>0.88</a:t>
                      </a:r>
                      <a:endParaRPr lang="en-CA" sz="2000" b="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a:solidFill>
                            <a:srgbClr val="000000"/>
                          </a:solidFill>
                          <a:effectLst/>
                          <a:latin typeface="Calibri"/>
                          <a:ea typeface="Calibri"/>
                          <a:cs typeface="Times New Roman"/>
                        </a:rPr>
                        <a:t>21%</a:t>
                      </a:r>
                      <a:endParaRPr lang="en-CA" sz="2000" b="0">
                        <a:solidFill>
                          <a:srgbClr val="76923C"/>
                        </a:solidFill>
                        <a:effectLst/>
                        <a:latin typeface="Calibri"/>
                        <a:ea typeface="Calibri"/>
                        <a:cs typeface="Times New Roman"/>
                      </a:endParaRPr>
                    </a:p>
                  </a:txBody>
                  <a:tcPr marL="68580" marR="68580" marT="0" marB="0" anchor="ctr"/>
                </a:tc>
              </a:tr>
              <a:tr h="447638">
                <a:tc>
                  <a:txBody>
                    <a:bodyPr/>
                    <a:lstStyle/>
                    <a:p>
                      <a:pPr>
                        <a:lnSpc>
                          <a:spcPct val="115000"/>
                        </a:lnSpc>
                        <a:spcAft>
                          <a:spcPts val="0"/>
                        </a:spcAft>
                      </a:pPr>
                      <a:r>
                        <a:rPr lang="en-CA" sz="2000" dirty="0" smtClean="0">
                          <a:effectLst/>
                        </a:rPr>
                        <a:t>Median of output gaps</a:t>
                      </a:r>
                      <a:endParaRPr lang="en-CA" sz="2000" dirty="0">
                        <a:effectLst/>
                        <a:latin typeface="Calibri"/>
                        <a:ea typeface="Calibri"/>
                        <a:cs typeface="Times New Roman"/>
                      </a:endParaRPr>
                    </a:p>
                  </a:txBody>
                  <a:tcPr marL="13811" marR="13811" marT="0" marB="0" anchor="ctr"/>
                </a:tc>
                <a:tc>
                  <a:txBody>
                    <a:bodyPr/>
                    <a:lstStyle/>
                    <a:p>
                      <a:pPr algn="ctr">
                        <a:lnSpc>
                          <a:spcPct val="115000"/>
                        </a:lnSpc>
                        <a:spcAft>
                          <a:spcPts val="0"/>
                        </a:spcAft>
                      </a:pPr>
                      <a:r>
                        <a:rPr lang="en-CA" sz="2000" b="0">
                          <a:solidFill>
                            <a:srgbClr val="000000"/>
                          </a:solidFill>
                          <a:effectLst/>
                          <a:latin typeface="Calibri"/>
                          <a:ea typeface="Calibri"/>
                          <a:cs typeface="Times New Roman"/>
                        </a:rPr>
                        <a:t>0.69</a:t>
                      </a:r>
                      <a:endParaRPr lang="en-CA" sz="2000" b="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a:solidFill>
                            <a:srgbClr val="000000"/>
                          </a:solidFill>
                          <a:effectLst/>
                          <a:latin typeface="Calibri"/>
                          <a:ea typeface="Calibri"/>
                          <a:cs typeface="Times New Roman"/>
                        </a:rPr>
                        <a:t>0.69</a:t>
                      </a:r>
                      <a:endParaRPr lang="en-CA" sz="2000" b="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a:solidFill>
                            <a:srgbClr val="000000"/>
                          </a:solidFill>
                          <a:effectLst/>
                          <a:latin typeface="Calibri"/>
                          <a:ea typeface="Calibri"/>
                          <a:cs typeface="Times New Roman"/>
                        </a:rPr>
                        <a:t>0.57</a:t>
                      </a:r>
                      <a:endParaRPr lang="en-CA" sz="2000" b="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dirty="0">
                          <a:solidFill>
                            <a:srgbClr val="000000"/>
                          </a:solidFill>
                          <a:effectLst/>
                          <a:latin typeface="Calibri"/>
                          <a:ea typeface="Calibri"/>
                          <a:cs typeface="Times New Roman"/>
                        </a:rPr>
                        <a:t>88%</a:t>
                      </a:r>
                      <a:endParaRPr lang="en-CA" sz="2000" b="0" dirty="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dirty="0">
                          <a:solidFill>
                            <a:srgbClr val="000000"/>
                          </a:solidFill>
                          <a:effectLst/>
                          <a:latin typeface="Calibri"/>
                          <a:ea typeface="Calibri"/>
                          <a:cs typeface="Times New Roman"/>
                        </a:rPr>
                        <a:t>0.93</a:t>
                      </a:r>
                      <a:endParaRPr lang="en-CA" sz="2000" b="0" dirty="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dirty="0">
                          <a:solidFill>
                            <a:srgbClr val="000000"/>
                          </a:solidFill>
                          <a:effectLst/>
                          <a:latin typeface="Calibri"/>
                          <a:ea typeface="Calibri"/>
                          <a:cs typeface="Times New Roman"/>
                        </a:rPr>
                        <a:t>42%</a:t>
                      </a:r>
                      <a:endParaRPr lang="en-CA" sz="2000" b="0" dirty="0">
                        <a:solidFill>
                          <a:srgbClr val="76923C"/>
                        </a:solidFill>
                        <a:effectLst/>
                        <a:latin typeface="Calibri"/>
                        <a:ea typeface="Calibri"/>
                        <a:cs typeface="Times New Roman"/>
                      </a:endParaRPr>
                    </a:p>
                  </a:txBody>
                  <a:tcPr marL="68580" marR="68580" marT="0" marB="0" anchor="ctr"/>
                </a:tc>
              </a:tr>
              <a:tr h="447638">
                <a:tc>
                  <a:txBody>
                    <a:bodyPr/>
                    <a:lstStyle/>
                    <a:p>
                      <a:pPr>
                        <a:lnSpc>
                          <a:spcPct val="115000"/>
                        </a:lnSpc>
                        <a:spcAft>
                          <a:spcPts val="0"/>
                        </a:spcAft>
                      </a:pPr>
                      <a:r>
                        <a:rPr lang="en-CA" sz="2000" dirty="0" smtClean="0">
                          <a:effectLst/>
                        </a:rPr>
                        <a:t>Principal component</a:t>
                      </a:r>
                      <a:endParaRPr lang="en-CA" sz="2000" dirty="0">
                        <a:effectLst/>
                        <a:latin typeface="Calibri"/>
                        <a:ea typeface="Calibri"/>
                        <a:cs typeface="Times New Roman"/>
                      </a:endParaRPr>
                    </a:p>
                  </a:txBody>
                  <a:tcPr marL="13811" marR="13811" marT="0" marB="0" anchor="ctr"/>
                </a:tc>
                <a:tc>
                  <a:txBody>
                    <a:bodyPr/>
                    <a:lstStyle/>
                    <a:p>
                      <a:pPr algn="ctr">
                        <a:lnSpc>
                          <a:spcPct val="115000"/>
                        </a:lnSpc>
                        <a:spcAft>
                          <a:spcPts val="0"/>
                        </a:spcAft>
                      </a:pPr>
                      <a:r>
                        <a:rPr lang="en-CA" sz="2000" b="0">
                          <a:solidFill>
                            <a:srgbClr val="000000"/>
                          </a:solidFill>
                          <a:effectLst/>
                          <a:latin typeface="Calibri"/>
                          <a:ea typeface="Calibri"/>
                          <a:cs typeface="Times New Roman"/>
                        </a:rPr>
                        <a:t>0.84</a:t>
                      </a:r>
                      <a:endParaRPr lang="en-CA" sz="2000" b="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a:solidFill>
                            <a:srgbClr val="000000"/>
                          </a:solidFill>
                          <a:effectLst/>
                          <a:latin typeface="Calibri"/>
                          <a:ea typeface="Calibri"/>
                          <a:cs typeface="Times New Roman"/>
                        </a:rPr>
                        <a:t>0.92</a:t>
                      </a:r>
                      <a:endParaRPr lang="en-CA" sz="2000" b="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a:solidFill>
                            <a:srgbClr val="000000"/>
                          </a:solidFill>
                          <a:effectLst/>
                          <a:latin typeface="Calibri"/>
                          <a:ea typeface="Calibri"/>
                          <a:cs typeface="Times New Roman"/>
                        </a:rPr>
                        <a:t>1.04</a:t>
                      </a:r>
                      <a:endParaRPr lang="en-CA" sz="2000" b="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a:solidFill>
                            <a:srgbClr val="000000"/>
                          </a:solidFill>
                          <a:effectLst/>
                          <a:latin typeface="Calibri"/>
                          <a:ea typeface="Calibri"/>
                          <a:cs typeface="Times New Roman"/>
                        </a:rPr>
                        <a:t>84%</a:t>
                      </a:r>
                      <a:endParaRPr lang="en-CA" sz="2000" b="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dirty="0">
                          <a:solidFill>
                            <a:srgbClr val="000000"/>
                          </a:solidFill>
                          <a:effectLst/>
                          <a:latin typeface="Calibri"/>
                          <a:ea typeface="Calibri"/>
                          <a:cs typeface="Times New Roman"/>
                        </a:rPr>
                        <a:t>0.94</a:t>
                      </a:r>
                      <a:endParaRPr lang="en-CA" sz="2000" b="0" dirty="0">
                        <a:solidFill>
                          <a:srgbClr val="76923C"/>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CA" sz="2000" b="0" dirty="0">
                          <a:solidFill>
                            <a:srgbClr val="000000"/>
                          </a:solidFill>
                          <a:effectLst/>
                          <a:latin typeface="Calibri"/>
                          <a:ea typeface="Calibri"/>
                          <a:cs typeface="Times New Roman"/>
                        </a:rPr>
                        <a:t>24%</a:t>
                      </a:r>
                      <a:endParaRPr lang="en-CA" sz="2000" b="0" dirty="0">
                        <a:solidFill>
                          <a:srgbClr val="76923C"/>
                        </a:solidFill>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84977511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347402"/>
            <a:ext cx="8686800" cy="513174"/>
          </a:xfrm>
        </p:spPr>
        <p:txBody>
          <a:bodyPr/>
          <a:lstStyle/>
          <a:p>
            <a:r>
              <a:rPr lang="fr-CA" dirty="0" smtClean="0"/>
              <a:t>Inflation </a:t>
            </a:r>
            <a:r>
              <a:rPr lang="fr-CA" dirty="0" err="1" smtClean="0"/>
              <a:t>forecasting</a:t>
            </a:r>
            <a:r>
              <a:rPr lang="fr-CA" dirty="0" smtClean="0"/>
              <a:t> </a:t>
            </a:r>
            <a:r>
              <a:rPr lang="fr-CA" dirty="0" err="1" smtClean="0"/>
              <a:t>Results</a:t>
            </a:r>
            <a:endParaRPr lang="en-CA" dirty="0"/>
          </a:p>
        </p:txBody>
      </p:sp>
      <p:sp>
        <p:nvSpPr>
          <p:cNvPr id="4" name="Slide Number Placeholder 3"/>
          <p:cNvSpPr>
            <a:spLocks noGrp="1"/>
          </p:cNvSpPr>
          <p:nvPr>
            <p:ph type="sldNum" sz="quarter" idx="12"/>
          </p:nvPr>
        </p:nvSpPr>
        <p:spPr/>
        <p:txBody>
          <a:bodyPr/>
          <a:lstStyle/>
          <a:p>
            <a:fld id="{680FB5BD-A1B6-4722-B175-43A4EB5BC2F2}" type="slidenum">
              <a:rPr lang="en-CA" smtClean="0"/>
              <a:t>17</a:t>
            </a:fld>
            <a:endParaRPr lang="en-CA"/>
          </a:p>
        </p:txBody>
      </p:sp>
    </p:spTree>
    <p:extLst>
      <p:ext uri="{BB962C8B-B14F-4D97-AF65-F5344CB8AC3E}">
        <p14:creationId xmlns:p14="http://schemas.microsoft.com/office/powerpoint/2010/main" val="215153819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80FB5BD-A1B6-4722-B175-43A4EB5BC2F2}" type="slidenum">
              <a:rPr lang="en-CA" smtClean="0"/>
              <a:t>18</a:t>
            </a:fld>
            <a:endParaRPr lang="en-CA"/>
          </a:p>
        </p:txBody>
      </p:sp>
      <p:sp>
        <p:nvSpPr>
          <p:cNvPr id="11" name="Rectangle 10"/>
          <p:cNvSpPr/>
          <p:nvPr/>
        </p:nvSpPr>
        <p:spPr>
          <a:xfrm>
            <a:off x="179512" y="503674"/>
            <a:ext cx="8712968" cy="492443"/>
          </a:xfrm>
          <a:prstGeom prst="rect">
            <a:avLst/>
          </a:prstGeom>
        </p:spPr>
        <p:txBody>
          <a:bodyPr wrap="square">
            <a:spAutoFit/>
          </a:bodyPr>
          <a:lstStyle/>
          <a:p>
            <a:r>
              <a:rPr lang="fr-CA" sz="2600" b="1" dirty="0" smtClean="0">
                <a:solidFill>
                  <a:schemeClr val="tx2"/>
                </a:solidFill>
              </a:rPr>
              <a:t>Table 3: Real-time </a:t>
            </a:r>
            <a:r>
              <a:rPr lang="fr-CA" sz="2600" b="1" dirty="0">
                <a:solidFill>
                  <a:schemeClr val="tx2"/>
                </a:solidFill>
              </a:rPr>
              <a:t>forecasting assessment: </a:t>
            </a:r>
            <a:r>
              <a:rPr lang="fr-CA" sz="2600" b="1" dirty="0" smtClean="0">
                <a:solidFill>
                  <a:schemeClr val="tx2"/>
                </a:solidFill>
              </a:rPr>
              <a:t>Total inflation</a:t>
            </a:r>
            <a:endParaRPr lang="en-CA" sz="2600" dirty="0"/>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2666272453"/>
                  </p:ext>
                </p:extLst>
              </p:nvPr>
            </p:nvGraphicFramePr>
            <p:xfrm>
              <a:off x="157436" y="1556792"/>
              <a:ext cx="8663036" cy="4968552"/>
            </p:xfrm>
            <a:graphic>
              <a:graphicData uri="http://schemas.openxmlformats.org/drawingml/2006/table">
                <a:tbl>
                  <a:tblPr firstRow="1" firstCol="1" bandRow="1">
                    <a:tableStyleId>{3B4B98B0-60AC-42C2-AFA5-B58CD77FA1E5}</a:tableStyleId>
                  </a:tblPr>
                  <a:tblGrid>
                    <a:gridCol w="2558150"/>
                    <a:gridCol w="1525051"/>
                    <a:gridCol w="1525051"/>
                    <a:gridCol w="1527392"/>
                    <a:gridCol w="1527392"/>
                  </a:tblGrid>
                  <a:tr h="329947">
                    <a:tc rowSpan="2">
                      <a:txBody>
                        <a:bodyPr/>
                        <a:lstStyle/>
                        <a:p>
                          <a:pPr>
                            <a:lnSpc>
                              <a:spcPct val="115000"/>
                            </a:lnSpc>
                            <a:spcAft>
                              <a:spcPts val="0"/>
                            </a:spcAft>
                          </a:pPr>
                          <a:r>
                            <a:rPr lang="en-CA" sz="1500" dirty="0">
                              <a:effectLst/>
                            </a:rPr>
                            <a:t>Model</a:t>
                          </a:r>
                          <a:endParaRPr lang="en-CA" sz="1500" dirty="0">
                            <a:solidFill>
                              <a:srgbClr val="76923C"/>
                            </a:solidFill>
                            <a:effectLst/>
                            <a:latin typeface="Calibri"/>
                            <a:ea typeface="Calibri"/>
                            <a:cs typeface="Times New Roman"/>
                          </a:endParaRPr>
                        </a:p>
                      </a:txBody>
                      <a:tcPr marL="50386" marR="50386" marT="0" marB="0" anchor="ctr"/>
                    </a:tc>
                    <a:tc gridSpan="2">
                      <a:txBody>
                        <a:bodyPr/>
                        <a:lstStyle/>
                        <a:p>
                          <a:pPr algn="ctr">
                            <a:lnSpc>
                              <a:spcPct val="115000"/>
                            </a:lnSpc>
                            <a:spcAft>
                              <a:spcPts val="0"/>
                            </a:spcAft>
                          </a:pPr>
                          <a:r>
                            <a:rPr lang="en-CA" sz="1500" dirty="0">
                              <a:effectLst/>
                            </a:rPr>
                            <a:t>Equation 2</a:t>
                          </a:r>
                          <a:endParaRPr lang="en-CA" sz="1500" dirty="0">
                            <a:solidFill>
                              <a:srgbClr val="76923C"/>
                            </a:solidFill>
                            <a:effectLst/>
                            <a:latin typeface="Calibri"/>
                            <a:ea typeface="Calibri"/>
                            <a:cs typeface="Times New Roman"/>
                          </a:endParaRPr>
                        </a:p>
                      </a:txBody>
                      <a:tcPr marL="50386" marR="50386" marT="0" marB="0"/>
                    </a:tc>
                    <a:tc hMerge="1">
                      <a:txBody>
                        <a:bodyPr/>
                        <a:lstStyle/>
                        <a:p>
                          <a:endParaRPr lang="en-CA"/>
                        </a:p>
                      </a:txBody>
                      <a:tcPr/>
                    </a:tc>
                    <a:tc gridSpan="2">
                      <a:txBody>
                        <a:bodyPr/>
                        <a:lstStyle/>
                        <a:p>
                          <a:pPr algn="ctr">
                            <a:lnSpc>
                              <a:spcPct val="115000"/>
                            </a:lnSpc>
                            <a:spcAft>
                              <a:spcPts val="0"/>
                            </a:spcAft>
                          </a:pPr>
                          <a:r>
                            <a:rPr lang="en-CA" sz="1500" dirty="0">
                              <a:effectLst/>
                            </a:rPr>
                            <a:t>Equation 3</a:t>
                          </a:r>
                          <a:endParaRPr lang="en-CA" sz="1500" dirty="0">
                            <a:solidFill>
                              <a:srgbClr val="76923C"/>
                            </a:solidFill>
                            <a:effectLst/>
                            <a:latin typeface="Calibri"/>
                            <a:ea typeface="Calibri"/>
                            <a:cs typeface="Times New Roman"/>
                          </a:endParaRPr>
                        </a:p>
                      </a:txBody>
                      <a:tcPr marL="50386" marR="50386" marT="0" marB="0"/>
                    </a:tc>
                    <a:tc hMerge="1">
                      <a:txBody>
                        <a:bodyPr/>
                        <a:lstStyle/>
                        <a:p>
                          <a:endParaRPr lang="en-CA"/>
                        </a:p>
                      </a:txBody>
                      <a:tcPr/>
                    </a:tc>
                  </a:tr>
                  <a:tr h="349294">
                    <a:tc vMerge="1">
                      <a:txBody>
                        <a:bodyPr/>
                        <a:lstStyle/>
                        <a:p>
                          <a:endParaRPr lang="en-CA"/>
                        </a:p>
                      </a:txBody>
                      <a:tcP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n-CA" sz="1500">
                                    <a:effectLst/>
                                    <a:latin typeface="Cambria Math"/>
                                  </a:rPr>
                                  <m:t>𝒉</m:t>
                                </m:r>
                                <m:r>
                                  <a:rPr lang="en-CA" sz="1500">
                                    <a:effectLst/>
                                    <a:latin typeface="Cambria Math"/>
                                  </a:rPr>
                                  <m:t>=</m:t>
                                </m:r>
                                <m:r>
                                  <a:rPr lang="en-CA" sz="1500">
                                    <a:effectLst/>
                                    <a:latin typeface="Cambria Math"/>
                                  </a:rPr>
                                  <m:t>𝟐</m:t>
                                </m:r>
                              </m:oMath>
                            </m:oMathPara>
                          </a14:m>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n-CA" sz="1500">
                                    <a:effectLst/>
                                    <a:latin typeface="Cambria Math"/>
                                  </a:rPr>
                                  <m:t>𝒉</m:t>
                                </m:r>
                                <m:r>
                                  <a:rPr lang="en-CA" sz="1500">
                                    <a:effectLst/>
                                    <a:latin typeface="Cambria Math"/>
                                  </a:rPr>
                                  <m:t>=</m:t>
                                </m:r>
                                <m:r>
                                  <a:rPr lang="en-CA" sz="1500">
                                    <a:effectLst/>
                                    <a:latin typeface="Cambria Math"/>
                                  </a:rPr>
                                  <m:t>𝟒</m:t>
                                </m:r>
                              </m:oMath>
                            </m:oMathPara>
                          </a14:m>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n-CA" sz="1500">
                                    <a:effectLst/>
                                    <a:latin typeface="Cambria Math"/>
                                  </a:rPr>
                                  <m:t>𝒉</m:t>
                                </m:r>
                                <m:r>
                                  <a:rPr lang="en-CA" sz="1500">
                                    <a:effectLst/>
                                    <a:latin typeface="Cambria Math"/>
                                  </a:rPr>
                                  <m:t>=</m:t>
                                </m:r>
                                <m:r>
                                  <a:rPr lang="en-CA" sz="1500">
                                    <a:effectLst/>
                                    <a:latin typeface="Cambria Math"/>
                                  </a:rPr>
                                  <m:t>𝟐</m:t>
                                </m:r>
                              </m:oMath>
                            </m:oMathPara>
                          </a14:m>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n-CA" sz="1500">
                                    <a:effectLst/>
                                    <a:latin typeface="Cambria Math"/>
                                  </a:rPr>
                                  <m:t>𝒉</m:t>
                                </m:r>
                                <m:r>
                                  <a:rPr lang="en-CA" sz="1500">
                                    <a:effectLst/>
                                    <a:latin typeface="Cambria Math"/>
                                  </a:rPr>
                                  <m:t>=</m:t>
                                </m:r>
                                <m:r>
                                  <a:rPr lang="en-CA" sz="1500">
                                    <a:effectLst/>
                                    <a:latin typeface="Cambria Math"/>
                                  </a:rPr>
                                  <m:t>𝟒</m:t>
                                </m:r>
                              </m:oMath>
                            </m:oMathPara>
                          </a14:m>
                          <a:endParaRPr lang="en-CA" sz="1500">
                            <a:solidFill>
                              <a:srgbClr val="76923C"/>
                            </a:solidFill>
                            <a:effectLst/>
                            <a:latin typeface="Calibri"/>
                            <a:ea typeface="Calibri"/>
                            <a:cs typeface="Times New Roman"/>
                          </a:endParaRPr>
                        </a:p>
                      </a:txBody>
                      <a:tcPr marL="50386" marR="50386" marT="0" marB="0"/>
                    </a:tc>
                  </a:tr>
                  <a:tr h="329947">
                    <a:tc>
                      <a:txBody>
                        <a:bodyPr/>
                        <a:lstStyle/>
                        <a:p>
                          <a:pPr>
                            <a:lnSpc>
                              <a:spcPct val="115000"/>
                            </a:lnSpc>
                            <a:spcAft>
                              <a:spcPts val="0"/>
                            </a:spcAft>
                          </a:pPr>
                          <a:r>
                            <a:rPr lang="en-CA" sz="1500">
                              <a:effectLst/>
                            </a:rPr>
                            <a:t>MSSF</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1.03</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1.19</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1.02</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1.16</a:t>
                          </a:r>
                          <a:endParaRPr lang="en-CA" sz="1500">
                            <a:solidFill>
                              <a:srgbClr val="76923C"/>
                            </a:solidFill>
                            <a:effectLst/>
                            <a:latin typeface="Calibri"/>
                            <a:ea typeface="Calibri"/>
                            <a:cs typeface="Times New Roman"/>
                          </a:endParaRPr>
                        </a:p>
                      </a:txBody>
                      <a:tcPr marL="50386" marR="50386" marT="0" marB="0"/>
                    </a:tc>
                  </a:tr>
                  <a:tr h="329947">
                    <a:tc>
                      <a:txBody>
                        <a:bodyPr/>
                        <a:lstStyle/>
                        <a:p>
                          <a:pPr>
                            <a:lnSpc>
                              <a:spcPct val="115000"/>
                            </a:lnSpc>
                            <a:spcAft>
                              <a:spcPts val="0"/>
                            </a:spcAft>
                          </a:pPr>
                          <a:r>
                            <a:rPr lang="en-CA" sz="1500">
                              <a:effectLst/>
                            </a:rPr>
                            <a:t>IMF method</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1.01</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1.11</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0.97</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1.07</a:t>
                          </a:r>
                          <a:endParaRPr lang="en-CA" sz="1500">
                            <a:solidFill>
                              <a:srgbClr val="76923C"/>
                            </a:solidFill>
                            <a:effectLst/>
                            <a:latin typeface="Calibri"/>
                            <a:ea typeface="Calibri"/>
                            <a:cs typeface="Times New Roman"/>
                          </a:endParaRPr>
                        </a:p>
                      </a:txBody>
                      <a:tcPr marL="50386" marR="50386" marT="0" marB="0"/>
                    </a:tc>
                  </a:tr>
                  <a:tr h="329947">
                    <a:tc>
                      <a:txBody>
                        <a:bodyPr/>
                        <a:lstStyle/>
                        <a:p>
                          <a:pPr>
                            <a:lnSpc>
                              <a:spcPct val="115000"/>
                            </a:lnSpc>
                            <a:spcAft>
                              <a:spcPts val="0"/>
                            </a:spcAft>
                          </a:pPr>
                          <a:r>
                            <a:rPr lang="en-CA" sz="1500">
                              <a:effectLst/>
                            </a:rPr>
                            <a:t>HP filter</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1.00</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1.05</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0.95</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1.00</a:t>
                          </a:r>
                          <a:endParaRPr lang="en-CA" sz="1500">
                            <a:solidFill>
                              <a:srgbClr val="76923C"/>
                            </a:solidFill>
                            <a:effectLst/>
                            <a:latin typeface="Calibri"/>
                            <a:ea typeface="Calibri"/>
                            <a:cs typeface="Times New Roman"/>
                          </a:endParaRPr>
                        </a:p>
                      </a:txBody>
                      <a:tcPr marL="50386" marR="50386" marT="0" marB="0"/>
                    </a:tc>
                  </a:tr>
                  <a:tr h="329947">
                    <a:tc>
                      <a:txBody>
                        <a:bodyPr/>
                        <a:lstStyle/>
                        <a:p>
                          <a:pPr>
                            <a:lnSpc>
                              <a:spcPct val="115000"/>
                            </a:lnSpc>
                            <a:spcAft>
                              <a:spcPts val="0"/>
                            </a:spcAft>
                          </a:pPr>
                          <a:r>
                            <a:rPr lang="en-CA" sz="1500">
                              <a:effectLst/>
                            </a:rPr>
                            <a:t>BP filter</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1.13</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1.00</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1.26</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1.06</a:t>
                          </a:r>
                          <a:endParaRPr lang="en-CA" sz="1500">
                            <a:solidFill>
                              <a:srgbClr val="76923C"/>
                            </a:solidFill>
                            <a:effectLst/>
                            <a:latin typeface="Calibri"/>
                            <a:ea typeface="Calibri"/>
                            <a:cs typeface="Times New Roman"/>
                          </a:endParaRPr>
                        </a:p>
                      </a:txBody>
                      <a:tcPr marL="50386" marR="50386" marT="0" marB="0"/>
                    </a:tc>
                  </a:tr>
                  <a:tr h="329947">
                    <a:tc>
                      <a:txBody>
                        <a:bodyPr/>
                        <a:lstStyle/>
                        <a:p>
                          <a:pPr>
                            <a:lnSpc>
                              <a:spcPct val="115000"/>
                            </a:lnSpc>
                            <a:spcAft>
                              <a:spcPts val="0"/>
                            </a:spcAft>
                          </a:pPr>
                          <a:r>
                            <a:rPr lang="en-CA" sz="1500">
                              <a:effectLst/>
                            </a:rPr>
                            <a:t>EMVF</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1.00</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1.07</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0.97</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1.04</a:t>
                          </a:r>
                          <a:endParaRPr lang="en-CA" sz="1500">
                            <a:solidFill>
                              <a:srgbClr val="76923C"/>
                            </a:solidFill>
                            <a:effectLst/>
                            <a:latin typeface="Calibri"/>
                            <a:ea typeface="Calibri"/>
                            <a:cs typeface="Times New Roman"/>
                          </a:endParaRPr>
                        </a:p>
                      </a:txBody>
                      <a:tcPr marL="50386" marR="50386" marT="0" marB="0"/>
                    </a:tc>
                  </a:tr>
                  <a:tr h="329947">
                    <a:tc>
                      <a:txBody>
                        <a:bodyPr/>
                        <a:lstStyle/>
                        <a:p>
                          <a:pPr>
                            <a:lnSpc>
                              <a:spcPct val="115000"/>
                            </a:lnSpc>
                            <a:spcAft>
                              <a:spcPts val="0"/>
                            </a:spcAft>
                          </a:pPr>
                          <a:r>
                            <a:rPr lang="en-CA" sz="1500">
                              <a:effectLst/>
                            </a:rPr>
                            <a:t>SIF</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0.95</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1.01</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0.88</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0.87</a:t>
                          </a:r>
                          <a:endParaRPr lang="en-CA" sz="1500">
                            <a:solidFill>
                              <a:srgbClr val="76923C"/>
                            </a:solidFill>
                            <a:effectLst/>
                            <a:latin typeface="Calibri"/>
                            <a:ea typeface="Calibri"/>
                            <a:cs typeface="Times New Roman"/>
                          </a:endParaRPr>
                        </a:p>
                      </a:txBody>
                      <a:tcPr marL="50386" marR="50386" marT="0" marB="0"/>
                    </a:tc>
                  </a:tr>
                  <a:tr h="329947">
                    <a:tc>
                      <a:txBody>
                        <a:bodyPr/>
                        <a:lstStyle/>
                        <a:p>
                          <a:pPr>
                            <a:lnSpc>
                              <a:spcPct val="115000"/>
                            </a:lnSpc>
                            <a:spcAft>
                              <a:spcPts val="0"/>
                            </a:spcAft>
                          </a:pPr>
                          <a:r>
                            <a:rPr lang="en-CA" sz="1500">
                              <a:effectLst/>
                            </a:rPr>
                            <a:t>Staff projection gaps</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0.99</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1.06</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0.95</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0.99</a:t>
                          </a:r>
                          <a:endParaRPr lang="en-CA" sz="1500">
                            <a:solidFill>
                              <a:srgbClr val="76923C"/>
                            </a:solidFill>
                            <a:effectLst/>
                            <a:latin typeface="Calibri"/>
                            <a:ea typeface="Calibri"/>
                            <a:cs typeface="Times New Roman"/>
                          </a:endParaRPr>
                        </a:p>
                      </a:txBody>
                      <a:tcPr marL="50386" marR="50386" marT="0" marB="0"/>
                    </a:tc>
                  </a:tr>
                  <a:tr h="329947">
                    <a:tc>
                      <a:txBody>
                        <a:bodyPr/>
                        <a:lstStyle/>
                        <a:p>
                          <a:pPr>
                            <a:lnSpc>
                              <a:spcPct val="115000"/>
                            </a:lnSpc>
                            <a:spcAft>
                              <a:spcPts val="0"/>
                            </a:spcAft>
                          </a:pPr>
                          <a:r>
                            <a:rPr lang="en-CA" sz="1500">
                              <a:effectLst/>
                            </a:rPr>
                            <a:t>GDP growth</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0.98</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0.92</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0.98</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0.92</a:t>
                          </a:r>
                          <a:endParaRPr lang="en-CA" sz="1500" dirty="0">
                            <a:solidFill>
                              <a:srgbClr val="76923C"/>
                            </a:solidFill>
                            <a:effectLst/>
                            <a:latin typeface="Calibri"/>
                            <a:ea typeface="Calibri"/>
                            <a:cs typeface="Times New Roman"/>
                          </a:endParaRPr>
                        </a:p>
                      </a:txBody>
                      <a:tcPr marL="50386" marR="50386" marT="0" marB="0"/>
                    </a:tc>
                  </a:tr>
                  <a:tr h="329947">
                    <a:tc>
                      <a:txBody>
                        <a:bodyPr/>
                        <a:lstStyle/>
                        <a:p>
                          <a:pPr>
                            <a:lnSpc>
                              <a:spcPct val="115000"/>
                            </a:lnSpc>
                            <a:spcAft>
                              <a:spcPts val="0"/>
                            </a:spcAft>
                          </a:pPr>
                          <a:r>
                            <a:rPr lang="en-CA" sz="1500">
                              <a:effectLst/>
                            </a:rPr>
                            <a:t>Mean of output gaps</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0.99</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1.08</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0.94</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0.99</a:t>
                          </a:r>
                          <a:endParaRPr lang="en-CA" sz="1500" dirty="0">
                            <a:solidFill>
                              <a:srgbClr val="76923C"/>
                            </a:solidFill>
                            <a:effectLst/>
                            <a:latin typeface="Calibri"/>
                            <a:ea typeface="Calibri"/>
                            <a:cs typeface="Times New Roman"/>
                          </a:endParaRPr>
                        </a:p>
                      </a:txBody>
                      <a:tcPr marL="50386" marR="50386" marT="0" marB="0"/>
                    </a:tc>
                  </a:tr>
                  <a:tr h="329947">
                    <a:tc>
                      <a:txBody>
                        <a:bodyPr/>
                        <a:lstStyle/>
                        <a:p>
                          <a:pPr>
                            <a:lnSpc>
                              <a:spcPct val="115000"/>
                            </a:lnSpc>
                            <a:spcAft>
                              <a:spcPts val="0"/>
                            </a:spcAft>
                          </a:pPr>
                          <a:r>
                            <a:rPr lang="en-CA" sz="1500">
                              <a:effectLst/>
                            </a:rPr>
                            <a:t>Mean of EMVF and SIF</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0.96</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1.03</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0.90*</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0.90</a:t>
                          </a:r>
                          <a:endParaRPr lang="en-CA" sz="1500" dirty="0">
                            <a:solidFill>
                              <a:srgbClr val="76923C"/>
                            </a:solidFill>
                            <a:effectLst/>
                            <a:latin typeface="Calibri"/>
                            <a:ea typeface="Calibri"/>
                            <a:cs typeface="Times New Roman"/>
                          </a:endParaRPr>
                        </a:p>
                      </a:txBody>
                      <a:tcPr marL="50386" marR="50386" marT="0" marB="0"/>
                    </a:tc>
                  </a:tr>
                  <a:tr h="329947">
                    <a:tc>
                      <a:txBody>
                        <a:bodyPr/>
                        <a:lstStyle/>
                        <a:p>
                          <a:pPr>
                            <a:lnSpc>
                              <a:spcPct val="115000"/>
                            </a:lnSpc>
                            <a:spcAft>
                              <a:spcPts val="0"/>
                            </a:spcAft>
                          </a:pPr>
                          <a:r>
                            <a:rPr lang="en-CA" sz="1500">
                              <a:effectLst/>
                            </a:rPr>
                            <a:t>Mean of MSSF and SIF</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0.96***</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1.06</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0.92***</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0.96</a:t>
                          </a:r>
                          <a:endParaRPr lang="en-CA" sz="1500" dirty="0">
                            <a:solidFill>
                              <a:srgbClr val="76923C"/>
                            </a:solidFill>
                            <a:effectLst/>
                            <a:latin typeface="Calibri"/>
                            <a:ea typeface="Calibri"/>
                            <a:cs typeface="Times New Roman"/>
                          </a:endParaRPr>
                        </a:p>
                      </a:txBody>
                      <a:tcPr marL="50386" marR="50386" marT="0" marB="0"/>
                    </a:tc>
                  </a:tr>
                  <a:tr h="329947">
                    <a:tc>
                      <a:txBody>
                        <a:bodyPr/>
                        <a:lstStyle/>
                        <a:p>
                          <a:pPr>
                            <a:lnSpc>
                              <a:spcPct val="115000"/>
                            </a:lnSpc>
                            <a:spcAft>
                              <a:spcPts val="0"/>
                            </a:spcAft>
                          </a:pPr>
                          <a:r>
                            <a:rPr lang="en-CA" sz="1500">
                              <a:effectLst/>
                            </a:rPr>
                            <a:t>Median of output gaps</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0.99</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1.08</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0.95</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1.01</a:t>
                          </a:r>
                          <a:endParaRPr lang="en-CA" sz="1500" dirty="0">
                            <a:solidFill>
                              <a:srgbClr val="76923C"/>
                            </a:solidFill>
                            <a:effectLst/>
                            <a:latin typeface="Calibri"/>
                            <a:ea typeface="Calibri"/>
                            <a:cs typeface="Times New Roman"/>
                          </a:endParaRPr>
                        </a:p>
                      </a:txBody>
                      <a:tcPr marL="50386" marR="50386" marT="0" marB="0"/>
                    </a:tc>
                  </a:tr>
                  <a:tr h="329947">
                    <a:tc>
                      <a:txBody>
                        <a:bodyPr/>
                        <a:lstStyle/>
                        <a:p>
                          <a:pPr>
                            <a:lnSpc>
                              <a:spcPct val="115000"/>
                            </a:lnSpc>
                            <a:spcAft>
                              <a:spcPts val="0"/>
                            </a:spcAft>
                          </a:pPr>
                          <a:r>
                            <a:rPr lang="en-CA" sz="1500" dirty="0">
                              <a:effectLst/>
                            </a:rPr>
                            <a:t>Labour input gap - SIF</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1.05</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1.17</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1.00</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1.21</a:t>
                          </a:r>
                          <a:endParaRPr lang="en-CA" sz="1500" dirty="0">
                            <a:solidFill>
                              <a:srgbClr val="76923C"/>
                            </a:solidFill>
                            <a:effectLst/>
                            <a:latin typeface="Calibri"/>
                            <a:ea typeface="Calibri"/>
                            <a:cs typeface="Times New Roman"/>
                          </a:endParaRPr>
                        </a:p>
                      </a:txBody>
                      <a:tcPr marL="50386" marR="50386" marT="0" marB="0"/>
                    </a:tc>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2666272453"/>
                  </p:ext>
                </p:extLst>
              </p:nvPr>
            </p:nvGraphicFramePr>
            <p:xfrm>
              <a:off x="157436" y="1556792"/>
              <a:ext cx="8663036" cy="4968552"/>
            </p:xfrm>
            <a:graphic>
              <a:graphicData uri="http://schemas.openxmlformats.org/drawingml/2006/table">
                <a:tbl>
                  <a:tblPr firstRow="1" firstCol="1" bandRow="1">
                    <a:tableStyleId>{3B4B98B0-60AC-42C2-AFA5-B58CD77FA1E5}</a:tableStyleId>
                  </a:tblPr>
                  <a:tblGrid>
                    <a:gridCol w="2558150"/>
                    <a:gridCol w="1525051"/>
                    <a:gridCol w="1525051"/>
                    <a:gridCol w="1527392"/>
                    <a:gridCol w="1527392"/>
                  </a:tblGrid>
                  <a:tr h="329947">
                    <a:tc rowSpan="2">
                      <a:txBody>
                        <a:bodyPr/>
                        <a:lstStyle/>
                        <a:p>
                          <a:pPr>
                            <a:lnSpc>
                              <a:spcPct val="115000"/>
                            </a:lnSpc>
                            <a:spcAft>
                              <a:spcPts val="0"/>
                            </a:spcAft>
                          </a:pPr>
                          <a:r>
                            <a:rPr lang="en-CA" sz="1500" dirty="0">
                              <a:effectLst/>
                            </a:rPr>
                            <a:t>Model</a:t>
                          </a:r>
                          <a:endParaRPr lang="en-CA" sz="1500" dirty="0">
                            <a:solidFill>
                              <a:srgbClr val="76923C"/>
                            </a:solidFill>
                            <a:effectLst/>
                            <a:latin typeface="Calibri"/>
                            <a:ea typeface="Calibri"/>
                            <a:cs typeface="Times New Roman"/>
                          </a:endParaRPr>
                        </a:p>
                      </a:txBody>
                      <a:tcPr marL="50386" marR="50386" marT="0" marB="0" anchor="ctr"/>
                    </a:tc>
                    <a:tc gridSpan="2">
                      <a:txBody>
                        <a:bodyPr/>
                        <a:lstStyle/>
                        <a:p>
                          <a:pPr algn="ctr">
                            <a:lnSpc>
                              <a:spcPct val="115000"/>
                            </a:lnSpc>
                            <a:spcAft>
                              <a:spcPts val="0"/>
                            </a:spcAft>
                          </a:pPr>
                          <a:r>
                            <a:rPr lang="en-CA" sz="1500" dirty="0">
                              <a:effectLst/>
                            </a:rPr>
                            <a:t>Equation 2</a:t>
                          </a:r>
                          <a:endParaRPr lang="en-CA" sz="1500" dirty="0">
                            <a:solidFill>
                              <a:srgbClr val="76923C"/>
                            </a:solidFill>
                            <a:effectLst/>
                            <a:latin typeface="Calibri"/>
                            <a:ea typeface="Calibri"/>
                            <a:cs typeface="Times New Roman"/>
                          </a:endParaRPr>
                        </a:p>
                      </a:txBody>
                      <a:tcPr marL="50386" marR="50386" marT="0" marB="0"/>
                    </a:tc>
                    <a:tc hMerge="1">
                      <a:txBody>
                        <a:bodyPr/>
                        <a:lstStyle/>
                        <a:p>
                          <a:endParaRPr lang="en-CA"/>
                        </a:p>
                      </a:txBody>
                      <a:tcPr/>
                    </a:tc>
                    <a:tc gridSpan="2">
                      <a:txBody>
                        <a:bodyPr/>
                        <a:lstStyle/>
                        <a:p>
                          <a:pPr algn="ctr">
                            <a:lnSpc>
                              <a:spcPct val="115000"/>
                            </a:lnSpc>
                            <a:spcAft>
                              <a:spcPts val="0"/>
                            </a:spcAft>
                          </a:pPr>
                          <a:r>
                            <a:rPr lang="en-CA" sz="1500" dirty="0">
                              <a:effectLst/>
                            </a:rPr>
                            <a:t>Equation 3</a:t>
                          </a:r>
                          <a:endParaRPr lang="en-CA" sz="1500" dirty="0">
                            <a:solidFill>
                              <a:srgbClr val="76923C"/>
                            </a:solidFill>
                            <a:effectLst/>
                            <a:latin typeface="Calibri"/>
                            <a:ea typeface="Calibri"/>
                            <a:cs typeface="Times New Roman"/>
                          </a:endParaRPr>
                        </a:p>
                      </a:txBody>
                      <a:tcPr marL="50386" marR="50386" marT="0" marB="0"/>
                    </a:tc>
                    <a:tc hMerge="1">
                      <a:txBody>
                        <a:bodyPr/>
                        <a:lstStyle/>
                        <a:p>
                          <a:endParaRPr lang="en-CA"/>
                        </a:p>
                      </a:txBody>
                      <a:tcPr/>
                    </a:tc>
                  </a:tr>
                  <a:tr h="349294">
                    <a:tc vMerge="1">
                      <a:txBody>
                        <a:bodyPr/>
                        <a:lstStyle/>
                        <a:p>
                          <a:endParaRPr lang="en-CA"/>
                        </a:p>
                      </a:txBody>
                      <a:tcPr/>
                    </a:tc>
                    <a:tc>
                      <a:txBody>
                        <a:bodyPr/>
                        <a:lstStyle/>
                        <a:p>
                          <a:endParaRPr lang="en-US"/>
                        </a:p>
                      </a:txBody>
                      <a:tcPr marL="50386" marR="50386" marT="0" marB="0">
                        <a:blipFill rotWithShape="1">
                          <a:blip r:embed="rId3"/>
                          <a:stretch>
                            <a:fillRect l="-168400" t="-105263" r="-300400" b="-1243860"/>
                          </a:stretch>
                        </a:blipFill>
                      </a:tcPr>
                    </a:tc>
                    <a:tc>
                      <a:txBody>
                        <a:bodyPr/>
                        <a:lstStyle/>
                        <a:p>
                          <a:endParaRPr lang="en-US"/>
                        </a:p>
                      </a:txBody>
                      <a:tcPr marL="50386" marR="50386" marT="0" marB="0">
                        <a:blipFill rotWithShape="1">
                          <a:blip r:embed="rId3"/>
                          <a:stretch>
                            <a:fillRect l="-268400" t="-105263" r="-200400" b="-1243860"/>
                          </a:stretch>
                        </a:blipFill>
                      </a:tcPr>
                    </a:tc>
                    <a:tc>
                      <a:txBody>
                        <a:bodyPr/>
                        <a:lstStyle/>
                        <a:p>
                          <a:endParaRPr lang="en-US"/>
                        </a:p>
                      </a:txBody>
                      <a:tcPr marL="50386" marR="50386" marT="0" marB="0">
                        <a:blipFill rotWithShape="1">
                          <a:blip r:embed="rId3"/>
                          <a:stretch>
                            <a:fillRect l="-368400" t="-105263" r="-100400" b="-1243860"/>
                          </a:stretch>
                        </a:blipFill>
                      </a:tcPr>
                    </a:tc>
                    <a:tc>
                      <a:txBody>
                        <a:bodyPr/>
                        <a:lstStyle/>
                        <a:p>
                          <a:endParaRPr lang="en-US"/>
                        </a:p>
                      </a:txBody>
                      <a:tcPr marL="50386" marR="50386" marT="0" marB="0">
                        <a:blipFill rotWithShape="1">
                          <a:blip r:embed="rId3"/>
                          <a:stretch>
                            <a:fillRect l="-466534" t="-105263" b="-1243860"/>
                          </a:stretch>
                        </a:blipFill>
                      </a:tcPr>
                    </a:tc>
                  </a:tr>
                  <a:tr h="329947">
                    <a:tc>
                      <a:txBody>
                        <a:bodyPr/>
                        <a:lstStyle/>
                        <a:p>
                          <a:pPr>
                            <a:lnSpc>
                              <a:spcPct val="115000"/>
                            </a:lnSpc>
                            <a:spcAft>
                              <a:spcPts val="0"/>
                            </a:spcAft>
                          </a:pPr>
                          <a:r>
                            <a:rPr lang="en-CA" sz="1500">
                              <a:effectLst/>
                            </a:rPr>
                            <a:t>MSSF</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1.03</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1.19</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1.02</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1.16</a:t>
                          </a:r>
                          <a:endParaRPr lang="en-CA" sz="1500">
                            <a:solidFill>
                              <a:srgbClr val="76923C"/>
                            </a:solidFill>
                            <a:effectLst/>
                            <a:latin typeface="Calibri"/>
                            <a:ea typeface="Calibri"/>
                            <a:cs typeface="Times New Roman"/>
                          </a:endParaRPr>
                        </a:p>
                      </a:txBody>
                      <a:tcPr marL="50386" marR="50386" marT="0" marB="0"/>
                    </a:tc>
                  </a:tr>
                  <a:tr h="329947">
                    <a:tc>
                      <a:txBody>
                        <a:bodyPr/>
                        <a:lstStyle/>
                        <a:p>
                          <a:pPr>
                            <a:lnSpc>
                              <a:spcPct val="115000"/>
                            </a:lnSpc>
                            <a:spcAft>
                              <a:spcPts val="0"/>
                            </a:spcAft>
                          </a:pPr>
                          <a:r>
                            <a:rPr lang="en-CA" sz="1500">
                              <a:effectLst/>
                            </a:rPr>
                            <a:t>IMF method</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1.01</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1.11</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0.97</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1.07</a:t>
                          </a:r>
                          <a:endParaRPr lang="en-CA" sz="1500">
                            <a:solidFill>
                              <a:srgbClr val="76923C"/>
                            </a:solidFill>
                            <a:effectLst/>
                            <a:latin typeface="Calibri"/>
                            <a:ea typeface="Calibri"/>
                            <a:cs typeface="Times New Roman"/>
                          </a:endParaRPr>
                        </a:p>
                      </a:txBody>
                      <a:tcPr marL="50386" marR="50386" marT="0" marB="0"/>
                    </a:tc>
                  </a:tr>
                  <a:tr h="329947">
                    <a:tc>
                      <a:txBody>
                        <a:bodyPr/>
                        <a:lstStyle/>
                        <a:p>
                          <a:pPr>
                            <a:lnSpc>
                              <a:spcPct val="115000"/>
                            </a:lnSpc>
                            <a:spcAft>
                              <a:spcPts val="0"/>
                            </a:spcAft>
                          </a:pPr>
                          <a:r>
                            <a:rPr lang="en-CA" sz="1500">
                              <a:effectLst/>
                            </a:rPr>
                            <a:t>HP filter</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1.00</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1.05</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0.95</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1.00</a:t>
                          </a:r>
                          <a:endParaRPr lang="en-CA" sz="1500">
                            <a:solidFill>
                              <a:srgbClr val="76923C"/>
                            </a:solidFill>
                            <a:effectLst/>
                            <a:latin typeface="Calibri"/>
                            <a:ea typeface="Calibri"/>
                            <a:cs typeface="Times New Roman"/>
                          </a:endParaRPr>
                        </a:p>
                      </a:txBody>
                      <a:tcPr marL="50386" marR="50386" marT="0" marB="0"/>
                    </a:tc>
                  </a:tr>
                  <a:tr h="329947">
                    <a:tc>
                      <a:txBody>
                        <a:bodyPr/>
                        <a:lstStyle/>
                        <a:p>
                          <a:pPr>
                            <a:lnSpc>
                              <a:spcPct val="115000"/>
                            </a:lnSpc>
                            <a:spcAft>
                              <a:spcPts val="0"/>
                            </a:spcAft>
                          </a:pPr>
                          <a:r>
                            <a:rPr lang="en-CA" sz="1500">
                              <a:effectLst/>
                            </a:rPr>
                            <a:t>BP filter</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1.13</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1.00</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1.26</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1.06</a:t>
                          </a:r>
                          <a:endParaRPr lang="en-CA" sz="1500">
                            <a:solidFill>
                              <a:srgbClr val="76923C"/>
                            </a:solidFill>
                            <a:effectLst/>
                            <a:latin typeface="Calibri"/>
                            <a:ea typeface="Calibri"/>
                            <a:cs typeface="Times New Roman"/>
                          </a:endParaRPr>
                        </a:p>
                      </a:txBody>
                      <a:tcPr marL="50386" marR="50386" marT="0" marB="0"/>
                    </a:tc>
                  </a:tr>
                  <a:tr h="329947">
                    <a:tc>
                      <a:txBody>
                        <a:bodyPr/>
                        <a:lstStyle/>
                        <a:p>
                          <a:pPr>
                            <a:lnSpc>
                              <a:spcPct val="115000"/>
                            </a:lnSpc>
                            <a:spcAft>
                              <a:spcPts val="0"/>
                            </a:spcAft>
                          </a:pPr>
                          <a:r>
                            <a:rPr lang="en-CA" sz="1500">
                              <a:effectLst/>
                            </a:rPr>
                            <a:t>EMVF</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1.00</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1.07</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0.97</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1.04</a:t>
                          </a:r>
                          <a:endParaRPr lang="en-CA" sz="1500">
                            <a:solidFill>
                              <a:srgbClr val="76923C"/>
                            </a:solidFill>
                            <a:effectLst/>
                            <a:latin typeface="Calibri"/>
                            <a:ea typeface="Calibri"/>
                            <a:cs typeface="Times New Roman"/>
                          </a:endParaRPr>
                        </a:p>
                      </a:txBody>
                      <a:tcPr marL="50386" marR="50386" marT="0" marB="0"/>
                    </a:tc>
                  </a:tr>
                  <a:tr h="329947">
                    <a:tc>
                      <a:txBody>
                        <a:bodyPr/>
                        <a:lstStyle/>
                        <a:p>
                          <a:pPr>
                            <a:lnSpc>
                              <a:spcPct val="115000"/>
                            </a:lnSpc>
                            <a:spcAft>
                              <a:spcPts val="0"/>
                            </a:spcAft>
                          </a:pPr>
                          <a:r>
                            <a:rPr lang="en-CA" sz="1500">
                              <a:effectLst/>
                            </a:rPr>
                            <a:t>SIF</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0.95</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1.01</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0.88</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0.87</a:t>
                          </a:r>
                          <a:endParaRPr lang="en-CA" sz="1500">
                            <a:solidFill>
                              <a:srgbClr val="76923C"/>
                            </a:solidFill>
                            <a:effectLst/>
                            <a:latin typeface="Calibri"/>
                            <a:ea typeface="Calibri"/>
                            <a:cs typeface="Times New Roman"/>
                          </a:endParaRPr>
                        </a:p>
                      </a:txBody>
                      <a:tcPr marL="50386" marR="50386" marT="0" marB="0"/>
                    </a:tc>
                  </a:tr>
                  <a:tr h="329947">
                    <a:tc>
                      <a:txBody>
                        <a:bodyPr/>
                        <a:lstStyle/>
                        <a:p>
                          <a:pPr>
                            <a:lnSpc>
                              <a:spcPct val="115000"/>
                            </a:lnSpc>
                            <a:spcAft>
                              <a:spcPts val="0"/>
                            </a:spcAft>
                          </a:pPr>
                          <a:r>
                            <a:rPr lang="en-CA" sz="1500">
                              <a:effectLst/>
                            </a:rPr>
                            <a:t>Staff projection gaps</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0.99</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1.06</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0.95</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0.99</a:t>
                          </a:r>
                          <a:endParaRPr lang="en-CA" sz="1500">
                            <a:solidFill>
                              <a:srgbClr val="76923C"/>
                            </a:solidFill>
                            <a:effectLst/>
                            <a:latin typeface="Calibri"/>
                            <a:ea typeface="Calibri"/>
                            <a:cs typeface="Times New Roman"/>
                          </a:endParaRPr>
                        </a:p>
                      </a:txBody>
                      <a:tcPr marL="50386" marR="50386" marT="0" marB="0"/>
                    </a:tc>
                  </a:tr>
                  <a:tr h="329947">
                    <a:tc>
                      <a:txBody>
                        <a:bodyPr/>
                        <a:lstStyle/>
                        <a:p>
                          <a:pPr>
                            <a:lnSpc>
                              <a:spcPct val="115000"/>
                            </a:lnSpc>
                            <a:spcAft>
                              <a:spcPts val="0"/>
                            </a:spcAft>
                          </a:pPr>
                          <a:r>
                            <a:rPr lang="en-CA" sz="1500">
                              <a:effectLst/>
                            </a:rPr>
                            <a:t>GDP growth</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0.98</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0.92</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0.98</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0.92</a:t>
                          </a:r>
                          <a:endParaRPr lang="en-CA" sz="1500" dirty="0">
                            <a:solidFill>
                              <a:srgbClr val="76923C"/>
                            </a:solidFill>
                            <a:effectLst/>
                            <a:latin typeface="Calibri"/>
                            <a:ea typeface="Calibri"/>
                            <a:cs typeface="Times New Roman"/>
                          </a:endParaRPr>
                        </a:p>
                      </a:txBody>
                      <a:tcPr marL="50386" marR="50386" marT="0" marB="0"/>
                    </a:tc>
                  </a:tr>
                  <a:tr h="329947">
                    <a:tc>
                      <a:txBody>
                        <a:bodyPr/>
                        <a:lstStyle/>
                        <a:p>
                          <a:pPr>
                            <a:lnSpc>
                              <a:spcPct val="115000"/>
                            </a:lnSpc>
                            <a:spcAft>
                              <a:spcPts val="0"/>
                            </a:spcAft>
                          </a:pPr>
                          <a:r>
                            <a:rPr lang="en-CA" sz="1500">
                              <a:effectLst/>
                            </a:rPr>
                            <a:t>Mean of output gaps</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0.99</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1.08</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0.94</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0.99</a:t>
                          </a:r>
                          <a:endParaRPr lang="en-CA" sz="1500" dirty="0">
                            <a:solidFill>
                              <a:srgbClr val="76923C"/>
                            </a:solidFill>
                            <a:effectLst/>
                            <a:latin typeface="Calibri"/>
                            <a:ea typeface="Calibri"/>
                            <a:cs typeface="Times New Roman"/>
                          </a:endParaRPr>
                        </a:p>
                      </a:txBody>
                      <a:tcPr marL="50386" marR="50386" marT="0" marB="0"/>
                    </a:tc>
                  </a:tr>
                  <a:tr h="329947">
                    <a:tc>
                      <a:txBody>
                        <a:bodyPr/>
                        <a:lstStyle/>
                        <a:p>
                          <a:pPr>
                            <a:lnSpc>
                              <a:spcPct val="115000"/>
                            </a:lnSpc>
                            <a:spcAft>
                              <a:spcPts val="0"/>
                            </a:spcAft>
                          </a:pPr>
                          <a:r>
                            <a:rPr lang="en-CA" sz="1500">
                              <a:effectLst/>
                            </a:rPr>
                            <a:t>Mean of EMVF and SIF</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0.96</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1.03</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0.90*</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0.90</a:t>
                          </a:r>
                          <a:endParaRPr lang="en-CA" sz="1500" dirty="0">
                            <a:solidFill>
                              <a:srgbClr val="76923C"/>
                            </a:solidFill>
                            <a:effectLst/>
                            <a:latin typeface="Calibri"/>
                            <a:ea typeface="Calibri"/>
                            <a:cs typeface="Times New Roman"/>
                          </a:endParaRPr>
                        </a:p>
                      </a:txBody>
                      <a:tcPr marL="50386" marR="50386" marT="0" marB="0"/>
                    </a:tc>
                  </a:tr>
                  <a:tr h="329947">
                    <a:tc>
                      <a:txBody>
                        <a:bodyPr/>
                        <a:lstStyle/>
                        <a:p>
                          <a:pPr>
                            <a:lnSpc>
                              <a:spcPct val="115000"/>
                            </a:lnSpc>
                            <a:spcAft>
                              <a:spcPts val="0"/>
                            </a:spcAft>
                          </a:pPr>
                          <a:r>
                            <a:rPr lang="en-CA" sz="1500">
                              <a:effectLst/>
                            </a:rPr>
                            <a:t>Mean of MSSF and SIF</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0.96***</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1.06</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0.92***</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0.96</a:t>
                          </a:r>
                          <a:endParaRPr lang="en-CA" sz="1500" dirty="0">
                            <a:solidFill>
                              <a:srgbClr val="76923C"/>
                            </a:solidFill>
                            <a:effectLst/>
                            <a:latin typeface="Calibri"/>
                            <a:ea typeface="Calibri"/>
                            <a:cs typeface="Times New Roman"/>
                          </a:endParaRPr>
                        </a:p>
                      </a:txBody>
                      <a:tcPr marL="50386" marR="50386" marT="0" marB="0"/>
                    </a:tc>
                  </a:tr>
                  <a:tr h="329947">
                    <a:tc>
                      <a:txBody>
                        <a:bodyPr/>
                        <a:lstStyle/>
                        <a:p>
                          <a:pPr>
                            <a:lnSpc>
                              <a:spcPct val="115000"/>
                            </a:lnSpc>
                            <a:spcAft>
                              <a:spcPts val="0"/>
                            </a:spcAft>
                          </a:pPr>
                          <a:r>
                            <a:rPr lang="en-CA" sz="1500">
                              <a:effectLst/>
                            </a:rPr>
                            <a:t>Median of output gaps</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0.99</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1.08</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0.95</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1.01</a:t>
                          </a:r>
                          <a:endParaRPr lang="en-CA" sz="1500" dirty="0">
                            <a:solidFill>
                              <a:srgbClr val="76923C"/>
                            </a:solidFill>
                            <a:effectLst/>
                            <a:latin typeface="Calibri"/>
                            <a:ea typeface="Calibri"/>
                            <a:cs typeface="Times New Roman"/>
                          </a:endParaRPr>
                        </a:p>
                      </a:txBody>
                      <a:tcPr marL="50386" marR="50386" marT="0" marB="0"/>
                    </a:tc>
                  </a:tr>
                  <a:tr h="329947">
                    <a:tc>
                      <a:txBody>
                        <a:bodyPr/>
                        <a:lstStyle/>
                        <a:p>
                          <a:pPr>
                            <a:lnSpc>
                              <a:spcPct val="115000"/>
                            </a:lnSpc>
                            <a:spcAft>
                              <a:spcPts val="0"/>
                            </a:spcAft>
                          </a:pPr>
                          <a:r>
                            <a:rPr lang="en-CA" sz="1500" dirty="0">
                              <a:effectLst/>
                            </a:rPr>
                            <a:t>Labour input gap - SIF</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1.05</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1.17</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1.00</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1.21</a:t>
                          </a:r>
                          <a:endParaRPr lang="en-CA" sz="1500" dirty="0">
                            <a:solidFill>
                              <a:srgbClr val="76923C"/>
                            </a:solidFill>
                            <a:effectLst/>
                            <a:latin typeface="Calibri"/>
                            <a:ea typeface="Calibri"/>
                            <a:cs typeface="Times New Roman"/>
                          </a:endParaRPr>
                        </a:p>
                      </a:txBody>
                      <a:tcPr marL="50386" marR="50386" marT="0" marB="0"/>
                    </a:tc>
                  </a:tr>
                </a:tbl>
              </a:graphicData>
            </a:graphic>
          </p:graphicFrame>
        </mc:Fallback>
      </mc:AlternateContent>
    </p:spTree>
    <p:extLst>
      <p:ext uri="{BB962C8B-B14F-4D97-AF65-F5344CB8AC3E}">
        <p14:creationId xmlns:p14="http://schemas.microsoft.com/office/powerpoint/2010/main" val="191957956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680FB5BD-A1B6-4722-B175-43A4EB5BC2F2}" type="slidenum">
              <a:rPr lang="en-CA" smtClean="0"/>
              <a:t>19</a:t>
            </a:fld>
            <a:endParaRPr lang="en-CA"/>
          </a:p>
        </p:txBody>
      </p:sp>
      <p:sp>
        <p:nvSpPr>
          <p:cNvPr id="18" name="Rectangle 17"/>
          <p:cNvSpPr/>
          <p:nvPr/>
        </p:nvSpPr>
        <p:spPr>
          <a:xfrm>
            <a:off x="251520" y="548680"/>
            <a:ext cx="8712968" cy="892552"/>
          </a:xfrm>
          <a:prstGeom prst="rect">
            <a:avLst/>
          </a:prstGeom>
        </p:spPr>
        <p:txBody>
          <a:bodyPr wrap="square">
            <a:spAutoFit/>
          </a:bodyPr>
          <a:lstStyle/>
          <a:p>
            <a:r>
              <a:rPr lang="fr-CA" sz="2600" b="1" dirty="0" smtClean="0">
                <a:solidFill>
                  <a:schemeClr val="tx2"/>
                </a:solidFill>
              </a:rPr>
              <a:t>Table </a:t>
            </a:r>
            <a:r>
              <a:rPr lang="fr-CA" sz="2600" b="1" dirty="0">
                <a:solidFill>
                  <a:schemeClr val="tx2"/>
                </a:solidFill>
              </a:rPr>
              <a:t>4</a:t>
            </a:r>
            <a:r>
              <a:rPr lang="fr-CA" sz="2600" b="1" dirty="0" smtClean="0">
                <a:solidFill>
                  <a:schemeClr val="tx2"/>
                </a:solidFill>
              </a:rPr>
              <a:t>: Real-time </a:t>
            </a:r>
            <a:r>
              <a:rPr lang="fr-CA" sz="2600" b="1" dirty="0">
                <a:solidFill>
                  <a:schemeClr val="tx2"/>
                </a:solidFill>
              </a:rPr>
              <a:t>forecasting assessment</a:t>
            </a:r>
            <a:r>
              <a:rPr lang="fr-CA" sz="2600" b="1" dirty="0" smtClean="0">
                <a:solidFill>
                  <a:schemeClr val="tx2"/>
                </a:solidFill>
              </a:rPr>
              <a:t>: </a:t>
            </a:r>
            <a:r>
              <a:rPr lang="fr-CA" sz="2600" b="1" dirty="0" err="1" smtClean="0">
                <a:solidFill>
                  <a:schemeClr val="tx2"/>
                </a:solidFill>
              </a:rPr>
              <a:t>Core</a:t>
            </a:r>
            <a:r>
              <a:rPr lang="fr-CA" sz="2600" b="1" dirty="0" smtClean="0">
                <a:solidFill>
                  <a:schemeClr val="tx2"/>
                </a:solidFill>
              </a:rPr>
              <a:t> inflation (CPI-</a:t>
            </a:r>
            <a:r>
              <a:rPr lang="fr-CA" sz="2600" b="1" dirty="0" err="1" smtClean="0">
                <a:solidFill>
                  <a:schemeClr val="tx2"/>
                </a:solidFill>
              </a:rPr>
              <a:t>trim</a:t>
            </a:r>
            <a:r>
              <a:rPr lang="fr-CA" sz="2600" b="1" dirty="0">
                <a:solidFill>
                  <a:schemeClr val="tx2"/>
                </a:solidFill>
              </a:rPr>
              <a:t>)</a:t>
            </a:r>
            <a:endParaRPr lang="en-CA" sz="2600" dirty="0"/>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4248594902"/>
                  </p:ext>
                </p:extLst>
              </p:nvPr>
            </p:nvGraphicFramePr>
            <p:xfrm>
              <a:off x="179512" y="1628804"/>
              <a:ext cx="8712967" cy="4824531"/>
            </p:xfrm>
            <a:graphic>
              <a:graphicData uri="http://schemas.openxmlformats.org/drawingml/2006/table">
                <a:tbl>
                  <a:tblPr firstRow="1" firstCol="1" bandRow="1">
                    <a:tableStyleId>{3B4B98B0-60AC-42C2-AFA5-B58CD77FA1E5}</a:tableStyleId>
                  </a:tblPr>
                  <a:tblGrid>
                    <a:gridCol w="2572895"/>
                    <a:gridCol w="1533840"/>
                    <a:gridCol w="1533840"/>
                    <a:gridCol w="1536196"/>
                    <a:gridCol w="1536196"/>
                  </a:tblGrid>
                  <a:tr h="320383">
                    <a:tc rowSpan="2">
                      <a:txBody>
                        <a:bodyPr/>
                        <a:lstStyle/>
                        <a:p>
                          <a:pPr>
                            <a:lnSpc>
                              <a:spcPct val="115000"/>
                            </a:lnSpc>
                            <a:spcAft>
                              <a:spcPts val="0"/>
                            </a:spcAft>
                          </a:pPr>
                          <a:r>
                            <a:rPr lang="en-CA" sz="1500" dirty="0">
                              <a:effectLst/>
                            </a:rPr>
                            <a:t>Model</a:t>
                          </a:r>
                          <a:endParaRPr lang="en-CA" sz="1500" dirty="0">
                            <a:solidFill>
                              <a:srgbClr val="76923C"/>
                            </a:solidFill>
                            <a:effectLst/>
                            <a:latin typeface="Calibri"/>
                            <a:ea typeface="Calibri"/>
                            <a:cs typeface="Times New Roman"/>
                          </a:endParaRPr>
                        </a:p>
                      </a:txBody>
                      <a:tcPr marL="50386" marR="50386" marT="0" marB="0" anchor="ctr"/>
                    </a:tc>
                    <a:tc gridSpan="2">
                      <a:txBody>
                        <a:bodyPr/>
                        <a:lstStyle/>
                        <a:p>
                          <a:pPr algn="ctr">
                            <a:lnSpc>
                              <a:spcPct val="115000"/>
                            </a:lnSpc>
                            <a:spcAft>
                              <a:spcPts val="0"/>
                            </a:spcAft>
                          </a:pPr>
                          <a:r>
                            <a:rPr lang="en-CA" sz="1500" dirty="0">
                              <a:effectLst/>
                            </a:rPr>
                            <a:t>Equation 2</a:t>
                          </a:r>
                          <a:endParaRPr lang="en-CA" sz="1500" dirty="0">
                            <a:solidFill>
                              <a:srgbClr val="76923C"/>
                            </a:solidFill>
                            <a:effectLst/>
                            <a:latin typeface="Calibri"/>
                            <a:ea typeface="Calibri"/>
                            <a:cs typeface="Times New Roman"/>
                          </a:endParaRPr>
                        </a:p>
                      </a:txBody>
                      <a:tcPr marL="50386" marR="50386" marT="0" marB="0"/>
                    </a:tc>
                    <a:tc hMerge="1">
                      <a:txBody>
                        <a:bodyPr/>
                        <a:lstStyle/>
                        <a:p>
                          <a:endParaRPr lang="en-CA"/>
                        </a:p>
                      </a:txBody>
                      <a:tcPr/>
                    </a:tc>
                    <a:tc gridSpan="2">
                      <a:txBody>
                        <a:bodyPr/>
                        <a:lstStyle/>
                        <a:p>
                          <a:pPr algn="ctr">
                            <a:lnSpc>
                              <a:spcPct val="115000"/>
                            </a:lnSpc>
                            <a:spcAft>
                              <a:spcPts val="0"/>
                            </a:spcAft>
                          </a:pPr>
                          <a:r>
                            <a:rPr lang="en-CA" sz="1500" dirty="0">
                              <a:effectLst/>
                            </a:rPr>
                            <a:t>Equation 3</a:t>
                          </a:r>
                          <a:endParaRPr lang="en-CA" sz="1500" dirty="0">
                            <a:solidFill>
                              <a:srgbClr val="76923C"/>
                            </a:solidFill>
                            <a:effectLst/>
                            <a:latin typeface="Calibri"/>
                            <a:ea typeface="Calibri"/>
                            <a:cs typeface="Times New Roman"/>
                          </a:endParaRPr>
                        </a:p>
                      </a:txBody>
                      <a:tcPr marL="50386" marR="50386" marT="0" marB="0"/>
                    </a:tc>
                    <a:tc hMerge="1">
                      <a:txBody>
                        <a:bodyPr/>
                        <a:lstStyle/>
                        <a:p>
                          <a:endParaRPr lang="en-CA"/>
                        </a:p>
                      </a:txBody>
                      <a:tcPr/>
                    </a:tc>
                  </a:tr>
                  <a:tr h="339169">
                    <a:tc vMerge="1">
                      <a:txBody>
                        <a:bodyPr/>
                        <a:lstStyle/>
                        <a:p>
                          <a:endParaRPr lang="en-CA"/>
                        </a:p>
                      </a:txBody>
                      <a:tcP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n-CA" sz="1500">
                                    <a:effectLst/>
                                    <a:latin typeface="Cambria Math"/>
                                  </a:rPr>
                                  <m:t>𝒉</m:t>
                                </m:r>
                                <m:r>
                                  <a:rPr lang="en-CA" sz="1500">
                                    <a:effectLst/>
                                    <a:latin typeface="Cambria Math"/>
                                  </a:rPr>
                                  <m:t>=</m:t>
                                </m:r>
                                <m:r>
                                  <a:rPr lang="en-CA" sz="1500">
                                    <a:effectLst/>
                                    <a:latin typeface="Cambria Math"/>
                                  </a:rPr>
                                  <m:t>𝟐</m:t>
                                </m:r>
                              </m:oMath>
                            </m:oMathPara>
                          </a14:m>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n-CA" sz="1500">
                                    <a:effectLst/>
                                    <a:latin typeface="Cambria Math"/>
                                  </a:rPr>
                                  <m:t>𝒉</m:t>
                                </m:r>
                                <m:r>
                                  <a:rPr lang="en-CA" sz="1500">
                                    <a:effectLst/>
                                    <a:latin typeface="Cambria Math"/>
                                  </a:rPr>
                                  <m:t>=</m:t>
                                </m:r>
                                <m:r>
                                  <a:rPr lang="en-CA" sz="1500">
                                    <a:effectLst/>
                                    <a:latin typeface="Cambria Math"/>
                                  </a:rPr>
                                  <m:t>𝟒</m:t>
                                </m:r>
                              </m:oMath>
                            </m:oMathPara>
                          </a14:m>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n-CA" sz="1500">
                                    <a:effectLst/>
                                    <a:latin typeface="Cambria Math"/>
                                  </a:rPr>
                                  <m:t>𝒉</m:t>
                                </m:r>
                                <m:r>
                                  <a:rPr lang="en-CA" sz="1500">
                                    <a:effectLst/>
                                    <a:latin typeface="Cambria Math"/>
                                  </a:rPr>
                                  <m:t>=</m:t>
                                </m:r>
                                <m:r>
                                  <a:rPr lang="en-CA" sz="1500">
                                    <a:effectLst/>
                                    <a:latin typeface="Cambria Math"/>
                                  </a:rPr>
                                  <m:t>𝟐</m:t>
                                </m:r>
                              </m:oMath>
                            </m:oMathPara>
                          </a14:m>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n-CA" sz="1500">
                                    <a:effectLst/>
                                    <a:latin typeface="Cambria Math"/>
                                  </a:rPr>
                                  <m:t>𝒉</m:t>
                                </m:r>
                                <m:r>
                                  <a:rPr lang="en-CA" sz="1500">
                                    <a:effectLst/>
                                    <a:latin typeface="Cambria Math"/>
                                  </a:rPr>
                                  <m:t>=</m:t>
                                </m:r>
                                <m:r>
                                  <a:rPr lang="en-CA" sz="1500">
                                    <a:effectLst/>
                                    <a:latin typeface="Cambria Math"/>
                                  </a:rPr>
                                  <m:t>𝟒</m:t>
                                </m:r>
                              </m:oMath>
                            </m:oMathPara>
                          </a14:m>
                          <a:endParaRPr lang="en-CA" sz="1500">
                            <a:solidFill>
                              <a:srgbClr val="76923C"/>
                            </a:solidFill>
                            <a:effectLst/>
                            <a:latin typeface="Calibri"/>
                            <a:ea typeface="Calibri"/>
                            <a:cs typeface="Times New Roman"/>
                          </a:endParaRPr>
                        </a:p>
                      </a:txBody>
                      <a:tcPr marL="50386" marR="50386" marT="0" marB="0"/>
                    </a:tc>
                  </a:tr>
                  <a:tr h="320383">
                    <a:tc>
                      <a:txBody>
                        <a:bodyPr/>
                        <a:lstStyle/>
                        <a:p>
                          <a:pPr>
                            <a:lnSpc>
                              <a:spcPct val="115000"/>
                            </a:lnSpc>
                            <a:spcAft>
                              <a:spcPts val="0"/>
                            </a:spcAft>
                          </a:pPr>
                          <a:r>
                            <a:rPr lang="en-CA" sz="1500" dirty="0">
                              <a:effectLst/>
                            </a:rPr>
                            <a:t>MSSF</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0.94***</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0.94***</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0.96</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0.92</a:t>
                          </a:r>
                          <a:endParaRPr lang="en-CA" sz="1500">
                            <a:solidFill>
                              <a:srgbClr val="76923C"/>
                            </a:solidFill>
                            <a:effectLst/>
                            <a:latin typeface="Calibri"/>
                            <a:ea typeface="Calibri"/>
                            <a:cs typeface="Times New Roman"/>
                          </a:endParaRPr>
                        </a:p>
                      </a:txBody>
                      <a:tcPr marL="50386" marR="50386" marT="0" marB="0"/>
                    </a:tc>
                  </a:tr>
                  <a:tr h="320383">
                    <a:tc>
                      <a:txBody>
                        <a:bodyPr/>
                        <a:lstStyle/>
                        <a:p>
                          <a:pPr>
                            <a:lnSpc>
                              <a:spcPct val="115000"/>
                            </a:lnSpc>
                            <a:spcAft>
                              <a:spcPts val="0"/>
                            </a:spcAft>
                          </a:pPr>
                          <a:r>
                            <a:rPr lang="en-CA" sz="1500" dirty="0">
                              <a:effectLst/>
                            </a:rPr>
                            <a:t>IMF method</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0.93</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0.91</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0.93</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0.87</a:t>
                          </a:r>
                          <a:endParaRPr lang="en-CA" sz="1500">
                            <a:solidFill>
                              <a:srgbClr val="76923C"/>
                            </a:solidFill>
                            <a:effectLst/>
                            <a:latin typeface="Calibri"/>
                            <a:ea typeface="Calibri"/>
                            <a:cs typeface="Times New Roman"/>
                          </a:endParaRPr>
                        </a:p>
                      </a:txBody>
                      <a:tcPr marL="50386" marR="50386" marT="0" marB="0"/>
                    </a:tc>
                  </a:tr>
                  <a:tr h="320383">
                    <a:tc>
                      <a:txBody>
                        <a:bodyPr/>
                        <a:lstStyle/>
                        <a:p>
                          <a:pPr>
                            <a:lnSpc>
                              <a:spcPct val="115000"/>
                            </a:lnSpc>
                            <a:spcAft>
                              <a:spcPts val="0"/>
                            </a:spcAft>
                          </a:pPr>
                          <a:r>
                            <a:rPr lang="en-CA" sz="1500">
                              <a:effectLst/>
                            </a:rPr>
                            <a:t>HP filter</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0.97</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0.97</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0.93</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0.93***</a:t>
                          </a:r>
                          <a:endParaRPr lang="en-CA" sz="1500">
                            <a:solidFill>
                              <a:srgbClr val="76923C"/>
                            </a:solidFill>
                            <a:effectLst/>
                            <a:latin typeface="Calibri"/>
                            <a:ea typeface="Calibri"/>
                            <a:cs typeface="Times New Roman"/>
                          </a:endParaRPr>
                        </a:p>
                      </a:txBody>
                      <a:tcPr marL="50386" marR="50386" marT="0" marB="0"/>
                    </a:tc>
                  </a:tr>
                  <a:tr h="320383">
                    <a:tc>
                      <a:txBody>
                        <a:bodyPr/>
                        <a:lstStyle/>
                        <a:p>
                          <a:pPr>
                            <a:lnSpc>
                              <a:spcPct val="115000"/>
                            </a:lnSpc>
                            <a:spcAft>
                              <a:spcPts val="0"/>
                            </a:spcAft>
                          </a:pPr>
                          <a:r>
                            <a:rPr lang="en-CA" sz="1500">
                              <a:effectLst/>
                            </a:rPr>
                            <a:t>BP filter</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0.95</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1.00</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1.05</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0.99</a:t>
                          </a:r>
                          <a:endParaRPr lang="en-CA" sz="1500">
                            <a:solidFill>
                              <a:srgbClr val="76923C"/>
                            </a:solidFill>
                            <a:effectLst/>
                            <a:latin typeface="Calibri"/>
                            <a:ea typeface="Calibri"/>
                            <a:cs typeface="Times New Roman"/>
                          </a:endParaRPr>
                        </a:p>
                      </a:txBody>
                      <a:tcPr marL="50386" marR="50386" marT="0" marB="0"/>
                    </a:tc>
                  </a:tr>
                  <a:tr h="320383">
                    <a:tc>
                      <a:txBody>
                        <a:bodyPr/>
                        <a:lstStyle/>
                        <a:p>
                          <a:pPr>
                            <a:lnSpc>
                              <a:spcPct val="115000"/>
                            </a:lnSpc>
                            <a:spcAft>
                              <a:spcPts val="0"/>
                            </a:spcAft>
                          </a:pPr>
                          <a:r>
                            <a:rPr lang="en-CA" sz="1500">
                              <a:effectLst/>
                            </a:rPr>
                            <a:t>EMVF</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0.95</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0.94</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0.95</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0.93</a:t>
                          </a:r>
                          <a:endParaRPr lang="en-CA" sz="1500">
                            <a:solidFill>
                              <a:srgbClr val="76923C"/>
                            </a:solidFill>
                            <a:effectLst/>
                            <a:latin typeface="Calibri"/>
                            <a:ea typeface="Calibri"/>
                            <a:cs typeface="Times New Roman"/>
                          </a:endParaRPr>
                        </a:p>
                      </a:txBody>
                      <a:tcPr marL="50386" marR="50386" marT="0" marB="0"/>
                    </a:tc>
                  </a:tr>
                  <a:tr h="320383">
                    <a:tc>
                      <a:txBody>
                        <a:bodyPr/>
                        <a:lstStyle/>
                        <a:p>
                          <a:pPr>
                            <a:lnSpc>
                              <a:spcPct val="115000"/>
                            </a:lnSpc>
                            <a:spcAft>
                              <a:spcPts val="0"/>
                            </a:spcAft>
                          </a:pPr>
                          <a:r>
                            <a:rPr lang="en-CA" sz="1500">
                              <a:effectLst/>
                            </a:rPr>
                            <a:t>SIF</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0.94</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0.91</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0.96</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0.92</a:t>
                          </a:r>
                          <a:endParaRPr lang="en-CA" sz="1500">
                            <a:solidFill>
                              <a:srgbClr val="76923C"/>
                            </a:solidFill>
                            <a:effectLst/>
                            <a:latin typeface="Calibri"/>
                            <a:ea typeface="Calibri"/>
                            <a:cs typeface="Times New Roman"/>
                          </a:endParaRPr>
                        </a:p>
                      </a:txBody>
                      <a:tcPr marL="50386" marR="50386" marT="0" marB="0"/>
                    </a:tc>
                  </a:tr>
                  <a:tr h="320383">
                    <a:tc>
                      <a:txBody>
                        <a:bodyPr/>
                        <a:lstStyle/>
                        <a:p>
                          <a:pPr>
                            <a:lnSpc>
                              <a:spcPct val="115000"/>
                            </a:lnSpc>
                            <a:spcAft>
                              <a:spcPts val="0"/>
                            </a:spcAft>
                          </a:pPr>
                          <a:r>
                            <a:rPr lang="en-CA" sz="1500">
                              <a:effectLst/>
                            </a:rPr>
                            <a:t>Staff projection gaps</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0.92***</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0.90</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0.89</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0.82</a:t>
                          </a:r>
                          <a:endParaRPr lang="en-CA" sz="1500">
                            <a:solidFill>
                              <a:srgbClr val="76923C"/>
                            </a:solidFill>
                            <a:effectLst/>
                            <a:latin typeface="Calibri"/>
                            <a:ea typeface="Calibri"/>
                            <a:cs typeface="Times New Roman"/>
                          </a:endParaRPr>
                        </a:p>
                      </a:txBody>
                      <a:tcPr marL="50386" marR="50386" marT="0" marB="0"/>
                    </a:tc>
                  </a:tr>
                  <a:tr h="320383">
                    <a:tc>
                      <a:txBody>
                        <a:bodyPr/>
                        <a:lstStyle/>
                        <a:p>
                          <a:pPr>
                            <a:lnSpc>
                              <a:spcPct val="115000"/>
                            </a:lnSpc>
                            <a:spcAft>
                              <a:spcPts val="0"/>
                            </a:spcAft>
                          </a:pPr>
                          <a:r>
                            <a:rPr lang="en-CA" sz="1500">
                              <a:effectLst/>
                            </a:rPr>
                            <a:t>GDP growth</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1.00</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0.95</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1.04</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0.96</a:t>
                          </a:r>
                          <a:endParaRPr lang="en-CA" sz="1500">
                            <a:solidFill>
                              <a:srgbClr val="76923C"/>
                            </a:solidFill>
                            <a:effectLst/>
                            <a:latin typeface="Calibri"/>
                            <a:ea typeface="Calibri"/>
                            <a:cs typeface="Times New Roman"/>
                          </a:endParaRPr>
                        </a:p>
                      </a:txBody>
                      <a:tcPr marL="50386" marR="50386" marT="0" marB="0"/>
                    </a:tc>
                  </a:tr>
                  <a:tr h="320383">
                    <a:tc>
                      <a:txBody>
                        <a:bodyPr/>
                        <a:lstStyle/>
                        <a:p>
                          <a:pPr>
                            <a:lnSpc>
                              <a:spcPct val="115000"/>
                            </a:lnSpc>
                            <a:spcAft>
                              <a:spcPts val="0"/>
                            </a:spcAft>
                          </a:pPr>
                          <a:r>
                            <a:rPr lang="en-CA" sz="1500">
                              <a:effectLst/>
                            </a:rPr>
                            <a:t>Mean of output gaps</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0.91</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0.89***</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0.89</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0.83***</a:t>
                          </a:r>
                          <a:endParaRPr lang="en-CA" sz="1500" dirty="0">
                            <a:solidFill>
                              <a:srgbClr val="76923C"/>
                            </a:solidFill>
                            <a:effectLst/>
                            <a:latin typeface="Calibri"/>
                            <a:ea typeface="Calibri"/>
                            <a:cs typeface="Times New Roman"/>
                          </a:endParaRPr>
                        </a:p>
                      </a:txBody>
                      <a:tcPr marL="50386" marR="50386" marT="0" marB="0"/>
                    </a:tc>
                  </a:tr>
                  <a:tr h="320383">
                    <a:tc>
                      <a:txBody>
                        <a:bodyPr/>
                        <a:lstStyle/>
                        <a:p>
                          <a:pPr>
                            <a:lnSpc>
                              <a:spcPct val="115000"/>
                            </a:lnSpc>
                            <a:spcAft>
                              <a:spcPts val="0"/>
                            </a:spcAft>
                          </a:pPr>
                          <a:r>
                            <a:rPr lang="en-CA" sz="1500">
                              <a:effectLst/>
                            </a:rPr>
                            <a:t>Mean of EMVF and SIF</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0.88</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0.84</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0.89</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0.79</a:t>
                          </a:r>
                          <a:endParaRPr lang="en-CA" sz="1500" dirty="0">
                            <a:solidFill>
                              <a:srgbClr val="76923C"/>
                            </a:solidFill>
                            <a:effectLst/>
                            <a:latin typeface="Calibri"/>
                            <a:ea typeface="Calibri"/>
                            <a:cs typeface="Times New Roman"/>
                          </a:endParaRPr>
                        </a:p>
                      </a:txBody>
                      <a:tcPr marL="50386" marR="50386" marT="0" marB="0"/>
                    </a:tc>
                  </a:tr>
                  <a:tr h="320383">
                    <a:tc>
                      <a:txBody>
                        <a:bodyPr/>
                        <a:lstStyle/>
                        <a:p>
                          <a:pPr>
                            <a:lnSpc>
                              <a:spcPct val="115000"/>
                            </a:lnSpc>
                            <a:spcAft>
                              <a:spcPts val="0"/>
                            </a:spcAft>
                          </a:pPr>
                          <a:r>
                            <a:rPr lang="en-CA" sz="1500">
                              <a:effectLst/>
                            </a:rPr>
                            <a:t>Mean of MSSF and SIF</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0.87</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0.83</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0.88</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0.80</a:t>
                          </a:r>
                          <a:endParaRPr lang="en-CA" sz="1500" dirty="0">
                            <a:solidFill>
                              <a:srgbClr val="76923C"/>
                            </a:solidFill>
                            <a:effectLst/>
                            <a:latin typeface="Calibri"/>
                            <a:ea typeface="Calibri"/>
                            <a:cs typeface="Times New Roman"/>
                          </a:endParaRPr>
                        </a:p>
                      </a:txBody>
                      <a:tcPr marL="50386" marR="50386" marT="0" marB="0"/>
                    </a:tc>
                  </a:tr>
                  <a:tr h="320383">
                    <a:tc>
                      <a:txBody>
                        <a:bodyPr/>
                        <a:lstStyle/>
                        <a:p>
                          <a:pPr>
                            <a:lnSpc>
                              <a:spcPct val="115000"/>
                            </a:lnSpc>
                            <a:spcAft>
                              <a:spcPts val="0"/>
                            </a:spcAft>
                          </a:pPr>
                          <a:r>
                            <a:rPr lang="en-CA" sz="1500">
                              <a:effectLst/>
                            </a:rPr>
                            <a:t>Median of output gaps</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0.93***</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0.92</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0.89</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0.86</a:t>
                          </a:r>
                          <a:endParaRPr lang="en-CA" sz="1500" dirty="0">
                            <a:solidFill>
                              <a:srgbClr val="76923C"/>
                            </a:solidFill>
                            <a:effectLst/>
                            <a:latin typeface="Calibri"/>
                            <a:ea typeface="Calibri"/>
                            <a:cs typeface="Times New Roman"/>
                          </a:endParaRPr>
                        </a:p>
                      </a:txBody>
                      <a:tcPr marL="50386" marR="50386" marT="0" marB="0"/>
                    </a:tc>
                  </a:tr>
                  <a:tr h="320383">
                    <a:tc>
                      <a:txBody>
                        <a:bodyPr/>
                        <a:lstStyle/>
                        <a:p>
                          <a:pPr>
                            <a:lnSpc>
                              <a:spcPct val="115000"/>
                            </a:lnSpc>
                            <a:spcAft>
                              <a:spcPts val="0"/>
                            </a:spcAft>
                          </a:pPr>
                          <a:r>
                            <a:rPr lang="en-CA" sz="1500" dirty="0">
                              <a:effectLst/>
                            </a:rPr>
                            <a:t>Labour input gap - SIF</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1.16</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1.21</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1.21</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1.39</a:t>
                          </a:r>
                          <a:endParaRPr lang="en-CA" sz="1500" dirty="0">
                            <a:solidFill>
                              <a:srgbClr val="76923C"/>
                            </a:solidFill>
                            <a:effectLst/>
                            <a:latin typeface="Calibri"/>
                            <a:ea typeface="Calibri"/>
                            <a:cs typeface="Times New Roman"/>
                          </a:endParaRPr>
                        </a:p>
                      </a:txBody>
                      <a:tcPr marL="50386" marR="50386" marT="0" marB="0"/>
                    </a:tc>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4248594902"/>
                  </p:ext>
                </p:extLst>
              </p:nvPr>
            </p:nvGraphicFramePr>
            <p:xfrm>
              <a:off x="179512" y="1628804"/>
              <a:ext cx="8712967" cy="4824531"/>
            </p:xfrm>
            <a:graphic>
              <a:graphicData uri="http://schemas.openxmlformats.org/drawingml/2006/table">
                <a:tbl>
                  <a:tblPr firstRow="1" firstCol="1" bandRow="1">
                    <a:tableStyleId>{3B4B98B0-60AC-42C2-AFA5-B58CD77FA1E5}</a:tableStyleId>
                  </a:tblPr>
                  <a:tblGrid>
                    <a:gridCol w="2572895"/>
                    <a:gridCol w="1533840"/>
                    <a:gridCol w="1533840"/>
                    <a:gridCol w="1536196"/>
                    <a:gridCol w="1536196"/>
                  </a:tblGrid>
                  <a:tr h="320383">
                    <a:tc rowSpan="2">
                      <a:txBody>
                        <a:bodyPr/>
                        <a:lstStyle/>
                        <a:p>
                          <a:pPr>
                            <a:lnSpc>
                              <a:spcPct val="115000"/>
                            </a:lnSpc>
                            <a:spcAft>
                              <a:spcPts val="0"/>
                            </a:spcAft>
                          </a:pPr>
                          <a:r>
                            <a:rPr lang="en-CA" sz="1500" dirty="0">
                              <a:effectLst/>
                            </a:rPr>
                            <a:t>Model</a:t>
                          </a:r>
                          <a:endParaRPr lang="en-CA" sz="1500" dirty="0">
                            <a:solidFill>
                              <a:srgbClr val="76923C"/>
                            </a:solidFill>
                            <a:effectLst/>
                            <a:latin typeface="Calibri"/>
                            <a:ea typeface="Calibri"/>
                            <a:cs typeface="Times New Roman"/>
                          </a:endParaRPr>
                        </a:p>
                      </a:txBody>
                      <a:tcPr marL="50386" marR="50386" marT="0" marB="0" anchor="ctr"/>
                    </a:tc>
                    <a:tc gridSpan="2">
                      <a:txBody>
                        <a:bodyPr/>
                        <a:lstStyle/>
                        <a:p>
                          <a:pPr algn="ctr">
                            <a:lnSpc>
                              <a:spcPct val="115000"/>
                            </a:lnSpc>
                            <a:spcAft>
                              <a:spcPts val="0"/>
                            </a:spcAft>
                          </a:pPr>
                          <a:r>
                            <a:rPr lang="en-CA" sz="1500" dirty="0">
                              <a:effectLst/>
                            </a:rPr>
                            <a:t>Equation 2</a:t>
                          </a:r>
                          <a:endParaRPr lang="en-CA" sz="1500" dirty="0">
                            <a:solidFill>
                              <a:srgbClr val="76923C"/>
                            </a:solidFill>
                            <a:effectLst/>
                            <a:latin typeface="Calibri"/>
                            <a:ea typeface="Calibri"/>
                            <a:cs typeface="Times New Roman"/>
                          </a:endParaRPr>
                        </a:p>
                      </a:txBody>
                      <a:tcPr marL="50386" marR="50386" marT="0" marB="0"/>
                    </a:tc>
                    <a:tc hMerge="1">
                      <a:txBody>
                        <a:bodyPr/>
                        <a:lstStyle/>
                        <a:p>
                          <a:endParaRPr lang="en-CA"/>
                        </a:p>
                      </a:txBody>
                      <a:tcPr/>
                    </a:tc>
                    <a:tc gridSpan="2">
                      <a:txBody>
                        <a:bodyPr/>
                        <a:lstStyle/>
                        <a:p>
                          <a:pPr algn="ctr">
                            <a:lnSpc>
                              <a:spcPct val="115000"/>
                            </a:lnSpc>
                            <a:spcAft>
                              <a:spcPts val="0"/>
                            </a:spcAft>
                          </a:pPr>
                          <a:r>
                            <a:rPr lang="en-CA" sz="1500" dirty="0">
                              <a:effectLst/>
                            </a:rPr>
                            <a:t>Equation 3</a:t>
                          </a:r>
                          <a:endParaRPr lang="en-CA" sz="1500" dirty="0">
                            <a:solidFill>
                              <a:srgbClr val="76923C"/>
                            </a:solidFill>
                            <a:effectLst/>
                            <a:latin typeface="Calibri"/>
                            <a:ea typeface="Calibri"/>
                            <a:cs typeface="Times New Roman"/>
                          </a:endParaRPr>
                        </a:p>
                      </a:txBody>
                      <a:tcPr marL="50386" marR="50386" marT="0" marB="0"/>
                    </a:tc>
                    <a:tc hMerge="1">
                      <a:txBody>
                        <a:bodyPr/>
                        <a:lstStyle/>
                        <a:p>
                          <a:endParaRPr lang="en-CA"/>
                        </a:p>
                      </a:txBody>
                      <a:tcPr/>
                    </a:tc>
                  </a:tr>
                  <a:tr h="339169">
                    <a:tc vMerge="1">
                      <a:txBody>
                        <a:bodyPr/>
                        <a:lstStyle/>
                        <a:p>
                          <a:endParaRPr lang="en-CA"/>
                        </a:p>
                      </a:txBody>
                      <a:tcPr/>
                    </a:tc>
                    <a:tc>
                      <a:txBody>
                        <a:bodyPr/>
                        <a:lstStyle/>
                        <a:p>
                          <a:endParaRPr lang="en-US"/>
                        </a:p>
                      </a:txBody>
                      <a:tcPr marL="50386" marR="50386" marT="0" marB="0">
                        <a:blipFill rotWithShape="1">
                          <a:blip r:embed="rId3"/>
                          <a:stretch>
                            <a:fillRect l="-167460" t="-107273" r="-300000" b="-1254545"/>
                          </a:stretch>
                        </a:blipFill>
                      </a:tcPr>
                    </a:tc>
                    <a:tc>
                      <a:txBody>
                        <a:bodyPr/>
                        <a:lstStyle/>
                        <a:p>
                          <a:endParaRPr lang="en-US"/>
                        </a:p>
                      </a:txBody>
                      <a:tcPr marL="50386" marR="50386" marT="0" marB="0">
                        <a:blipFill rotWithShape="1">
                          <a:blip r:embed="rId3"/>
                          <a:stretch>
                            <a:fillRect l="-267460" t="-107273" r="-200000" b="-1254545"/>
                          </a:stretch>
                        </a:blipFill>
                      </a:tcPr>
                    </a:tc>
                    <a:tc>
                      <a:txBody>
                        <a:bodyPr/>
                        <a:lstStyle/>
                        <a:p>
                          <a:endParaRPr lang="en-US"/>
                        </a:p>
                      </a:txBody>
                      <a:tcPr marL="50386" marR="50386" marT="0" marB="0">
                        <a:blipFill rotWithShape="1">
                          <a:blip r:embed="rId3"/>
                          <a:stretch>
                            <a:fillRect l="-367460" t="-107273" r="-100000" b="-1254545"/>
                          </a:stretch>
                        </a:blipFill>
                      </a:tcPr>
                    </a:tc>
                    <a:tc>
                      <a:txBody>
                        <a:bodyPr/>
                        <a:lstStyle/>
                        <a:p>
                          <a:endParaRPr lang="en-US"/>
                        </a:p>
                      </a:txBody>
                      <a:tcPr marL="50386" marR="50386" marT="0" marB="0">
                        <a:blipFill rotWithShape="1">
                          <a:blip r:embed="rId3"/>
                          <a:stretch>
                            <a:fillRect l="-467460" t="-107273" b="-1254545"/>
                          </a:stretch>
                        </a:blipFill>
                      </a:tcPr>
                    </a:tc>
                  </a:tr>
                  <a:tr h="320383">
                    <a:tc>
                      <a:txBody>
                        <a:bodyPr/>
                        <a:lstStyle/>
                        <a:p>
                          <a:pPr>
                            <a:lnSpc>
                              <a:spcPct val="115000"/>
                            </a:lnSpc>
                            <a:spcAft>
                              <a:spcPts val="0"/>
                            </a:spcAft>
                          </a:pPr>
                          <a:r>
                            <a:rPr lang="en-CA" sz="1500" dirty="0">
                              <a:effectLst/>
                            </a:rPr>
                            <a:t>MSSF</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0.94***</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0.94***</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0.96</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0.92</a:t>
                          </a:r>
                          <a:endParaRPr lang="en-CA" sz="1500">
                            <a:solidFill>
                              <a:srgbClr val="76923C"/>
                            </a:solidFill>
                            <a:effectLst/>
                            <a:latin typeface="Calibri"/>
                            <a:ea typeface="Calibri"/>
                            <a:cs typeface="Times New Roman"/>
                          </a:endParaRPr>
                        </a:p>
                      </a:txBody>
                      <a:tcPr marL="50386" marR="50386" marT="0" marB="0"/>
                    </a:tc>
                  </a:tr>
                  <a:tr h="320383">
                    <a:tc>
                      <a:txBody>
                        <a:bodyPr/>
                        <a:lstStyle/>
                        <a:p>
                          <a:pPr>
                            <a:lnSpc>
                              <a:spcPct val="115000"/>
                            </a:lnSpc>
                            <a:spcAft>
                              <a:spcPts val="0"/>
                            </a:spcAft>
                          </a:pPr>
                          <a:r>
                            <a:rPr lang="en-CA" sz="1500" dirty="0">
                              <a:effectLst/>
                            </a:rPr>
                            <a:t>IMF method</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0.93</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0.91</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0.93</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0.87</a:t>
                          </a:r>
                          <a:endParaRPr lang="en-CA" sz="1500">
                            <a:solidFill>
                              <a:srgbClr val="76923C"/>
                            </a:solidFill>
                            <a:effectLst/>
                            <a:latin typeface="Calibri"/>
                            <a:ea typeface="Calibri"/>
                            <a:cs typeface="Times New Roman"/>
                          </a:endParaRPr>
                        </a:p>
                      </a:txBody>
                      <a:tcPr marL="50386" marR="50386" marT="0" marB="0"/>
                    </a:tc>
                  </a:tr>
                  <a:tr h="320383">
                    <a:tc>
                      <a:txBody>
                        <a:bodyPr/>
                        <a:lstStyle/>
                        <a:p>
                          <a:pPr>
                            <a:lnSpc>
                              <a:spcPct val="115000"/>
                            </a:lnSpc>
                            <a:spcAft>
                              <a:spcPts val="0"/>
                            </a:spcAft>
                          </a:pPr>
                          <a:r>
                            <a:rPr lang="en-CA" sz="1500">
                              <a:effectLst/>
                            </a:rPr>
                            <a:t>HP filter</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0.97</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0.97</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0.93</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0.93***</a:t>
                          </a:r>
                          <a:endParaRPr lang="en-CA" sz="1500">
                            <a:solidFill>
                              <a:srgbClr val="76923C"/>
                            </a:solidFill>
                            <a:effectLst/>
                            <a:latin typeface="Calibri"/>
                            <a:ea typeface="Calibri"/>
                            <a:cs typeface="Times New Roman"/>
                          </a:endParaRPr>
                        </a:p>
                      </a:txBody>
                      <a:tcPr marL="50386" marR="50386" marT="0" marB="0"/>
                    </a:tc>
                  </a:tr>
                  <a:tr h="320383">
                    <a:tc>
                      <a:txBody>
                        <a:bodyPr/>
                        <a:lstStyle/>
                        <a:p>
                          <a:pPr>
                            <a:lnSpc>
                              <a:spcPct val="115000"/>
                            </a:lnSpc>
                            <a:spcAft>
                              <a:spcPts val="0"/>
                            </a:spcAft>
                          </a:pPr>
                          <a:r>
                            <a:rPr lang="en-CA" sz="1500">
                              <a:effectLst/>
                            </a:rPr>
                            <a:t>BP filter</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0.95</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1.00</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1.05</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0.99</a:t>
                          </a:r>
                          <a:endParaRPr lang="en-CA" sz="1500">
                            <a:solidFill>
                              <a:srgbClr val="76923C"/>
                            </a:solidFill>
                            <a:effectLst/>
                            <a:latin typeface="Calibri"/>
                            <a:ea typeface="Calibri"/>
                            <a:cs typeface="Times New Roman"/>
                          </a:endParaRPr>
                        </a:p>
                      </a:txBody>
                      <a:tcPr marL="50386" marR="50386" marT="0" marB="0"/>
                    </a:tc>
                  </a:tr>
                  <a:tr h="320383">
                    <a:tc>
                      <a:txBody>
                        <a:bodyPr/>
                        <a:lstStyle/>
                        <a:p>
                          <a:pPr>
                            <a:lnSpc>
                              <a:spcPct val="115000"/>
                            </a:lnSpc>
                            <a:spcAft>
                              <a:spcPts val="0"/>
                            </a:spcAft>
                          </a:pPr>
                          <a:r>
                            <a:rPr lang="en-CA" sz="1500">
                              <a:effectLst/>
                            </a:rPr>
                            <a:t>EMVF</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0.95</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0.94</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0.95</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0.93</a:t>
                          </a:r>
                          <a:endParaRPr lang="en-CA" sz="1500">
                            <a:solidFill>
                              <a:srgbClr val="76923C"/>
                            </a:solidFill>
                            <a:effectLst/>
                            <a:latin typeface="Calibri"/>
                            <a:ea typeface="Calibri"/>
                            <a:cs typeface="Times New Roman"/>
                          </a:endParaRPr>
                        </a:p>
                      </a:txBody>
                      <a:tcPr marL="50386" marR="50386" marT="0" marB="0"/>
                    </a:tc>
                  </a:tr>
                  <a:tr h="320383">
                    <a:tc>
                      <a:txBody>
                        <a:bodyPr/>
                        <a:lstStyle/>
                        <a:p>
                          <a:pPr>
                            <a:lnSpc>
                              <a:spcPct val="115000"/>
                            </a:lnSpc>
                            <a:spcAft>
                              <a:spcPts val="0"/>
                            </a:spcAft>
                          </a:pPr>
                          <a:r>
                            <a:rPr lang="en-CA" sz="1500">
                              <a:effectLst/>
                            </a:rPr>
                            <a:t>SIF</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0.94</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0.91</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0.96</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0.92</a:t>
                          </a:r>
                          <a:endParaRPr lang="en-CA" sz="1500">
                            <a:solidFill>
                              <a:srgbClr val="76923C"/>
                            </a:solidFill>
                            <a:effectLst/>
                            <a:latin typeface="Calibri"/>
                            <a:ea typeface="Calibri"/>
                            <a:cs typeface="Times New Roman"/>
                          </a:endParaRPr>
                        </a:p>
                      </a:txBody>
                      <a:tcPr marL="50386" marR="50386" marT="0" marB="0"/>
                    </a:tc>
                  </a:tr>
                  <a:tr h="320383">
                    <a:tc>
                      <a:txBody>
                        <a:bodyPr/>
                        <a:lstStyle/>
                        <a:p>
                          <a:pPr>
                            <a:lnSpc>
                              <a:spcPct val="115000"/>
                            </a:lnSpc>
                            <a:spcAft>
                              <a:spcPts val="0"/>
                            </a:spcAft>
                          </a:pPr>
                          <a:r>
                            <a:rPr lang="en-CA" sz="1500">
                              <a:effectLst/>
                            </a:rPr>
                            <a:t>Staff projection gaps</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0.92***</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0.90</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0.89</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0.82</a:t>
                          </a:r>
                          <a:endParaRPr lang="en-CA" sz="1500">
                            <a:solidFill>
                              <a:srgbClr val="76923C"/>
                            </a:solidFill>
                            <a:effectLst/>
                            <a:latin typeface="Calibri"/>
                            <a:ea typeface="Calibri"/>
                            <a:cs typeface="Times New Roman"/>
                          </a:endParaRPr>
                        </a:p>
                      </a:txBody>
                      <a:tcPr marL="50386" marR="50386" marT="0" marB="0"/>
                    </a:tc>
                  </a:tr>
                  <a:tr h="320383">
                    <a:tc>
                      <a:txBody>
                        <a:bodyPr/>
                        <a:lstStyle/>
                        <a:p>
                          <a:pPr>
                            <a:lnSpc>
                              <a:spcPct val="115000"/>
                            </a:lnSpc>
                            <a:spcAft>
                              <a:spcPts val="0"/>
                            </a:spcAft>
                          </a:pPr>
                          <a:r>
                            <a:rPr lang="en-CA" sz="1500">
                              <a:effectLst/>
                            </a:rPr>
                            <a:t>GDP growth</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1.00</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0.95</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1.04</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0.96</a:t>
                          </a:r>
                          <a:endParaRPr lang="en-CA" sz="1500">
                            <a:solidFill>
                              <a:srgbClr val="76923C"/>
                            </a:solidFill>
                            <a:effectLst/>
                            <a:latin typeface="Calibri"/>
                            <a:ea typeface="Calibri"/>
                            <a:cs typeface="Times New Roman"/>
                          </a:endParaRPr>
                        </a:p>
                      </a:txBody>
                      <a:tcPr marL="50386" marR="50386" marT="0" marB="0"/>
                    </a:tc>
                  </a:tr>
                  <a:tr h="320383">
                    <a:tc>
                      <a:txBody>
                        <a:bodyPr/>
                        <a:lstStyle/>
                        <a:p>
                          <a:pPr>
                            <a:lnSpc>
                              <a:spcPct val="115000"/>
                            </a:lnSpc>
                            <a:spcAft>
                              <a:spcPts val="0"/>
                            </a:spcAft>
                          </a:pPr>
                          <a:r>
                            <a:rPr lang="en-CA" sz="1500">
                              <a:effectLst/>
                            </a:rPr>
                            <a:t>Mean of output gaps</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0.91</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0.89***</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0.89</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0.83***</a:t>
                          </a:r>
                          <a:endParaRPr lang="en-CA" sz="1500" dirty="0">
                            <a:solidFill>
                              <a:srgbClr val="76923C"/>
                            </a:solidFill>
                            <a:effectLst/>
                            <a:latin typeface="Calibri"/>
                            <a:ea typeface="Calibri"/>
                            <a:cs typeface="Times New Roman"/>
                          </a:endParaRPr>
                        </a:p>
                      </a:txBody>
                      <a:tcPr marL="50386" marR="50386" marT="0" marB="0"/>
                    </a:tc>
                  </a:tr>
                  <a:tr h="320383">
                    <a:tc>
                      <a:txBody>
                        <a:bodyPr/>
                        <a:lstStyle/>
                        <a:p>
                          <a:pPr>
                            <a:lnSpc>
                              <a:spcPct val="115000"/>
                            </a:lnSpc>
                            <a:spcAft>
                              <a:spcPts val="0"/>
                            </a:spcAft>
                          </a:pPr>
                          <a:r>
                            <a:rPr lang="en-CA" sz="1500">
                              <a:effectLst/>
                            </a:rPr>
                            <a:t>Mean of EMVF and SIF</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0.88</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0.84</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0.89</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0.79</a:t>
                          </a:r>
                          <a:endParaRPr lang="en-CA" sz="1500" dirty="0">
                            <a:solidFill>
                              <a:srgbClr val="76923C"/>
                            </a:solidFill>
                            <a:effectLst/>
                            <a:latin typeface="Calibri"/>
                            <a:ea typeface="Calibri"/>
                            <a:cs typeface="Times New Roman"/>
                          </a:endParaRPr>
                        </a:p>
                      </a:txBody>
                      <a:tcPr marL="50386" marR="50386" marT="0" marB="0"/>
                    </a:tc>
                  </a:tr>
                  <a:tr h="320383">
                    <a:tc>
                      <a:txBody>
                        <a:bodyPr/>
                        <a:lstStyle/>
                        <a:p>
                          <a:pPr>
                            <a:lnSpc>
                              <a:spcPct val="115000"/>
                            </a:lnSpc>
                            <a:spcAft>
                              <a:spcPts val="0"/>
                            </a:spcAft>
                          </a:pPr>
                          <a:r>
                            <a:rPr lang="en-CA" sz="1500">
                              <a:effectLst/>
                            </a:rPr>
                            <a:t>Mean of MSSF and SIF</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0.87</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0.83</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0.88</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0.80</a:t>
                          </a:r>
                          <a:endParaRPr lang="en-CA" sz="1500" dirty="0">
                            <a:solidFill>
                              <a:srgbClr val="76923C"/>
                            </a:solidFill>
                            <a:effectLst/>
                            <a:latin typeface="Calibri"/>
                            <a:ea typeface="Calibri"/>
                            <a:cs typeface="Times New Roman"/>
                          </a:endParaRPr>
                        </a:p>
                      </a:txBody>
                      <a:tcPr marL="50386" marR="50386" marT="0" marB="0"/>
                    </a:tc>
                  </a:tr>
                  <a:tr h="320383">
                    <a:tc>
                      <a:txBody>
                        <a:bodyPr/>
                        <a:lstStyle/>
                        <a:p>
                          <a:pPr>
                            <a:lnSpc>
                              <a:spcPct val="115000"/>
                            </a:lnSpc>
                            <a:spcAft>
                              <a:spcPts val="0"/>
                            </a:spcAft>
                          </a:pPr>
                          <a:r>
                            <a:rPr lang="en-CA" sz="1500">
                              <a:effectLst/>
                            </a:rPr>
                            <a:t>Median of output gaps</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0.93***</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0.92</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0.89</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0.86</a:t>
                          </a:r>
                          <a:endParaRPr lang="en-CA" sz="1500" dirty="0">
                            <a:solidFill>
                              <a:srgbClr val="76923C"/>
                            </a:solidFill>
                            <a:effectLst/>
                            <a:latin typeface="Calibri"/>
                            <a:ea typeface="Calibri"/>
                            <a:cs typeface="Times New Roman"/>
                          </a:endParaRPr>
                        </a:p>
                      </a:txBody>
                      <a:tcPr marL="50386" marR="50386" marT="0" marB="0"/>
                    </a:tc>
                  </a:tr>
                  <a:tr h="320383">
                    <a:tc>
                      <a:txBody>
                        <a:bodyPr/>
                        <a:lstStyle/>
                        <a:p>
                          <a:pPr>
                            <a:lnSpc>
                              <a:spcPct val="115000"/>
                            </a:lnSpc>
                            <a:spcAft>
                              <a:spcPts val="0"/>
                            </a:spcAft>
                          </a:pPr>
                          <a:r>
                            <a:rPr lang="en-CA" sz="1500" dirty="0">
                              <a:effectLst/>
                            </a:rPr>
                            <a:t>Labour input gap - SIF</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1.16</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1.21</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1.21</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1.39</a:t>
                          </a:r>
                          <a:endParaRPr lang="en-CA" sz="1500" dirty="0">
                            <a:solidFill>
                              <a:srgbClr val="76923C"/>
                            </a:solidFill>
                            <a:effectLst/>
                            <a:latin typeface="Calibri"/>
                            <a:ea typeface="Calibri"/>
                            <a:cs typeface="Times New Roman"/>
                          </a:endParaRPr>
                        </a:p>
                      </a:txBody>
                      <a:tcPr marL="50386" marR="50386" marT="0" marB="0"/>
                    </a:tc>
                  </a:tr>
                </a:tbl>
              </a:graphicData>
            </a:graphic>
          </p:graphicFrame>
        </mc:Fallback>
      </mc:AlternateContent>
    </p:spTree>
    <p:extLst>
      <p:ext uri="{BB962C8B-B14F-4D97-AF65-F5344CB8AC3E}">
        <p14:creationId xmlns:p14="http://schemas.microsoft.com/office/powerpoint/2010/main" val="291842138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872ABCB0-EA74-4BBE-B220-1A92BB1F4F79}" type="slidenum">
              <a:rPr lang="en-CA" smtClean="0">
                <a:solidFill>
                  <a:srgbClr val="205867"/>
                </a:solidFill>
              </a:rPr>
              <a:pPr/>
              <a:t>2</a:t>
            </a:fld>
            <a:endParaRPr lang="en-CA" dirty="0">
              <a:solidFill>
                <a:srgbClr val="205867"/>
              </a:solidFill>
            </a:endParaRPr>
          </a:p>
        </p:txBody>
      </p:sp>
      <p:sp>
        <p:nvSpPr>
          <p:cNvPr id="5" name="ZoneTexte 4"/>
          <p:cNvSpPr txBox="1"/>
          <p:nvPr/>
        </p:nvSpPr>
        <p:spPr>
          <a:xfrm>
            <a:off x="971600" y="2636912"/>
            <a:ext cx="7272808" cy="1815882"/>
          </a:xfrm>
          <a:prstGeom prst="rect">
            <a:avLst/>
          </a:prstGeom>
          <a:noFill/>
        </p:spPr>
        <p:txBody>
          <a:bodyPr wrap="square" rtlCol="0">
            <a:spAutoFit/>
          </a:bodyPr>
          <a:lstStyle/>
          <a:p>
            <a:pPr algn="ctr">
              <a:spcBef>
                <a:spcPts val="700"/>
              </a:spcBef>
              <a:spcAft>
                <a:spcPts val="1200"/>
              </a:spcAft>
              <a:buClr>
                <a:schemeClr val="accent5">
                  <a:lumMod val="50000"/>
                </a:schemeClr>
              </a:buClr>
            </a:pPr>
            <a:r>
              <a:rPr lang="fr-FR" sz="2800" spc="-110" dirty="0" smtClean="0">
                <a:solidFill>
                  <a:schemeClr val="tx2"/>
                </a:solidFill>
                <a:latin typeface="Arial" pitchFamily="34" charset="0"/>
                <a:cs typeface="Arial" pitchFamily="34" charset="0"/>
              </a:rPr>
              <a:t>The </a:t>
            </a:r>
            <a:r>
              <a:rPr lang="fr-FR" sz="2800" spc="-110" dirty="0" err="1" smtClean="0">
                <a:solidFill>
                  <a:schemeClr val="tx2"/>
                </a:solidFill>
                <a:latin typeface="Arial" pitchFamily="34" charset="0"/>
                <a:cs typeface="Arial" pitchFamily="34" charset="0"/>
              </a:rPr>
              <a:t>views</a:t>
            </a:r>
            <a:r>
              <a:rPr lang="fr-FR" sz="2800" spc="-110" dirty="0" smtClean="0">
                <a:solidFill>
                  <a:schemeClr val="tx2"/>
                </a:solidFill>
                <a:latin typeface="Arial" pitchFamily="34" charset="0"/>
                <a:cs typeface="Arial" pitchFamily="34" charset="0"/>
              </a:rPr>
              <a:t> </a:t>
            </a:r>
            <a:r>
              <a:rPr lang="fr-FR" sz="2800" spc="-110" dirty="0" err="1" smtClean="0">
                <a:solidFill>
                  <a:schemeClr val="tx2"/>
                </a:solidFill>
                <a:latin typeface="Arial" pitchFamily="34" charset="0"/>
                <a:cs typeface="Arial" pitchFamily="34" charset="0"/>
              </a:rPr>
              <a:t>expressed</a:t>
            </a:r>
            <a:r>
              <a:rPr lang="fr-FR" sz="2800" spc="-110" dirty="0" smtClean="0">
                <a:solidFill>
                  <a:schemeClr val="tx2"/>
                </a:solidFill>
                <a:latin typeface="Arial" pitchFamily="34" charset="0"/>
                <a:cs typeface="Arial" pitchFamily="34" charset="0"/>
              </a:rPr>
              <a:t> in </a:t>
            </a:r>
            <a:r>
              <a:rPr lang="fr-FR" sz="2800" spc="-110" dirty="0" err="1" smtClean="0">
                <a:solidFill>
                  <a:schemeClr val="tx2"/>
                </a:solidFill>
                <a:latin typeface="Arial" pitchFamily="34" charset="0"/>
                <a:cs typeface="Arial" pitchFamily="34" charset="0"/>
              </a:rPr>
              <a:t>this</a:t>
            </a:r>
            <a:r>
              <a:rPr lang="fr-FR" sz="2800" spc="-110" dirty="0" smtClean="0">
                <a:solidFill>
                  <a:schemeClr val="tx2"/>
                </a:solidFill>
                <a:latin typeface="Arial" pitchFamily="34" charset="0"/>
                <a:cs typeface="Arial" pitchFamily="34" charset="0"/>
              </a:rPr>
              <a:t> </a:t>
            </a:r>
            <a:r>
              <a:rPr lang="fr-FR" sz="2800" spc="-110" dirty="0" err="1" smtClean="0">
                <a:solidFill>
                  <a:schemeClr val="tx2"/>
                </a:solidFill>
                <a:latin typeface="Arial" pitchFamily="34" charset="0"/>
                <a:cs typeface="Arial" pitchFamily="34" charset="0"/>
              </a:rPr>
              <a:t>paper</a:t>
            </a:r>
            <a:r>
              <a:rPr lang="fr-FR" sz="2800" spc="-110" dirty="0" smtClean="0">
                <a:solidFill>
                  <a:schemeClr val="tx2"/>
                </a:solidFill>
                <a:latin typeface="Arial" pitchFamily="34" charset="0"/>
                <a:cs typeface="Arial" pitchFamily="34" charset="0"/>
              </a:rPr>
              <a:t> are </a:t>
            </a:r>
            <a:r>
              <a:rPr lang="fr-FR" sz="2800" spc="-110" dirty="0" err="1" smtClean="0">
                <a:solidFill>
                  <a:schemeClr val="tx2"/>
                </a:solidFill>
                <a:latin typeface="Arial" pitchFamily="34" charset="0"/>
                <a:cs typeface="Arial" pitchFamily="34" charset="0"/>
              </a:rPr>
              <a:t>solely</a:t>
            </a:r>
            <a:r>
              <a:rPr lang="fr-FR" sz="2800" spc="-110" dirty="0" smtClean="0">
                <a:solidFill>
                  <a:schemeClr val="tx2"/>
                </a:solidFill>
                <a:latin typeface="Arial" pitchFamily="34" charset="0"/>
                <a:cs typeface="Arial" pitchFamily="34" charset="0"/>
              </a:rPr>
              <a:t> </a:t>
            </a:r>
            <a:r>
              <a:rPr lang="fr-FR" sz="2800" spc="-110" dirty="0" err="1" smtClean="0">
                <a:solidFill>
                  <a:schemeClr val="tx2"/>
                </a:solidFill>
                <a:latin typeface="Arial" pitchFamily="34" charset="0"/>
                <a:cs typeface="Arial" pitchFamily="34" charset="0"/>
              </a:rPr>
              <a:t>those</a:t>
            </a:r>
            <a:r>
              <a:rPr lang="fr-FR" sz="2800" spc="-110" dirty="0" smtClean="0">
                <a:solidFill>
                  <a:schemeClr val="tx2"/>
                </a:solidFill>
                <a:latin typeface="Arial" pitchFamily="34" charset="0"/>
                <a:cs typeface="Arial" pitchFamily="34" charset="0"/>
              </a:rPr>
              <a:t> of the </a:t>
            </a:r>
            <a:r>
              <a:rPr lang="fr-FR" sz="2800" spc="-110" dirty="0" err="1" smtClean="0">
                <a:solidFill>
                  <a:schemeClr val="tx2"/>
                </a:solidFill>
                <a:latin typeface="Arial" pitchFamily="34" charset="0"/>
                <a:cs typeface="Arial" pitchFamily="34" charset="0"/>
              </a:rPr>
              <a:t>authors</a:t>
            </a:r>
            <a:r>
              <a:rPr lang="fr-FR" sz="2800" spc="-110" dirty="0" smtClean="0">
                <a:solidFill>
                  <a:schemeClr val="tx2"/>
                </a:solidFill>
                <a:latin typeface="Arial" pitchFamily="34" charset="0"/>
                <a:cs typeface="Arial" pitchFamily="34" charset="0"/>
              </a:rPr>
              <a:t> and </a:t>
            </a:r>
            <a:r>
              <a:rPr lang="fr-FR" sz="2800" spc="-110" dirty="0" err="1" smtClean="0">
                <a:solidFill>
                  <a:schemeClr val="tx2"/>
                </a:solidFill>
                <a:latin typeface="Arial" pitchFamily="34" charset="0"/>
                <a:cs typeface="Arial" pitchFamily="34" charset="0"/>
              </a:rPr>
              <a:t>may</a:t>
            </a:r>
            <a:r>
              <a:rPr lang="fr-FR" sz="2800" spc="-110" dirty="0" smtClean="0">
                <a:solidFill>
                  <a:schemeClr val="tx2"/>
                </a:solidFill>
                <a:latin typeface="Arial" pitchFamily="34" charset="0"/>
                <a:cs typeface="Arial" pitchFamily="34" charset="0"/>
              </a:rPr>
              <a:t> </a:t>
            </a:r>
            <a:r>
              <a:rPr lang="fr-FR" sz="2800" spc="-110" dirty="0" err="1" smtClean="0">
                <a:solidFill>
                  <a:schemeClr val="tx2"/>
                </a:solidFill>
                <a:latin typeface="Arial" pitchFamily="34" charset="0"/>
                <a:cs typeface="Arial" pitchFamily="34" charset="0"/>
              </a:rPr>
              <a:t>differ</a:t>
            </a:r>
            <a:r>
              <a:rPr lang="fr-FR" sz="2800" spc="-110" dirty="0" smtClean="0">
                <a:solidFill>
                  <a:schemeClr val="tx2"/>
                </a:solidFill>
                <a:latin typeface="Arial" pitchFamily="34" charset="0"/>
                <a:cs typeface="Arial" pitchFamily="34" charset="0"/>
              </a:rPr>
              <a:t> </a:t>
            </a:r>
            <a:r>
              <a:rPr lang="fr-FR" sz="2800" spc="-110" dirty="0" err="1" smtClean="0">
                <a:solidFill>
                  <a:schemeClr val="tx2"/>
                </a:solidFill>
                <a:latin typeface="Arial" pitchFamily="34" charset="0"/>
                <a:cs typeface="Arial" pitchFamily="34" charset="0"/>
              </a:rPr>
              <a:t>from</a:t>
            </a:r>
            <a:r>
              <a:rPr lang="fr-FR" sz="2800" spc="-110" dirty="0" smtClean="0">
                <a:solidFill>
                  <a:schemeClr val="tx2"/>
                </a:solidFill>
                <a:latin typeface="Arial" pitchFamily="34" charset="0"/>
                <a:cs typeface="Arial" pitchFamily="34" charset="0"/>
              </a:rPr>
              <a:t> official Bank of Canada</a:t>
            </a:r>
            <a:r>
              <a:rPr lang="fr-CA" sz="2800" spc="-110" dirty="0" smtClean="0">
                <a:solidFill>
                  <a:schemeClr val="tx2"/>
                </a:solidFill>
                <a:latin typeface="Arial" pitchFamily="34" charset="0"/>
                <a:cs typeface="Arial" pitchFamily="34" charset="0"/>
              </a:rPr>
              <a:t>’s</a:t>
            </a:r>
            <a:r>
              <a:rPr lang="fr-FR" sz="2800" spc="-110" dirty="0" smtClean="0">
                <a:solidFill>
                  <a:schemeClr val="tx2"/>
                </a:solidFill>
                <a:latin typeface="Arial" pitchFamily="34" charset="0"/>
                <a:cs typeface="Arial" pitchFamily="34" charset="0"/>
              </a:rPr>
              <a:t> </a:t>
            </a:r>
            <a:r>
              <a:rPr lang="fr-FR" sz="2800" spc="-110" dirty="0" err="1" smtClean="0">
                <a:solidFill>
                  <a:schemeClr val="tx2"/>
                </a:solidFill>
                <a:latin typeface="Arial" pitchFamily="34" charset="0"/>
                <a:cs typeface="Arial" pitchFamily="34" charset="0"/>
              </a:rPr>
              <a:t>views</a:t>
            </a:r>
            <a:r>
              <a:rPr lang="fr-FR" sz="2800" spc="-110" dirty="0" smtClean="0">
                <a:solidFill>
                  <a:schemeClr val="tx2"/>
                </a:solidFill>
                <a:latin typeface="Arial" pitchFamily="34" charset="0"/>
                <a:cs typeface="Arial" pitchFamily="34" charset="0"/>
              </a:rPr>
              <a:t>. No </a:t>
            </a:r>
            <a:r>
              <a:rPr lang="fr-FR" sz="2800" spc="-110" dirty="0" err="1" smtClean="0">
                <a:solidFill>
                  <a:schemeClr val="tx2"/>
                </a:solidFill>
                <a:latin typeface="Arial" pitchFamily="34" charset="0"/>
                <a:cs typeface="Arial" pitchFamily="34" charset="0"/>
              </a:rPr>
              <a:t>responsability</a:t>
            </a:r>
            <a:r>
              <a:rPr lang="fr-FR" sz="2800" spc="-110" dirty="0" smtClean="0">
                <a:solidFill>
                  <a:schemeClr val="tx2"/>
                </a:solidFill>
                <a:latin typeface="Arial" pitchFamily="34" charset="0"/>
                <a:cs typeface="Arial" pitchFamily="34" charset="0"/>
              </a:rPr>
              <a:t> for </a:t>
            </a:r>
            <a:r>
              <a:rPr lang="fr-FR" sz="2800" spc="-110" dirty="0" err="1" smtClean="0">
                <a:solidFill>
                  <a:schemeClr val="tx2"/>
                </a:solidFill>
                <a:latin typeface="Arial" pitchFamily="34" charset="0"/>
                <a:cs typeface="Arial" pitchFamily="34" charset="0"/>
              </a:rPr>
              <a:t>them</a:t>
            </a:r>
            <a:r>
              <a:rPr lang="fr-FR" sz="2800" spc="-110" dirty="0" smtClean="0">
                <a:solidFill>
                  <a:schemeClr val="tx2"/>
                </a:solidFill>
                <a:latin typeface="Arial" pitchFamily="34" charset="0"/>
                <a:cs typeface="Arial" pitchFamily="34" charset="0"/>
              </a:rPr>
              <a:t> </a:t>
            </a:r>
            <a:r>
              <a:rPr lang="fr-FR" sz="2800" spc="-110" dirty="0" err="1" smtClean="0">
                <a:solidFill>
                  <a:schemeClr val="tx2"/>
                </a:solidFill>
                <a:latin typeface="Arial" pitchFamily="34" charset="0"/>
                <a:cs typeface="Arial" pitchFamily="34" charset="0"/>
              </a:rPr>
              <a:t>should</a:t>
            </a:r>
            <a:r>
              <a:rPr lang="fr-FR" sz="2800" spc="-110" dirty="0" smtClean="0">
                <a:solidFill>
                  <a:schemeClr val="tx2"/>
                </a:solidFill>
                <a:latin typeface="Arial" pitchFamily="34" charset="0"/>
                <a:cs typeface="Arial" pitchFamily="34" charset="0"/>
              </a:rPr>
              <a:t> </a:t>
            </a:r>
            <a:r>
              <a:rPr lang="fr-FR" sz="2800" spc="-110" dirty="0" err="1" smtClean="0">
                <a:solidFill>
                  <a:schemeClr val="tx2"/>
                </a:solidFill>
                <a:latin typeface="Arial" pitchFamily="34" charset="0"/>
                <a:cs typeface="Arial" pitchFamily="34" charset="0"/>
              </a:rPr>
              <a:t>be</a:t>
            </a:r>
            <a:r>
              <a:rPr lang="fr-FR" sz="2800" spc="-110" dirty="0" smtClean="0">
                <a:solidFill>
                  <a:schemeClr val="tx2"/>
                </a:solidFill>
                <a:latin typeface="Arial" pitchFamily="34" charset="0"/>
                <a:cs typeface="Arial" pitchFamily="34" charset="0"/>
              </a:rPr>
              <a:t> </a:t>
            </a:r>
            <a:r>
              <a:rPr lang="fr-FR" sz="2800" spc="-110" dirty="0" err="1" smtClean="0">
                <a:solidFill>
                  <a:schemeClr val="tx2"/>
                </a:solidFill>
                <a:latin typeface="Arial" pitchFamily="34" charset="0"/>
                <a:cs typeface="Arial" pitchFamily="34" charset="0"/>
              </a:rPr>
              <a:t>attributed</a:t>
            </a:r>
            <a:r>
              <a:rPr lang="fr-FR" sz="2800" spc="-110" dirty="0" smtClean="0">
                <a:solidFill>
                  <a:schemeClr val="tx2"/>
                </a:solidFill>
                <a:latin typeface="Arial" pitchFamily="34" charset="0"/>
                <a:cs typeface="Arial" pitchFamily="34" charset="0"/>
              </a:rPr>
              <a:t> to the Bank.</a:t>
            </a:r>
            <a:endParaRPr lang="en-CA" sz="2800" spc="-110"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203155712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347402"/>
            <a:ext cx="8686800" cy="513174"/>
          </a:xfrm>
        </p:spPr>
        <p:txBody>
          <a:bodyPr/>
          <a:lstStyle/>
          <a:p>
            <a:r>
              <a:rPr lang="fr-CA" dirty="0" smtClean="0"/>
              <a:t>Conclusions</a:t>
            </a:r>
            <a:endParaRPr lang="en-CA" dirty="0"/>
          </a:p>
        </p:txBody>
      </p:sp>
      <p:sp>
        <p:nvSpPr>
          <p:cNvPr id="4" name="Slide Number Placeholder 3"/>
          <p:cNvSpPr>
            <a:spLocks noGrp="1"/>
          </p:cNvSpPr>
          <p:nvPr>
            <p:ph type="sldNum" sz="quarter" idx="12"/>
          </p:nvPr>
        </p:nvSpPr>
        <p:spPr/>
        <p:txBody>
          <a:bodyPr/>
          <a:lstStyle/>
          <a:p>
            <a:fld id="{680FB5BD-A1B6-4722-B175-43A4EB5BC2F2}" type="slidenum">
              <a:rPr lang="en-CA" smtClean="0"/>
              <a:t>20</a:t>
            </a:fld>
            <a:endParaRPr lang="en-CA"/>
          </a:p>
        </p:txBody>
      </p:sp>
    </p:spTree>
    <p:extLst>
      <p:ext uri="{BB962C8B-B14F-4D97-AF65-F5344CB8AC3E}">
        <p14:creationId xmlns:p14="http://schemas.microsoft.com/office/powerpoint/2010/main" val="200445306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CA" sz="3200" b="1" dirty="0" smtClean="0">
                <a:solidFill>
                  <a:schemeClr val="tx2"/>
                </a:solidFill>
              </a:rPr>
              <a:t>Main conclusions</a:t>
            </a:r>
            <a:endParaRPr lang="en-CA" sz="3200" b="1" dirty="0">
              <a:solidFill>
                <a:schemeClr val="tx2"/>
              </a:solidFill>
            </a:endParaRPr>
          </a:p>
        </p:txBody>
      </p:sp>
      <p:sp>
        <p:nvSpPr>
          <p:cNvPr id="3" name="Content Placeholder 2"/>
          <p:cNvSpPr>
            <a:spLocks noGrp="1"/>
          </p:cNvSpPr>
          <p:nvPr>
            <p:ph idx="1"/>
          </p:nvPr>
        </p:nvSpPr>
        <p:spPr>
          <a:xfrm>
            <a:off x="152400" y="1418174"/>
            <a:ext cx="8686800" cy="5179178"/>
          </a:xfrm>
        </p:spPr>
        <p:txBody>
          <a:bodyPr>
            <a:normAutofit lnSpcReduction="10000"/>
          </a:bodyPr>
          <a:lstStyle/>
          <a:p>
            <a:r>
              <a:rPr lang="fr-CA" dirty="0" smtClean="0"/>
              <a:t>New real-time </a:t>
            </a:r>
            <a:r>
              <a:rPr lang="fr-CA" dirty="0" err="1" smtClean="0"/>
              <a:t>database</a:t>
            </a:r>
            <a:r>
              <a:rPr lang="fr-CA" dirty="0" smtClean="0"/>
              <a:t> for Canada to </a:t>
            </a:r>
            <a:r>
              <a:rPr lang="fr-CA" dirty="0" err="1" smtClean="0"/>
              <a:t>assess</a:t>
            </a:r>
            <a:r>
              <a:rPr lang="fr-CA" dirty="0" smtClean="0"/>
              <a:t> </a:t>
            </a:r>
            <a:r>
              <a:rPr lang="fr-CA" dirty="0" err="1" smtClean="0"/>
              <a:t>ouptut</a:t>
            </a:r>
            <a:r>
              <a:rPr lang="fr-CA" dirty="0" smtClean="0"/>
              <a:t> gaps.</a:t>
            </a:r>
          </a:p>
          <a:p>
            <a:r>
              <a:rPr lang="fr-CA" dirty="0" smtClean="0"/>
              <a:t>Output gap </a:t>
            </a:r>
            <a:r>
              <a:rPr lang="fr-CA" dirty="0" err="1" smtClean="0"/>
              <a:t>revisions</a:t>
            </a:r>
            <a:r>
              <a:rPr lang="fr-CA" dirty="0" smtClean="0"/>
              <a:t> large and </a:t>
            </a:r>
            <a:r>
              <a:rPr lang="fr-CA" dirty="0" err="1" smtClean="0"/>
              <a:t>biased</a:t>
            </a:r>
            <a:r>
              <a:rPr lang="fr-CA" dirty="0" smtClean="0"/>
              <a:t> </a:t>
            </a:r>
            <a:r>
              <a:rPr lang="fr-CA" dirty="0" err="1" smtClean="0"/>
              <a:t>towards</a:t>
            </a:r>
            <a:r>
              <a:rPr lang="fr-CA" dirty="0" smtClean="0"/>
              <a:t> </a:t>
            </a:r>
            <a:r>
              <a:rPr lang="fr-CA" dirty="0" err="1" smtClean="0"/>
              <a:t>smaller</a:t>
            </a:r>
            <a:r>
              <a:rPr lang="fr-CA" dirty="0" smtClean="0"/>
              <a:t> gaps (</a:t>
            </a:r>
            <a:r>
              <a:rPr lang="fr-CA" dirty="0" err="1" smtClean="0"/>
              <a:t>smaller</a:t>
            </a:r>
            <a:r>
              <a:rPr lang="fr-CA" dirty="0" smtClean="0"/>
              <a:t> </a:t>
            </a:r>
            <a:r>
              <a:rPr lang="fr-CA" dirty="0" err="1" smtClean="0"/>
              <a:t>potential</a:t>
            </a:r>
            <a:r>
              <a:rPr lang="fr-CA" dirty="0" smtClean="0"/>
              <a:t> output).</a:t>
            </a:r>
          </a:p>
          <a:p>
            <a:pPr lvl="1"/>
            <a:r>
              <a:rPr lang="en-CA" dirty="0" smtClean="0">
                <a:ea typeface="Calibri"/>
                <a:cs typeface="Times New Roman"/>
              </a:rPr>
              <a:t>consistent </a:t>
            </a:r>
            <a:r>
              <a:rPr lang="en-CA" dirty="0">
                <a:ea typeface="Calibri"/>
                <a:cs typeface="Times New Roman"/>
              </a:rPr>
              <a:t>with </a:t>
            </a:r>
            <a:r>
              <a:rPr lang="en-CA" dirty="0" err="1" smtClean="0">
                <a:ea typeface="Calibri"/>
                <a:cs typeface="Times New Roman"/>
              </a:rPr>
              <a:t>Grigoli</a:t>
            </a:r>
            <a:r>
              <a:rPr lang="en-CA" dirty="0" smtClean="0">
                <a:ea typeface="Calibri"/>
                <a:cs typeface="Times New Roman"/>
              </a:rPr>
              <a:t> </a:t>
            </a:r>
            <a:r>
              <a:rPr lang="en-CA" dirty="0">
                <a:ea typeface="Calibri"/>
                <a:cs typeface="Times New Roman"/>
              </a:rPr>
              <a:t>et al (2015) </a:t>
            </a:r>
            <a:r>
              <a:rPr lang="en-CA" dirty="0" smtClean="0">
                <a:ea typeface="Calibri"/>
                <a:cs typeface="Times New Roman"/>
              </a:rPr>
              <a:t>and with </a:t>
            </a:r>
            <a:r>
              <a:rPr lang="en-US" dirty="0" smtClean="0">
                <a:ea typeface="Calibri"/>
                <a:cs typeface="Times New Roman"/>
              </a:rPr>
              <a:t>Martin</a:t>
            </a:r>
            <a:r>
              <a:rPr lang="en-US" dirty="0">
                <a:ea typeface="Calibri"/>
                <a:cs typeface="Times New Roman"/>
              </a:rPr>
              <a:t>, </a:t>
            </a:r>
            <a:r>
              <a:rPr lang="en-US" dirty="0" err="1">
                <a:ea typeface="Calibri"/>
                <a:cs typeface="Times New Roman"/>
              </a:rPr>
              <a:t>Munyan</a:t>
            </a:r>
            <a:r>
              <a:rPr lang="en-US" dirty="0">
                <a:ea typeface="Calibri"/>
                <a:cs typeface="Times New Roman"/>
              </a:rPr>
              <a:t> and Wilson (2015)</a:t>
            </a:r>
            <a:endParaRPr lang="en-CA" dirty="0" smtClean="0"/>
          </a:p>
          <a:p>
            <a:r>
              <a:rPr lang="en-CA" dirty="0" smtClean="0"/>
              <a:t>Most </a:t>
            </a:r>
            <a:r>
              <a:rPr lang="en-CA" dirty="0"/>
              <a:t>output gap estimates do not appear to </a:t>
            </a:r>
            <a:r>
              <a:rPr lang="en-CA" dirty="0" smtClean="0"/>
              <a:t>provide useful information − beyond that provided by lagged inflation − </a:t>
            </a:r>
            <a:r>
              <a:rPr lang="en-CA" dirty="0"/>
              <a:t>for forecasting total CPI </a:t>
            </a:r>
            <a:r>
              <a:rPr lang="en-CA" dirty="0" smtClean="0"/>
              <a:t>inflation.</a:t>
            </a:r>
          </a:p>
          <a:p>
            <a:pPr lvl="1"/>
            <a:r>
              <a:rPr lang="fr-CA" dirty="0" smtClean="0"/>
              <a:t>SIF </a:t>
            </a:r>
            <a:r>
              <a:rPr lang="fr-CA" dirty="0" err="1" smtClean="0"/>
              <a:t>might</a:t>
            </a:r>
            <a:r>
              <a:rPr lang="fr-CA" dirty="0" smtClean="0"/>
              <a:t> </a:t>
            </a:r>
            <a:r>
              <a:rPr lang="fr-CA" dirty="0" err="1" smtClean="0"/>
              <a:t>be</a:t>
            </a:r>
            <a:r>
              <a:rPr lang="fr-CA" dirty="0" smtClean="0"/>
              <a:t> an exception, </a:t>
            </a:r>
            <a:r>
              <a:rPr lang="fr-CA" dirty="0" err="1" smtClean="0"/>
              <a:t>especially</a:t>
            </a:r>
            <a:r>
              <a:rPr lang="fr-CA" dirty="0" smtClean="0"/>
              <a:t> in simple </a:t>
            </a:r>
            <a:r>
              <a:rPr lang="fr-CA" dirty="0" err="1" smtClean="0"/>
              <a:t>combinations</a:t>
            </a:r>
            <a:r>
              <a:rPr lang="fr-CA" dirty="0" smtClean="0"/>
              <a:t>.</a:t>
            </a:r>
            <a:endParaRPr lang="en-CA" dirty="0" smtClean="0"/>
          </a:p>
          <a:p>
            <a:r>
              <a:rPr lang="en-CA" dirty="0" smtClean="0"/>
              <a:t>Some output gap estimates may </a:t>
            </a:r>
            <a:r>
              <a:rPr lang="en-CA" dirty="0"/>
              <a:t>improve forecasts of core inflation </a:t>
            </a:r>
            <a:r>
              <a:rPr lang="en-CA" dirty="0" smtClean="0"/>
              <a:t>measures.</a:t>
            </a:r>
          </a:p>
          <a:p>
            <a:r>
              <a:rPr lang="fr-CA" dirty="0" err="1" smtClean="0">
                <a:solidFill>
                  <a:schemeClr val="tx1"/>
                </a:solidFill>
                <a:ea typeface="Times New Roman"/>
                <a:cs typeface="Times New Roman"/>
              </a:rPr>
              <a:t>Adding</a:t>
            </a:r>
            <a:r>
              <a:rPr lang="fr-CA" dirty="0" smtClean="0">
                <a:solidFill>
                  <a:schemeClr val="tx1"/>
                </a:solidFill>
                <a:ea typeface="Times New Roman"/>
                <a:cs typeface="Times New Roman"/>
              </a:rPr>
              <a:t> </a:t>
            </a:r>
            <a:r>
              <a:rPr lang="fr-CA" dirty="0" err="1">
                <a:solidFill>
                  <a:schemeClr val="tx1"/>
                </a:solidFill>
                <a:ea typeface="Times New Roman"/>
                <a:cs typeface="Times New Roman"/>
              </a:rPr>
              <a:t>projected</a:t>
            </a:r>
            <a:r>
              <a:rPr lang="fr-CA" dirty="0">
                <a:solidFill>
                  <a:schemeClr val="tx1"/>
                </a:solidFill>
                <a:ea typeface="Times New Roman"/>
                <a:cs typeface="Times New Roman"/>
              </a:rPr>
              <a:t> output gaps </a:t>
            </a:r>
            <a:r>
              <a:rPr lang="fr-CA" dirty="0" err="1" smtClean="0">
                <a:solidFill>
                  <a:schemeClr val="tx1"/>
                </a:solidFill>
                <a:ea typeface="Times New Roman"/>
                <a:cs typeface="Times New Roman"/>
              </a:rPr>
              <a:t>does</a:t>
            </a:r>
            <a:r>
              <a:rPr lang="fr-CA" dirty="0" smtClean="0">
                <a:solidFill>
                  <a:schemeClr val="tx1"/>
                </a:solidFill>
                <a:ea typeface="Times New Roman"/>
                <a:cs typeface="Times New Roman"/>
              </a:rPr>
              <a:t> </a:t>
            </a:r>
            <a:r>
              <a:rPr lang="fr-CA" dirty="0">
                <a:solidFill>
                  <a:schemeClr val="tx1"/>
                </a:solidFill>
                <a:ea typeface="Times New Roman"/>
                <a:cs typeface="Times New Roman"/>
              </a:rPr>
              <a:t>not </a:t>
            </a:r>
            <a:r>
              <a:rPr lang="fr-CA" dirty="0" err="1">
                <a:solidFill>
                  <a:schemeClr val="tx1"/>
                </a:solidFill>
                <a:ea typeface="Times New Roman"/>
                <a:cs typeface="Times New Roman"/>
              </a:rPr>
              <a:t>improve</a:t>
            </a:r>
            <a:r>
              <a:rPr lang="fr-CA" dirty="0">
                <a:solidFill>
                  <a:schemeClr val="tx1"/>
                </a:solidFill>
                <a:ea typeface="Times New Roman"/>
                <a:cs typeface="Times New Roman"/>
              </a:rPr>
              <a:t> </a:t>
            </a:r>
            <a:r>
              <a:rPr lang="fr-CA" dirty="0" err="1" smtClean="0">
                <a:solidFill>
                  <a:schemeClr val="tx1"/>
                </a:solidFill>
                <a:ea typeface="Times New Roman"/>
                <a:cs typeface="Times New Roman"/>
              </a:rPr>
              <a:t>forecasts</a:t>
            </a:r>
            <a:r>
              <a:rPr lang="fr-CA" dirty="0" smtClean="0">
                <a:solidFill>
                  <a:schemeClr val="tx1"/>
                </a:solidFill>
                <a:ea typeface="Times New Roman"/>
                <a:cs typeface="Times New Roman"/>
              </a:rPr>
              <a:t>.</a:t>
            </a:r>
          </a:p>
          <a:p>
            <a:r>
              <a:rPr lang="fr-CA" dirty="0" smtClean="0"/>
              <a:t>Labour input gaps do not do </a:t>
            </a:r>
            <a:r>
              <a:rPr lang="fr-CA" dirty="0" err="1" smtClean="0"/>
              <a:t>better</a:t>
            </a:r>
            <a:r>
              <a:rPr lang="fr-CA" dirty="0" smtClean="0"/>
              <a:t> </a:t>
            </a:r>
            <a:r>
              <a:rPr lang="fr-CA" dirty="0" err="1" smtClean="0"/>
              <a:t>than</a:t>
            </a:r>
            <a:r>
              <a:rPr lang="fr-CA" dirty="0" smtClean="0"/>
              <a:t> output gaps.</a:t>
            </a:r>
            <a:endParaRPr lang="en-CA" dirty="0" smtClean="0"/>
          </a:p>
          <a:p>
            <a:pPr marL="0" indent="0">
              <a:buNone/>
            </a:pPr>
            <a:endParaRPr lang="fr-CA" sz="2400" dirty="0" smtClean="0"/>
          </a:p>
        </p:txBody>
      </p:sp>
      <p:sp>
        <p:nvSpPr>
          <p:cNvPr id="6" name="Slide Number Placeholder 5"/>
          <p:cNvSpPr>
            <a:spLocks noGrp="1"/>
          </p:cNvSpPr>
          <p:nvPr>
            <p:ph type="sldNum" sz="quarter" idx="12"/>
          </p:nvPr>
        </p:nvSpPr>
        <p:spPr/>
        <p:txBody>
          <a:bodyPr/>
          <a:lstStyle/>
          <a:p>
            <a:fld id="{680FB5BD-A1B6-4722-B175-43A4EB5BC2F2}" type="slidenum">
              <a:rPr lang="en-CA" smtClean="0"/>
              <a:t>21</a:t>
            </a:fld>
            <a:endParaRPr lang="en-CA"/>
          </a:p>
        </p:txBody>
      </p:sp>
    </p:spTree>
    <p:extLst>
      <p:ext uri="{BB962C8B-B14F-4D97-AF65-F5344CB8AC3E}">
        <p14:creationId xmlns:p14="http://schemas.microsoft.com/office/powerpoint/2010/main" val="286193337"/>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CA" sz="3200" b="1" smtClean="0">
                <a:solidFill>
                  <a:schemeClr val="tx2"/>
                </a:solidFill>
              </a:rPr>
              <a:t>Conclusions</a:t>
            </a:r>
            <a:endParaRPr lang="en-CA" sz="3200" b="1" dirty="0">
              <a:solidFill>
                <a:schemeClr val="tx2"/>
              </a:solidFill>
            </a:endParaRPr>
          </a:p>
        </p:txBody>
      </p:sp>
      <p:sp>
        <p:nvSpPr>
          <p:cNvPr id="3" name="Content Placeholder 2"/>
          <p:cNvSpPr>
            <a:spLocks noGrp="1"/>
          </p:cNvSpPr>
          <p:nvPr>
            <p:ph idx="1"/>
          </p:nvPr>
        </p:nvSpPr>
        <p:spPr>
          <a:xfrm>
            <a:off x="152400" y="1418174"/>
            <a:ext cx="8686800" cy="4603113"/>
          </a:xfrm>
        </p:spPr>
        <p:txBody>
          <a:bodyPr>
            <a:normAutofit/>
          </a:bodyPr>
          <a:lstStyle/>
          <a:p>
            <a:pPr marL="0" indent="0">
              <a:spcAft>
                <a:spcPts val="1000"/>
              </a:spcAft>
              <a:buNone/>
            </a:pPr>
            <a:endParaRPr lang="fr-CA" dirty="0"/>
          </a:p>
          <a:p>
            <a:pPr marL="0" indent="0">
              <a:spcAft>
                <a:spcPts val="1000"/>
              </a:spcAft>
              <a:buNone/>
            </a:pPr>
            <a:r>
              <a:rPr lang="fr-CA" dirty="0" err="1" smtClean="0"/>
              <a:t>Some</a:t>
            </a:r>
            <a:r>
              <a:rPr lang="fr-CA" dirty="0" smtClean="0"/>
              <a:t> </a:t>
            </a:r>
            <a:r>
              <a:rPr lang="fr-CA" dirty="0" err="1" smtClean="0"/>
              <a:t>next</a:t>
            </a:r>
            <a:r>
              <a:rPr lang="fr-CA" dirty="0" smtClean="0"/>
              <a:t> </a:t>
            </a:r>
            <a:r>
              <a:rPr lang="fr-CA" dirty="0" err="1" smtClean="0"/>
              <a:t>steps</a:t>
            </a:r>
            <a:r>
              <a:rPr lang="fr-CA" dirty="0" smtClean="0"/>
              <a:t>:</a:t>
            </a:r>
            <a:endParaRPr lang="fr-CA" dirty="0"/>
          </a:p>
          <a:p>
            <a:pPr>
              <a:spcAft>
                <a:spcPts val="1000"/>
              </a:spcAft>
            </a:pPr>
            <a:r>
              <a:rPr lang="fr-CA" dirty="0" err="1" smtClean="0"/>
              <a:t>Robustness</a:t>
            </a:r>
            <a:r>
              <a:rPr lang="fr-CA" dirty="0" smtClean="0"/>
              <a:t> </a:t>
            </a:r>
            <a:r>
              <a:rPr lang="fr-CA" dirty="0" err="1" smtClean="0"/>
              <a:t>checks</a:t>
            </a:r>
            <a:r>
              <a:rPr lang="fr-CA" dirty="0" smtClean="0"/>
              <a:t>.</a:t>
            </a:r>
          </a:p>
          <a:p>
            <a:pPr lvl="1">
              <a:spcAft>
                <a:spcPts val="1000"/>
              </a:spcAft>
            </a:pPr>
            <a:r>
              <a:rPr lang="fr-CA" dirty="0" err="1" smtClean="0"/>
              <a:t>E.g</a:t>
            </a:r>
            <a:r>
              <a:rPr lang="fr-CA" dirty="0" smtClean="0"/>
              <a:t>. in </a:t>
            </a:r>
            <a:r>
              <a:rPr lang="fr-CA" dirty="0" err="1" smtClean="0"/>
              <a:t>terms</a:t>
            </a:r>
            <a:r>
              <a:rPr lang="fr-CA" dirty="0" smtClean="0"/>
              <a:t> of </a:t>
            </a:r>
            <a:r>
              <a:rPr lang="fr-CA" dirty="0" err="1" smtClean="0"/>
              <a:t>methods</a:t>
            </a:r>
            <a:r>
              <a:rPr lang="fr-CA" dirty="0" smtClean="0"/>
              <a:t> </a:t>
            </a:r>
            <a:r>
              <a:rPr lang="fr-CA" dirty="0" err="1" smtClean="0"/>
              <a:t>used</a:t>
            </a:r>
            <a:r>
              <a:rPr lang="fr-CA" dirty="0" smtClean="0"/>
              <a:t> to </a:t>
            </a:r>
            <a:r>
              <a:rPr lang="fr-CA" dirty="0" err="1" smtClean="0"/>
              <a:t>forecast</a:t>
            </a:r>
            <a:r>
              <a:rPr lang="fr-CA" dirty="0" smtClean="0"/>
              <a:t> variables </a:t>
            </a:r>
            <a:r>
              <a:rPr lang="fr-CA" dirty="0" err="1" smtClean="0"/>
              <a:t>feeding</a:t>
            </a:r>
            <a:r>
              <a:rPr lang="fr-CA" dirty="0" smtClean="0"/>
              <a:t> in output gap </a:t>
            </a:r>
            <a:r>
              <a:rPr lang="fr-CA" dirty="0" err="1" smtClean="0"/>
              <a:t>estimates</a:t>
            </a:r>
            <a:r>
              <a:rPr lang="fr-CA" dirty="0" smtClean="0"/>
              <a:t>.</a:t>
            </a:r>
          </a:p>
          <a:p>
            <a:pPr>
              <a:spcAft>
                <a:spcPts val="1000"/>
              </a:spcAft>
            </a:pPr>
            <a:r>
              <a:rPr lang="fr-CA" dirty="0" err="1" smtClean="0"/>
              <a:t>Consider</a:t>
            </a:r>
            <a:r>
              <a:rPr lang="fr-CA" dirty="0" smtClean="0"/>
              <a:t> </a:t>
            </a:r>
            <a:r>
              <a:rPr lang="fr-CA" dirty="0" err="1" smtClean="0"/>
              <a:t>other</a:t>
            </a:r>
            <a:r>
              <a:rPr lang="fr-CA" dirty="0" smtClean="0"/>
              <a:t> output gap </a:t>
            </a:r>
            <a:r>
              <a:rPr lang="fr-CA" dirty="0" err="1" smtClean="0"/>
              <a:t>measures</a:t>
            </a:r>
            <a:r>
              <a:rPr lang="fr-CA" dirty="0" smtClean="0"/>
              <a:t>.</a:t>
            </a:r>
          </a:p>
          <a:p>
            <a:pPr>
              <a:spcAft>
                <a:spcPts val="1000"/>
              </a:spcAft>
            </a:pPr>
            <a:r>
              <a:rPr lang="fr-CA" dirty="0" smtClean="0"/>
              <a:t>Small </a:t>
            </a:r>
            <a:r>
              <a:rPr lang="fr-CA" dirty="0" err="1" smtClean="0"/>
              <a:t>sample</a:t>
            </a:r>
            <a:r>
              <a:rPr lang="fr-CA" dirty="0" smtClean="0"/>
              <a:t> of </a:t>
            </a:r>
            <a:r>
              <a:rPr lang="fr-CA" dirty="0" err="1" smtClean="0"/>
              <a:t>forecasts</a:t>
            </a:r>
            <a:r>
              <a:rPr lang="fr-CA" dirty="0" smtClean="0"/>
              <a:t>. </a:t>
            </a:r>
            <a:r>
              <a:rPr lang="fr-CA" dirty="0" err="1" smtClean="0"/>
              <a:t>Need</a:t>
            </a:r>
            <a:r>
              <a:rPr lang="fr-CA" dirty="0" smtClean="0"/>
              <a:t> to monitor future performance.</a:t>
            </a:r>
          </a:p>
          <a:p>
            <a:pPr>
              <a:spcAft>
                <a:spcPts val="1000"/>
              </a:spcAft>
            </a:pPr>
            <a:r>
              <a:rPr lang="fr-CA" dirty="0" err="1" smtClean="0"/>
              <a:t>Develop</a:t>
            </a:r>
            <a:r>
              <a:rPr lang="fr-CA" dirty="0" smtClean="0"/>
              <a:t> </a:t>
            </a:r>
            <a:r>
              <a:rPr lang="fr-CA" dirty="0" err="1" smtClean="0"/>
              <a:t>methods</a:t>
            </a:r>
            <a:r>
              <a:rPr lang="fr-CA" dirty="0" smtClean="0"/>
              <a:t> </a:t>
            </a:r>
            <a:r>
              <a:rPr lang="fr-CA" dirty="0" err="1" smtClean="0"/>
              <a:t>that</a:t>
            </a:r>
            <a:r>
              <a:rPr lang="fr-CA" dirty="0" smtClean="0"/>
              <a:t> do </a:t>
            </a:r>
            <a:r>
              <a:rPr lang="fr-CA" dirty="0" err="1" smtClean="0"/>
              <a:t>better</a:t>
            </a:r>
            <a:r>
              <a:rPr lang="fr-CA" dirty="0" smtClean="0"/>
              <a:t> </a:t>
            </a:r>
            <a:r>
              <a:rPr lang="fr-CA" dirty="0" err="1" smtClean="0"/>
              <a:t>with</a:t>
            </a:r>
            <a:r>
              <a:rPr lang="fr-CA" dirty="0" smtClean="0"/>
              <a:t> </a:t>
            </a:r>
            <a:r>
              <a:rPr lang="fr-CA" dirty="0" err="1" smtClean="0"/>
              <a:t>marked</a:t>
            </a:r>
            <a:r>
              <a:rPr lang="fr-CA" dirty="0" smtClean="0"/>
              <a:t> </a:t>
            </a:r>
            <a:r>
              <a:rPr lang="fr-CA" dirty="0" err="1" smtClean="0"/>
              <a:t>economic</a:t>
            </a:r>
            <a:r>
              <a:rPr lang="fr-CA" dirty="0" smtClean="0"/>
              <a:t> </a:t>
            </a:r>
            <a:r>
              <a:rPr lang="fr-CA" dirty="0" err="1" smtClean="0"/>
              <a:t>slowdown</a:t>
            </a:r>
            <a:r>
              <a:rPr lang="fr-CA" dirty="0" smtClean="0"/>
              <a:t>.</a:t>
            </a:r>
            <a:endParaRPr lang="fr-CA" dirty="0"/>
          </a:p>
        </p:txBody>
      </p:sp>
      <p:sp>
        <p:nvSpPr>
          <p:cNvPr id="6" name="Slide Number Placeholder 5"/>
          <p:cNvSpPr>
            <a:spLocks noGrp="1"/>
          </p:cNvSpPr>
          <p:nvPr>
            <p:ph type="sldNum" sz="quarter" idx="12"/>
          </p:nvPr>
        </p:nvSpPr>
        <p:spPr/>
        <p:txBody>
          <a:bodyPr/>
          <a:lstStyle/>
          <a:p>
            <a:fld id="{680FB5BD-A1B6-4722-B175-43A4EB5BC2F2}" type="slidenum">
              <a:rPr lang="en-CA" smtClean="0">
                <a:solidFill>
                  <a:srgbClr val="04617B"/>
                </a:solidFill>
              </a:rPr>
              <a:pPr/>
              <a:t>22</a:t>
            </a:fld>
            <a:endParaRPr lang="en-CA">
              <a:solidFill>
                <a:srgbClr val="04617B"/>
              </a:solidFill>
            </a:endParaRPr>
          </a:p>
        </p:txBody>
      </p:sp>
    </p:spTree>
    <p:extLst>
      <p:ext uri="{BB962C8B-B14F-4D97-AF65-F5344CB8AC3E}">
        <p14:creationId xmlns:p14="http://schemas.microsoft.com/office/powerpoint/2010/main" val="3351432175"/>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Appendix</a:t>
            </a:r>
            <a:endParaRPr lang="en-CA" dirty="0"/>
          </a:p>
        </p:txBody>
      </p:sp>
      <p:sp>
        <p:nvSpPr>
          <p:cNvPr id="4" name="Slide Number Placeholder 3"/>
          <p:cNvSpPr>
            <a:spLocks noGrp="1"/>
          </p:cNvSpPr>
          <p:nvPr>
            <p:ph type="sldNum" sz="quarter" idx="12"/>
          </p:nvPr>
        </p:nvSpPr>
        <p:spPr/>
        <p:txBody>
          <a:bodyPr/>
          <a:lstStyle/>
          <a:p>
            <a:fld id="{680FB5BD-A1B6-4722-B175-43A4EB5BC2F2}" type="slidenum">
              <a:rPr lang="en-CA" smtClean="0"/>
              <a:t>23</a:t>
            </a:fld>
            <a:endParaRPr lang="en-CA"/>
          </a:p>
        </p:txBody>
      </p:sp>
    </p:spTree>
    <p:extLst>
      <p:ext uri="{BB962C8B-B14F-4D97-AF65-F5344CB8AC3E}">
        <p14:creationId xmlns:p14="http://schemas.microsoft.com/office/powerpoint/2010/main" val="409820960"/>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CA" sz="3200" b="1" dirty="0" smtClean="0">
                <a:solidFill>
                  <a:schemeClr val="tx2"/>
                </a:solidFill>
              </a:rPr>
              <a:t>The </a:t>
            </a:r>
            <a:r>
              <a:rPr lang="fr-CA" sz="3200" b="1" dirty="0" err="1" smtClean="0">
                <a:solidFill>
                  <a:schemeClr val="tx2"/>
                </a:solidFill>
              </a:rPr>
              <a:t>Simplified</a:t>
            </a:r>
            <a:r>
              <a:rPr lang="fr-CA" sz="3200" b="1" dirty="0" smtClean="0">
                <a:solidFill>
                  <a:schemeClr val="tx2"/>
                </a:solidFill>
              </a:rPr>
              <a:t> Integrated Framework (SIF)</a:t>
            </a:r>
            <a:endParaRPr lang="en-CA" b="1" dirty="0">
              <a:solidFill>
                <a:schemeClr val="tx2"/>
              </a:solidFill>
            </a:endParaRPr>
          </a:p>
        </p:txBody>
      </p:sp>
      <p:sp>
        <p:nvSpPr>
          <p:cNvPr id="4" name="Slide Number Placeholder 3"/>
          <p:cNvSpPr>
            <a:spLocks noGrp="1"/>
          </p:cNvSpPr>
          <p:nvPr>
            <p:ph type="sldNum" sz="quarter" idx="12"/>
          </p:nvPr>
        </p:nvSpPr>
        <p:spPr/>
        <p:txBody>
          <a:bodyPr/>
          <a:lstStyle/>
          <a:p>
            <a:fld id="{680FB5BD-A1B6-4722-B175-43A4EB5BC2F2}" type="slidenum">
              <a:rPr lang="en-CA" smtClean="0"/>
              <a:t>24</a:t>
            </a:fld>
            <a:endParaRPr lang="en-CA"/>
          </a:p>
        </p:txBody>
      </p:sp>
      <p:graphicFrame>
        <p:nvGraphicFramePr>
          <p:cNvPr id="6" name="Chart 5"/>
          <p:cNvGraphicFramePr>
            <a:graphicFrameLocks/>
          </p:cNvGraphicFramePr>
          <p:nvPr>
            <p:extLst>
              <p:ext uri="{D42A27DB-BD31-4B8C-83A1-F6EECF244321}">
                <p14:modId xmlns:p14="http://schemas.microsoft.com/office/powerpoint/2010/main" val="1091915225"/>
              </p:ext>
            </p:extLst>
          </p:nvPr>
        </p:nvGraphicFramePr>
        <p:xfrm>
          <a:off x="179512" y="1629000"/>
          <a:ext cx="8640960" cy="46803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67597097"/>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CA" sz="3200" b="1" dirty="0" smtClean="0">
                <a:solidFill>
                  <a:schemeClr val="tx2"/>
                </a:solidFill>
              </a:rPr>
              <a:t>The Extended </a:t>
            </a:r>
            <a:r>
              <a:rPr lang="fr-CA" sz="3200" b="1" dirty="0" err="1" smtClean="0">
                <a:solidFill>
                  <a:schemeClr val="tx2"/>
                </a:solidFill>
              </a:rPr>
              <a:t>Multivariate</a:t>
            </a:r>
            <a:r>
              <a:rPr lang="fr-CA" sz="3200" b="1" dirty="0" smtClean="0">
                <a:solidFill>
                  <a:schemeClr val="tx2"/>
                </a:solidFill>
              </a:rPr>
              <a:t> </a:t>
            </a:r>
            <a:r>
              <a:rPr lang="fr-CA" sz="3200" b="1" dirty="0" err="1" smtClean="0">
                <a:solidFill>
                  <a:schemeClr val="tx2"/>
                </a:solidFill>
              </a:rPr>
              <a:t>Filter</a:t>
            </a:r>
            <a:r>
              <a:rPr lang="fr-CA" sz="3200" b="1" dirty="0" smtClean="0">
                <a:solidFill>
                  <a:schemeClr val="tx2"/>
                </a:solidFill>
              </a:rPr>
              <a:t> (EMVF)</a:t>
            </a:r>
            <a:endParaRPr lang="en-CA" sz="3200" b="1" dirty="0">
              <a:solidFill>
                <a:schemeClr val="tx2"/>
              </a:solidFill>
            </a:endParaRPr>
          </a:p>
        </p:txBody>
      </p:sp>
      <p:sp>
        <p:nvSpPr>
          <p:cNvPr id="5" name="Slide Number Placeholder 4"/>
          <p:cNvSpPr>
            <a:spLocks noGrp="1"/>
          </p:cNvSpPr>
          <p:nvPr>
            <p:ph type="sldNum" sz="quarter" idx="12"/>
          </p:nvPr>
        </p:nvSpPr>
        <p:spPr/>
        <p:txBody>
          <a:bodyPr/>
          <a:lstStyle/>
          <a:p>
            <a:fld id="{680FB5BD-A1B6-4722-B175-43A4EB5BC2F2}" type="slidenum">
              <a:rPr lang="en-CA" smtClean="0"/>
              <a:t>25</a:t>
            </a:fld>
            <a:endParaRPr lang="en-CA"/>
          </a:p>
        </p:txBody>
      </p:sp>
      <p:graphicFrame>
        <p:nvGraphicFramePr>
          <p:cNvPr id="7" name="Chart 6"/>
          <p:cNvGraphicFramePr>
            <a:graphicFrameLocks/>
          </p:cNvGraphicFramePr>
          <p:nvPr>
            <p:extLst>
              <p:ext uri="{D42A27DB-BD31-4B8C-83A1-F6EECF244321}">
                <p14:modId xmlns:p14="http://schemas.microsoft.com/office/powerpoint/2010/main" val="1488190741"/>
              </p:ext>
            </p:extLst>
          </p:nvPr>
        </p:nvGraphicFramePr>
        <p:xfrm>
          <a:off x="179512" y="1629000"/>
          <a:ext cx="8640960" cy="48963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6608986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CA" sz="3200" b="1" dirty="0" err="1" smtClean="0">
                <a:solidFill>
                  <a:schemeClr val="tx2"/>
                </a:solidFill>
              </a:rPr>
              <a:t>Simplified</a:t>
            </a:r>
            <a:r>
              <a:rPr lang="fr-CA" sz="3200" b="1" dirty="0" smtClean="0">
                <a:solidFill>
                  <a:schemeClr val="tx2"/>
                </a:solidFill>
              </a:rPr>
              <a:t> and full versions of the IF </a:t>
            </a:r>
            <a:endParaRPr lang="en-CA" sz="3200" b="1" dirty="0">
              <a:solidFill>
                <a:schemeClr val="tx2"/>
              </a:solidFill>
            </a:endParaRPr>
          </a:p>
        </p:txBody>
      </p:sp>
      <p:sp>
        <p:nvSpPr>
          <p:cNvPr id="5" name="Slide Number Placeholder 4"/>
          <p:cNvSpPr>
            <a:spLocks noGrp="1"/>
          </p:cNvSpPr>
          <p:nvPr>
            <p:ph type="sldNum" sz="quarter" idx="12"/>
          </p:nvPr>
        </p:nvSpPr>
        <p:spPr/>
        <p:txBody>
          <a:bodyPr/>
          <a:lstStyle/>
          <a:p>
            <a:fld id="{680FB5BD-A1B6-4722-B175-43A4EB5BC2F2}" type="slidenum">
              <a:rPr lang="en-CA" smtClean="0"/>
              <a:t>26</a:t>
            </a:fld>
            <a:endParaRPr lang="en-CA"/>
          </a:p>
        </p:txBody>
      </p:sp>
      <p:graphicFrame>
        <p:nvGraphicFramePr>
          <p:cNvPr id="6" name="Chart 5"/>
          <p:cNvGraphicFramePr/>
          <p:nvPr>
            <p:extLst>
              <p:ext uri="{D42A27DB-BD31-4B8C-83A1-F6EECF244321}">
                <p14:modId xmlns:p14="http://schemas.microsoft.com/office/powerpoint/2010/main" val="2394340423"/>
              </p:ext>
            </p:extLst>
          </p:nvPr>
        </p:nvGraphicFramePr>
        <p:xfrm>
          <a:off x="179512" y="1556792"/>
          <a:ext cx="8640000" cy="4896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94523488"/>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CA" sz="3200" b="1" dirty="0" smtClean="0">
                <a:solidFill>
                  <a:schemeClr val="tx2"/>
                </a:solidFill>
              </a:rPr>
              <a:t>New </a:t>
            </a:r>
            <a:r>
              <a:rPr lang="fr-CA" sz="3200" b="1" dirty="0" err="1" smtClean="0">
                <a:solidFill>
                  <a:schemeClr val="tx2"/>
                </a:solidFill>
              </a:rPr>
              <a:t>measures</a:t>
            </a:r>
            <a:r>
              <a:rPr lang="fr-CA" sz="3200" b="1" dirty="0" smtClean="0">
                <a:solidFill>
                  <a:schemeClr val="tx2"/>
                </a:solidFill>
              </a:rPr>
              <a:t> of </a:t>
            </a:r>
            <a:r>
              <a:rPr lang="fr-CA" sz="3200" b="1" dirty="0" err="1" smtClean="0">
                <a:solidFill>
                  <a:schemeClr val="tx2"/>
                </a:solidFill>
              </a:rPr>
              <a:t>core</a:t>
            </a:r>
            <a:r>
              <a:rPr lang="fr-CA" sz="3200" b="1" dirty="0" smtClean="0">
                <a:solidFill>
                  <a:schemeClr val="tx2"/>
                </a:solidFill>
              </a:rPr>
              <a:t> inflation, </a:t>
            </a:r>
            <a:r>
              <a:rPr lang="fr-CA" sz="3200" b="1" dirty="0" err="1" smtClean="0">
                <a:solidFill>
                  <a:schemeClr val="tx2"/>
                </a:solidFill>
              </a:rPr>
              <a:t>year</a:t>
            </a:r>
            <a:r>
              <a:rPr lang="fr-CA" sz="3200" b="1" dirty="0" smtClean="0">
                <a:solidFill>
                  <a:schemeClr val="tx2"/>
                </a:solidFill>
              </a:rPr>
              <a:t>-over-</a:t>
            </a:r>
            <a:r>
              <a:rPr lang="fr-CA" sz="3200" b="1" dirty="0" err="1" smtClean="0">
                <a:solidFill>
                  <a:schemeClr val="tx2"/>
                </a:solidFill>
              </a:rPr>
              <a:t>year</a:t>
            </a:r>
            <a:endParaRPr lang="en-CA" sz="3200" b="1" dirty="0">
              <a:solidFill>
                <a:schemeClr val="tx2"/>
              </a:solidFill>
            </a:endParaRPr>
          </a:p>
        </p:txBody>
      </p:sp>
      <p:sp>
        <p:nvSpPr>
          <p:cNvPr id="5" name="Slide Number Placeholder 4"/>
          <p:cNvSpPr>
            <a:spLocks noGrp="1"/>
          </p:cNvSpPr>
          <p:nvPr>
            <p:ph type="sldNum" sz="quarter" idx="12"/>
          </p:nvPr>
        </p:nvSpPr>
        <p:spPr/>
        <p:txBody>
          <a:bodyPr/>
          <a:lstStyle/>
          <a:p>
            <a:fld id="{680FB5BD-A1B6-4722-B175-43A4EB5BC2F2}" type="slidenum">
              <a:rPr lang="en-CA" smtClean="0"/>
              <a:t>27</a:t>
            </a:fld>
            <a:endParaRPr lang="en-CA"/>
          </a:p>
        </p:txBody>
      </p:sp>
      <p:graphicFrame>
        <p:nvGraphicFramePr>
          <p:cNvPr id="7" name="Chart 6"/>
          <p:cNvGraphicFramePr/>
          <p:nvPr>
            <p:extLst>
              <p:ext uri="{D42A27DB-BD31-4B8C-83A1-F6EECF244321}">
                <p14:modId xmlns:p14="http://schemas.microsoft.com/office/powerpoint/2010/main" val="3438326601"/>
              </p:ext>
            </p:extLst>
          </p:nvPr>
        </p:nvGraphicFramePr>
        <p:xfrm>
          <a:off x="179512" y="1556792"/>
          <a:ext cx="8640960" cy="49685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5109175"/>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49429"/>
            <a:ext cx="8686800" cy="823387"/>
          </a:xfrm>
        </p:spPr>
        <p:txBody>
          <a:bodyPr/>
          <a:lstStyle/>
          <a:p>
            <a:r>
              <a:rPr lang="fr-CA" b="1" dirty="0" smtClean="0">
                <a:solidFill>
                  <a:schemeClr val="tx2"/>
                </a:solidFill>
              </a:rPr>
              <a:t>Real-time </a:t>
            </a:r>
            <a:r>
              <a:rPr lang="fr-CA" b="1" dirty="0" err="1">
                <a:solidFill>
                  <a:schemeClr val="tx2"/>
                </a:solidFill>
              </a:rPr>
              <a:t>forecasting</a:t>
            </a:r>
            <a:r>
              <a:rPr lang="fr-CA" b="1" dirty="0">
                <a:solidFill>
                  <a:schemeClr val="tx2"/>
                </a:solidFill>
              </a:rPr>
              <a:t> </a:t>
            </a:r>
            <a:r>
              <a:rPr lang="fr-CA" b="1" dirty="0" err="1">
                <a:solidFill>
                  <a:schemeClr val="tx2"/>
                </a:solidFill>
              </a:rPr>
              <a:t>assessment</a:t>
            </a:r>
            <a:r>
              <a:rPr lang="fr-CA" b="1" dirty="0">
                <a:solidFill>
                  <a:schemeClr val="tx2"/>
                </a:solidFill>
              </a:rPr>
              <a:t>: </a:t>
            </a:r>
            <a:r>
              <a:rPr lang="fr-CA" b="1" dirty="0" err="1">
                <a:solidFill>
                  <a:schemeClr val="tx2"/>
                </a:solidFill>
              </a:rPr>
              <a:t>Core</a:t>
            </a:r>
            <a:r>
              <a:rPr lang="fr-CA" b="1" dirty="0">
                <a:solidFill>
                  <a:schemeClr val="tx2"/>
                </a:solidFill>
              </a:rPr>
              <a:t> inflation (</a:t>
            </a:r>
            <a:r>
              <a:rPr lang="fr-CA" b="1" dirty="0" smtClean="0">
                <a:solidFill>
                  <a:schemeClr val="tx2"/>
                </a:solidFill>
              </a:rPr>
              <a:t>CPI-</a:t>
            </a:r>
            <a:r>
              <a:rPr lang="fr-CA" b="1" dirty="0" err="1" smtClean="0">
                <a:solidFill>
                  <a:schemeClr val="tx2"/>
                </a:solidFill>
              </a:rPr>
              <a:t>median</a:t>
            </a:r>
            <a:r>
              <a:rPr lang="fr-CA" b="1" dirty="0" smtClean="0">
                <a:solidFill>
                  <a:schemeClr val="tx2"/>
                </a:solidFill>
              </a:rPr>
              <a:t>)</a:t>
            </a:r>
            <a:r>
              <a:rPr lang="en-CA" dirty="0"/>
              <a:t/>
            </a:r>
            <a:br>
              <a:rPr lang="en-CA" dirty="0"/>
            </a:br>
            <a:endParaRPr lang="en-CA" dirty="0"/>
          </a:p>
        </p:txBody>
      </p:sp>
      <p:sp>
        <p:nvSpPr>
          <p:cNvPr id="4" name="Slide Number Placeholder 3"/>
          <p:cNvSpPr>
            <a:spLocks noGrp="1"/>
          </p:cNvSpPr>
          <p:nvPr>
            <p:ph type="sldNum" sz="quarter" idx="12"/>
          </p:nvPr>
        </p:nvSpPr>
        <p:spPr/>
        <p:txBody>
          <a:bodyPr/>
          <a:lstStyle/>
          <a:p>
            <a:fld id="{680FB5BD-A1B6-4722-B175-43A4EB5BC2F2}" type="slidenum">
              <a:rPr lang="en-CA" smtClean="0"/>
              <a:t>28</a:t>
            </a:fld>
            <a:endParaRPr lang="en-CA"/>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2807796102"/>
                  </p:ext>
                </p:extLst>
              </p:nvPr>
            </p:nvGraphicFramePr>
            <p:xfrm>
              <a:off x="179512" y="1556792"/>
              <a:ext cx="8640961" cy="4968552"/>
            </p:xfrm>
            <a:graphic>
              <a:graphicData uri="http://schemas.openxmlformats.org/drawingml/2006/table">
                <a:tbl>
                  <a:tblPr firstRow="1" firstCol="1" bandRow="1">
                    <a:tableStyleId>{3B4B98B0-60AC-42C2-AFA5-B58CD77FA1E5}</a:tableStyleId>
                  </a:tblPr>
                  <a:tblGrid>
                    <a:gridCol w="2551631"/>
                    <a:gridCol w="1521164"/>
                    <a:gridCol w="1521164"/>
                    <a:gridCol w="1523501"/>
                    <a:gridCol w="1523501"/>
                  </a:tblGrid>
                  <a:tr h="329947">
                    <a:tc rowSpan="2">
                      <a:txBody>
                        <a:bodyPr/>
                        <a:lstStyle/>
                        <a:p>
                          <a:pPr>
                            <a:lnSpc>
                              <a:spcPct val="115000"/>
                            </a:lnSpc>
                            <a:spcAft>
                              <a:spcPts val="0"/>
                            </a:spcAft>
                          </a:pPr>
                          <a:r>
                            <a:rPr lang="en-CA" sz="1500" dirty="0">
                              <a:effectLst/>
                            </a:rPr>
                            <a:t>Model</a:t>
                          </a:r>
                          <a:endParaRPr lang="en-CA" sz="1500" dirty="0">
                            <a:solidFill>
                              <a:srgbClr val="76923C"/>
                            </a:solidFill>
                            <a:effectLst/>
                            <a:latin typeface="Calibri"/>
                            <a:ea typeface="Calibri"/>
                            <a:cs typeface="Times New Roman"/>
                          </a:endParaRPr>
                        </a:p>
                      </a:txBody>
                      <a:tcPr marL="50386" marR="50386" marT="0" marB="0" anchor="ctr"/>
                    </a:tc>
                    <a:tc gridSpan="2">
                      <a:txBody>
                        <a:bodyPr/>
                        <a:lstStyle/>
                        <a:p>
                          <a:pPr algn="ctr">
                            <a:lnSpc>
                              <a:spcPct val="115000"/>
                            </a:lnSpc>
                            <a:spcAft>
                              <a:spcPts val="0"/>
                            </a:spcAft>
                          </a:pPr>
                          <a:r>
                            <a:rPr lang="en-CA" sz="1500" dirty="0">
                              <a:effectLst/>
                            </a:rPr>
                            <a:t>Equation 2</a:t>
                          </a:r>
                          <a:endParaRPr lang="en-CA" sz="1500" dirty="0">
                            <a:solidFill>
                              <a:srgbClr val="76923C"/>
                            </a:solidFill>
                            <a:effectLst/>
                            <a:latin typeface="Calibri"/>
                            <a:ea typeface="Calibri"/>
                            <a:cs typeface="Times New Roman"/>
                          </a:endParaRPr>
                        </a:p>
                      </a:txBody>
                      <a:tcPr marL="50386" marR="50386" marT="0" marB="0"/>
                    </a:tc>
                    <a:tc hMerge="1">
                      <a:txBody>
                        <a:bodyPr/>
                        <a:lstStyle/>
                        <a:p>
                          <a:endParaRPr lang="en-CA"/>
                        </a:p>
                      </a:txBody>
                      <a:tcPr/>
                    </a:tc>
                    <a:tc gridSpan="2">
                      <a:txBody>
                        <a:bodyPr/>
                        <a:lstStyle/>
                        <a:p>
                          <a:pPr algn="ctr">
                            <a:lnSpc>
                              <a:spcPct val="115000"/>
                            </a:lnSpc>
                            <a:spcAft>
                              <a:spcPts val="0"/>
                            </a:spcAft>
                          </a:pPr>
                          <a:r>
                            <a:rPr lang="en-CA" sz="1500" dirty="0">
                              <a:effectLst/>
                            </a:rPr>
                            <a:t>Equation 3</a:t>
                          </a:r>
                          <a:endParaRPr lang="en-CA" sz="1500" dirty="0">
                            <a:solidFill>
                              <a:srgbClr val="76923C"/>
                            </a:solidFill>
                            <a:effectLst/>
                            <a:latin typeface="Calibri"/>
                            <a:ea typeface="Calibri"/>
                            <a:cs typeface="Times New Roman"/>
                          </a:endParaRPr>
                        </a:p>
                      </a:txBody>
                      <a:tcPr marL="50386" marR="50386" marT="0" marB="0"/>
                    </a:tc>
                    <a:tc hMerge="1">
                      <a:txBody>
                        <a:bodyPr/>
                        <a:lstStyle/>
                        <a:p>
                          <a:endParaRPr lang="en-CA"/>
                        </a:p>
                      </a:txBody>
                      <a:tcPr/>
                    </a:tc>
                  </a:tr>
                  <a:tr h="349294">
                    <a:tc vMerge="1">
                      <a:txBody>
                        <a:bodyPr/>
                        <a:lstStyle/>
                        <a:p>
                          <a:endParaRPr lang="en-CA"/>
                        </a:p>
                      </a:txBody>
                      <a:tcP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n-CA" sz="1500">
                                    <a:effectLst/>
                                    <a:latin typeface="Cambria Math"/>
                                  </a:rPr>
                                  <m:t>𝒉</m:t>
                                </m:r>
                                <m:r>
                                  <a:rPr lang="en-CA" sz="1500">
                                    <a:effectLst/>
                                    <a:latin typeface="Cambria Math"/>
                                  </a:rPr>
                                  <m:t>=</m:t>
                                </m:r>
                                <m:r>
                                  <a:rPr lang="en-CA" sz="1500">
                                    <a:effectLst/>
                                    <a:latin typeface="Cambria Math"/>
                                  </a:rPr>
                                  <m:t>𝟐</m:t>
                                </m:r>
                              </m:oMath>
                            </m:oMathPara>
                          </a14:m>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n-CA" sz="1500">
                                    <a:effectLst/>
                                    <a:latin typeface="Cambria Math"/>
                                  </a:rPr>
                                  <m:t>𝒉</m:t>
                                </m:r>
                                <m:r>
                                  <a:rPr lang="en-CA" sz="1500">
                                    <a:effectLst/>
                                    <a:latin typeface="Cambria Math"/>
                                  </a:rPr>
                                  <m:t>=</m:t>
                                </m:r>
                                <m:r>
                                  <a:rPr lang="en-CA" sz="1500">
                                    <a:effectLst/>
                                    <a:latin typeface="Cambria Math"/>
                                  </a:rPr>
                                  <m:t>𝟒</m:t>
                                </m:r>
                              </m:oMath>
                            </m:oMathPara>
                          </a14:m>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n-CA" sz="1500">
                                    <a:effectLst/>
                                    <a:latin typeface="Cambria Math"/>
                                  </a:rPr>
                                  <m:t>𝒉</m:t>
                                </m:r>
                                <m:r>
                                  <a:rPr lang="en-CA" sz="1500">
                                    <a:effectLst/>
                                    <a:latin typeface="Cambria Math"/>
                                  </a:rPr>
                                  <m:t>=</m:t>
                                </m:r>
                                <m:r>
                                  <a:rPr lang="en-CA" sz="1500">
                                    <a:effectLst/>
                                    <a:latin typeface="Cambria Math"/>
                                  </a:rPr>
                                  <m:t>𝟐</m:t>
                                </m:r>
                              </m:oMath>
                            </m:oMathPara>
                          </a14:m>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n-CA" sz="1500">
                                    <a:effectLst/>
                                    <a:latin typeface="Cambria Math"/>
                                  </a:rPr>
                                  <m:t>𝒉</m:t>
                                </m:r>
                                <m:r>
                                  <a:rPr lang="en-CA" sz="1500">
                                    <a:effectLst/>
                                    <a:latin typeface="Cambria Math"/>
                                  </a:rPr>
                                  <m:t>=</m:t>
                                </m:r>
                                <m:r>
                                  <a:rPr lang="en-CA" sz="1500">
                                    <a:effectLst/>
                                    <a:latin typeface="Cambria Math"/>
                                  </a:rPr>
                                  <m:t>𝟒</m:t>
                                </m:r>
                              </m:oMath>
                            </m:oMathPara>
                          </a14:m>
                          <a:endParaRPr lang="en-CA" sz="1500">
                            <a:solidFill>
                              <a:srgbClr val="76923C"/>
                            </a:solidFill>
                            <a:effectLst/>
                            <a:latin typeface="Calibri"/>
                            <a:ea typeface="Calibri"/>
                            <a:cs typeface="Times New Roman"/>
                          </a:endParaRPr>
                        </a:p>
                      </a:txBody>
                      <a:tcPr marL="50386" marR="50386" marT="0" marB="0"/>
                    </a:tc>
                  </a:tr>
                  <a:tr h="329947">
                    <a:tc>
                      <a:txBody>
                        <a:bodyPr/>
                        <a:lstStyle/>
                        <a:p>
                          <a:pPr>
                            <a:lnSpc>
                              <a:spcPct val="115000"/>
                            </a:lnSpc>
                            <a:spcAft>
                              <a:spcPts val="0"/>
                            </a:spcAft>
                          </a:pPr>
                          <a:r>
                            <a:rPr lang="en-CA" sz="1500" dirty="0">
                              <a:effectLst/>
                            </a:rPr>
                            <a:t>MSSF</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1.05</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1.07</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1.06</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1.07</a:t>
                          </a:r>
                          <a:endParaRPr lang="en-CA" sz="1500">
                            <a:solidFill>
                              <a:srgbClr val="76923C"/>
                            </a:solidFill>
                            <a:effectLst/>
                            <a:latin typeface="Calibri"/>
                            <a:ea typeface="Calibri"/>
                            <a:cs typeface="Times New Roman"/>
                          </a:endParaRPr>
                        </a:p>
                      </a:txBody>
                      <a:tcPr marL="50386" marR="50386" marT="0" marB="0"/>
                    </a:tc>
                  </a:tr>
                  <a:tr h="329947">
                    <a:tc>
                      <a:txBody>
                        <a:bodyPr/>
                        <a:lstStyle/>
                        <a:p>
                          <a:pPr>
                            <a:lnSpc>
                              <a:spcPct val="115000"/>
                            </a:lnSpc>
                            <a:spcAft>
                              <a:spcPts val="0"/>
                            </a:spcAft>
                          </a:pPr>
                          <a:r>
                            <a:rPr lang="en-CA" sz="1500" dirty="0">
                              <a:effectLst/>
                            </a:rPr>
                            <a:t>IMF method</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0.96</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0.93***</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0.96</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0.93</a:t>
                          </a:r>
                          <a:endParaRPr lang="en-CA" sz="1500">
                            <a:solidFill>
                              <a:srgbClr val="76923C"/>
                            </a:solidFill>
                            <a:effectLst/>
                            <a:latin typeface="Calibri"/>
                            <a:ea typeface="Calibri"/>
                            <a:cs typeface="Times New Roman"/>
                          </a:endParaRPr>
                        </a:p>
                      </a:txBody>
                      <a:tcPr marL="50386" marR="50386" marT="0" marB="0"/>
                    </a:tc>
                  </a:tr>
                  <a:tr h="329947">
                    <a:tc>
                      <a:txBody>
                        <a:bodyPr/>
                        <a:lstStyle/>
                        <a:p>
                          <a:pPr>
                            <a:lnSpc>
                              <a:spcPct val="115000"/>
                            </a:lnSpc>
                            <a:spcAft>
                              <a:spcPts val="0"/>
                            </a:spcAft>
                          </a:pPr>
                          <a:r>
                            <a:rPr lang="en-CA" sz="1500">
                              <a:effectLst/>
                            </a:rPr>
                            <a:t>HP filter</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1.04</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1.01</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1.02</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0.98</a:t>
                          </a:r>
                          <a:endParaRPr lang="en-CA" sz="1500">
                            <a:solidFill>
                              <a:srgbClr val="76923C"/>
                            </a:solidFill>
                            <a:effectLst/>
                            <a:latin typeface="Calibri"/>
                            <a:ea typeface="Calibri"/>
                            <a:cs typeface="Times New Roman"/>
                          </a:endParaRPr>
                        </a:p>
                      </a:txBody>
                      <a:tcPr marL="50386" marR="50386" marT="0" marB="0"/>
                    </a:tc>
                  </a:tr>
                  <a:tr h="329947">
                    <a:tc>
                      <a:txBody>
                        <a:bodyPr/>
                        <a:lstStyle/>
                        <a:p>
                          <a:pPr>
                            <a:lnSpc>
                              <a:spcPct val="115000"/>
                            </a:lnSpc>
                            <a:spcAft>
                              <a:spcPts val="0"/>
                            </a:spcAft>
                          </a:pPr>
                          <a:r>
                            <a:rPr lang="en-CA" sz="1500">
                              <a:effectLst/>
                            </a:rPr>
                            <a:t>BP filter</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1.05</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1.11</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1.17</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1.10</a:t>
                          </a:r>
                          <a:endParaRPr lang="en-CA" sz="1500">
                            <a:solidFill>
                              <a:srgbClr val="76923C"/>
                            </a:solidFill>
                            <a:effectLst/>
                            <a:latin typeface="Calibri"/>
                            <a:ea typeface="Calibri"/>
                            <a:cs typeface="Times New Roman"/>
                          </a:endParaRPr>
                        </a:p>
                      </a:txBody>
                      <a:tcPr marL="50386" marR="50386" marT="0" marB="0"/>
                    </a:tc>
                  </a:tr>
                  <a:tr h="329947">
                    <a:tc>
                      <a:txBody>
                        <a:bodyPr/>
                        <a:lstStyle/>
                        <a:p>
                          <a:pPr>
                            <a:lnSpc>
                              <a:spcPct val="115000"/>
                            </a:lnSpc>
                            <a:spcAft>
                              <a:spcPts val="0"/>
                            </a:spcAft>
                          </a:pPr>
                          <a:r>
                            <a:rPr lang="en-CA" sz="1500">
                              <a:effectLst/>
                            </a:rPr>
                            <a:t>EMVF</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1.09</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1.07</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1.11</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1.11</a:t>
                          </a:r>
                          <a:endParaRPr lang="en-CA" sz="1500">
                            <a:solidFill>
                              <a:srgbClr val="76923C"/>
                            </a:solidFill>
                            <a:effectLst/>
                            <a:latin typeface="Calibri"/>
                            <a:ea typeface="Calibri"/>
                            <a:cs typeface="Times New Roman"/>
                          </a:endParaRPr>
                        </a:p>
                      </a:txBody>
                      <a:tcPr marL="50386" marR="50386" marT="0" marB="0"/>
                    </a:tc>
                  </a:tr>
                  <a:tr h="329947">
                    <a:tc>
                      <a:txBody>
                        <a:bodyPr/>
                        <a:lstStyle/>
                        <a:p>
                          <a:pPr>
                            <a:lnSpc>
                              <a:spcPct val="115000"/>
                            </a:lnSpc>
                            <a:spcAft>
                              <a:spcPts val="0"/>
                            </a:spcAft>
                          </a:pPr>
                          <a:r>
                            <a:rPr lang="en-CA" sz="1500">
                              <a:effectLst/>
                            </a:rPr>
                            <a:t>SIF</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1.05</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0.99</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1.10</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1.06</a:t>
                          </a:r>
                          <a:endParaRPr lang="en-CA" sz="1500">
                            <a:solidFill>
                              <a:srgbClr val="76923C"/>
                            </a:solidFill>
                            <a:effectLst/>
                            <a:latin typeface="Calibri"/>
                            <a:ea typeface="Calibri"/>
                            <a:cs typeface="Times New Roman"/>
                          </a:endParaRPr>
                        </a:p>
                      </a:txBody>
                      <a:tcPr marL="50386" marR="50386" marT="0" marB="0"/>
                    </a:tc>
                  </a:tr>
                  <a:tr h="329947">
                    <a:tc>
                      <a:txBody>
                        <a:bodyPr/>
                        <a:lstStyle/>
                        <a:p>
                          <a:pPr>
                            <a:lnSpc>
                              <a:spcPct val="115000"/>
                            </a:lnSpc>
                            <a:spcAft>
                              <a:spcPts val="0"/>
                            </a:spcAft>
                          </a:pPr>
                          <a:r>
                            <a:rPr lang="en-CA" sz="1500">
                              <a:effectLst/>
                            </a:rPr>
                            <a:t>Staff projection gaps</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0.99</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0.95</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0.99</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0.93</a:t>
                          </a:r>
                          <a:endParaRPr lang="en-CA" sz="1500">
                            <a:solidFill>
                              <a:srgbClr val="76923C"/>
                            </a:solidFill>
                            <a:effectLst/>
                            <a:latin typeface="Calibri"/>
                            <a:ea typeface="Calibri"/>
                            <a:cs typeface="Times New Roman"/>
                          </a:endParaRPr>
                        </a:p>
                      </a:txBody>
                      <a:tcPr marL="50386" marR="50386" marT="0" marB="0"/>
                    </a:tc>
                  </a:tr>
                  <a:tr h="329947">
                    <a:tc>
                      <a:txBody>
                        <a:bodyPr/>
                        <a:lstStyle/>
                        <a:p>
                          <a:pPr>
                            <a:lnSpc>
                              <a:spcPct val="115000"/>
                            </a:lnSpc>
                            <a:spcAft>
                              <a:spcPts val="0"/>
                            </a:spcAft>
                          </a:pPr>
                          <a:r>
                            <a:rPr lang="en-CA" sz="1500">
                              <a:effectLst/>
                            </a:rPr>
                            <a:t>GDP growth</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1.01</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0.99</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1.07</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0.98</a:t>
                          </a:r>
                          <a:endParaRPr lang="en-CA" sz="1500">
                            <a:solidFill>
                              <a:srgbClr val="76923C"/>
                            </a:solidFill>
                            <a:effectLst/>
                            <a:latin typeface="Calibri"/>
                            <a:ea typeface="Calibri"/>
                            <a:cs typeface="Times New Roman"/>
                          </a:endParaRPr>
                        </a:p>
                      </a:txBody>
                      <a:tcPr marL="50386" marR="50386" marT="0" marB="0"/>
                    </a:tc>
                  </a:tr>
                  <a:tr h="329947">
                    <a:tc>
                      <a:txBody>
                        <a:bodyPr/>
                        <a:lstStyle/>
                        <a:p>
                          <a:pPr>
                            <a:lnSpc>
                              <a:spcPct val="115000"/>
                            </a:lnSpc>
                            <a:spcAft>
                              <a:spcPts val="0"/>
                            </a:spcAft>
                          </a:pPr>
                          <a:r>
                            <a:rPr lang="en-CA" sz="1500">
                              <a:effectLst/>
                            </a:rPr>
                            <a:t>Mean of output gaps</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1.04</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1.00</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1.04</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0.99</a:t>
                          </a:r>
                          <a:endParaRPr lang="en-CA" sz="1500">
                            <a:solidFill>
                              <a:srgbClr val="76923C"/>
                            </a:solidFill>
                            <a:effectLst/>
                            <a:latin typeface="Calibri"/>
                            <a:ea typeface="Calibri"/>
                            <a:cs typeface="Times New Roman"/>
                          </a:endParaRPr>
                        </a:p>
                      </a:txBody>
                      <a:tcPr marL="50386" marR="50386" marT="0" marB="0"/>
                    </a:tc>
                  </a:tr>
                  <a:tr h="329947">
                    <a:tc>
                      <a:txBody>
                        <a:bodyPr/>
                        <a:lstStyle/>
                        <a:p>
                          <a:pPr>
                            <a:lnSpc>
                              <a:spcPct val="115000"/>
                            </a:lnSpc>
                            <a:spcAft>
                              <a:spcPts val="0"/>
                            </a:spcAft>
                          </a:pPr>
                          <a:r>
                            <a:rPr lang="en-CA" sz="1500">
                              <a:effectLst/>
                            </a:rPr>
                            <a:t>Mean of EMVF and SIF</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1.04</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0.98</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1.07</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1.01</a:t>
                          </a:r>
                          <a:endParaRPr lang="en-CA" sz="1500">
                            <a:solidFill>
                              <a:srgbClr val="76923C"/>
                            </a:solidFill>
                            <a:effectLst/>
                            <a:latin typeface="Calibri"/>
                            <a:ea typeface="Calibri"/>
                            <a:cs typeface="Times New Roman"/>
                          </a:endParaRPr>
                        </a:p>
                      </a:txBody>
                      <a:tcPr marL="50386" marR="50386" marT="0" marB="0"/>
                    </a:tc>
                  </a:tr>
                  <a:tr h="329947">
                    <a:tc>
                      <a:txBody>
                        <a:bodyPr/>
                        <a:lstStyle/>
                        <a:p>
                          <a:pPr>
                            <a:lnSpc>
                              <a:spcPct val="115000"/>
                            </a:lnSpc>
                            <a:spcAft>
                              <a:spcPts val="0"/>
                            </a:spcAft>
                          </a:pPr>
                          <a:r>
                            <a:rPr lang="en-CA" sz="1500">
                              <a:effectLst/>
                            </a:rPr>
                            <a:t>Mean of MSSF and SIF</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1.04</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1.02</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1.06</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1.02</a:t>
                          </a:r>
                          <a:endParaRPr lang="en-CA" sz="1500">
                            <a:solidFill>
                              <a:srgbClr val="76923C"/>
                            </a:solidFill>
                            <a:effectLst/>
                            <a:latin typeface="Calibri"/>
                            <a:ea typeface="Calibri"/>
                            <a:cs typeface="Times New Roman"/>
                          </a:endParaRPr>
                        </a:p>
                      </a:txBody>
                      <a:tcPr marL="50386" marR="50386" marT="0" marB="0"/>
                    </a:tc>
                  </a:tr>
                  <a:tr h="329947">
                    <a:tc>
                      <a:txBody>
                        <a:bodyPr/>
                        <a:lstStyle/>
                        <a:p>
                          <a:pPr>
                            <a:lnSpc>
                              <a:spcPct val="115000"/>
                            </a:lnSpc>
                            <a:spcAft>
                              <a:spcPts val="0"/>
                            </a:spcAft>
                          </a:pPr>
                          <a:r>
                            <a:rPr lang="en-CA" sz="1500">
                              <a:effectLst/>
                            </a:rPr>
                            <a:t>Median of output gaps</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0.99</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0.96</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0.99</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0.97</a:t>
                          </a:r>
                          <a:endParaRPr lang="en-CA" sz="1500" dirty="0">
                            <a:solidFill>
                              <a:srgbClr val="76923C"/>
                            </a:solidFill>
                            <a:effectLst/>
                            <a:latin typeface="Calibri"/>
                            <a:ea typeface="Calibri"/>
                            <a:cs typeface="Times New Roman"/>
                          </a:endParaRPr>
                        </a:p>
                      </a:txBody>
                      <a:tcPr marL="50386" marR="50386" marT="0" marB="0"/>
                    </a:tc>
                  </a:tr>
                  <a:tr h="329947">
                    <a:tc>
                      <a:txBody>
                        <a:bodyPr/>
                        <a:lstStyle/>
                        <a:p>
                          <a:pPr>
                            <a:lnSpc>
                              <a:spcPct val="115000"/>
                            </a:lnSpc>
                            <a:spcAft>
                              <a:spcPts val="0"/>
                            </a:spcAft>
                          </a:pPr>
                          <a:r>
                            <a:rPr lang="en-CA" sz="1500" dirty="0">
                              <a:effectLst/>
                            </a:rPr>
                            <a:t>Labour input gap - SIF</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1.06</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1.09</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1.11</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1.25</a:t>
                          </a:r>
                          <a:endParaRPr lang="en-CA" sz="1500" dirty="0">
                            <a:solidFill>
                              <a:srgbClr val="76923C"/>
                            </a:solidFill>
                            <a:effectLst/>
                            <a:latin typeface="Calibri"/>
                            <a:ea typeface="Calibri"/>
                            <a:cs typeface="Times New Roman"/>
                          </a:endParaRPr>
                        </a:p>
                      </a:txBody>
                      <a:tcPr marL="50386" marR="50386" marT="0" marB="0"/>
                    </a:tc>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2807796102"/>
                  </p:ext>
                </p:extLst>
              </p:nvPr>
            </p:nvGraphicFramePr>
            <p:xfrm>
              <a:off x="179512" y="1556792"/>
              <a:ext cx="8640961" cy="4968552"/>
            </p:xfrm>
            <a:graphic>
              <a:graphicData uri="http://schemas.openxmlformats.org/drawingml/2006/table">
                <a:tbl>
                  <a:tblPr firstRow="1" firstCol="1" bandRow="1">
                    <a:tableStyleId>{3B4B98B0-60AC-42C2-AFA5-B58CD77FA1E5}</a:tableStyleId>
                  </a:tblPr>
                  <a:tblGrid>
                    <a:gridCol w="2551631"/>
                    <a:gridCol w="1521164"/>
                    <a:gridCol w="1521164"/>
                    <a:gridCol w="1523501"/>
                    <a:gridCol w="1523501"/>
                  </a:tblGrid>
                  <a:tr h="329947">
                    <a:tc rowSpan="2">
                      <a:txBody>
                        <a:bodyPr/>
                        <a:lstStyle/>
                        <a:p>
                          <a:pPr>
                            <a:lnSpc>
                              <a:spcPct val="115000"/>
                            </a:lnSpc>
                            <a:spcAft>
                              <a:spcPts val="0"/>
                            </a:spcAft>
                          </a:pPr>
                          <a:r>
                            <a:rPr lang="en-CA" sz="1500" dirty="0">
                              <a:effectLst/>
                            </a:rPr>
                            <a:t>Model</a:t>
                          </a:r>
                          <a:endParaRPr lang="en-CA" sz="1500" dirty="0">
                            <a:solidFill>
                              <a:srgbClr val="76923C"/>
                            </a:solidFill>
                            <a:effectLst/>
                            <a:latin typeface="Calibri"/>
                            <a:ea typeface="Calibri"/>
                            <a:cs typeface="Times New Roman"/>
                          </a:endParaRPr>
                        </a:p>
                      </a:txBody>
                      <a:tcPr marL="50386" marR="50386" marT="0" marB="0" anchor="ctr"/>
                    </a:tc>
                    <a:tc gridSpan="2">
                      <a:txBody>
                        <a:bodyPr/>
                        <a:lstStyle/>
                        <a:p>
                          <a:pPr algn="ctr">
                            <a:lnSpc>
                              <a:spcPct val="115000"/>
                            </a:lnSpc>
                            <a:spcAft>
                              <a:spcPts val="0"/>
                            </a:spcAft>
                          </a:pPr>
                          <a:r>
                            <a:rPr lang="en-CA" sz="1500" dirty="0">
                              <a:effectLst/>
                            </a:rPr>
                            <a:t>Equation 2</a:t>
                          </a:r>
                          <a:endParaRPr lang="en-CA" sz="1500" dirty="0">
                            <a:solidFill>
                              <a:srgbClr val="76923C"/>
                            </a:solidFill>
                            <a:effectLst/>
                            <a:latin typeface="Calibri"/>
                            <a:ea typeface="Calibri"/>
                            <a:cs typeface="Times New Roman"/>
                          </a:endParaRPr>
                        </a:p>
                      </a:txBody>
                      <a:tcPr marL="50386" marR="50386" marT="0" marB="0"/>
                    </a:tc>
                    <a:tc hMerge="1">
                      <a:txBody>
                        <a:bodyPr/>
                        <a:lstStyle/>
                        <a:p>
                          <a:endParaRPr lang="en-CA"/>
                        </a:p>
                      </a:txBody>
                      <a:tcPr/>
                    </a:tc>
                    <a:tc gridSpan="2">
                      <a:txBody>
                        <a:bodyPr/>
                        <a:lstStyle/>
                        <a:p>
                          <a:pPr algn="ctr">
                            <a:lnSpc>
                              <a:spcPct val="115000"/>
                            </a:lnSpc>
                            <a:spcAft>
                              <a:spcPts val="0"/>
                            </a:spcAft>
                          </a:pPr>
                          <a:r>
                            <a:rPr lang="en-CA" sz="1500" dirty="0">
                              <a:effectLst/>
                            </a:rPr>
                            <a:t>Equation 3</a:t>
                          </a:r>
                          <a:endParaRPr lang="en-CA" sz="1500" dirty="0">
                            <a:solidFill>
                              <a:srgbClr val="76923C"/>
                            </a:solidFill>
                            <a:effectLst/>
                            <a:latin typeface="Calibri"/>
                            <a:ea typeface="Calibri"/>
                            <a:cs typeface="Times New Roman"/>
                          </a:endParaRPr>
                        </a:p>
                      </a:txBody>
                      <a:tcPr marL="50386" marR="50386" marT="0" marB="0"/>
                    </a:tc>
                    <a:tc hMerge="1">
                      <a:txBody>
                        <a:bodyPr/>
                        <a:lstStyle/>
                        <a:p>
                          <a:endParaRPr lang="en-CA"/>
                        </a:p>
                      </a:txBody>
                      <a:tcPr/>
                    </a:tc>
                  </a:tr>
                  <a:tr h="349294">
                    <a:tc vMerge="1">
                      <a:txBody>
                        <a:bodyPr/>
                        <a:lstStyle/>
                        <a:p>
                          <a:endParaRPr lang="en-CA"/>
                        </a:p>
                      </a:txBody>
                      <a:tcPr/>
                    </a:tc>
                    <a:tc>
                      <a:txBody>
                        <a:bodyPr/>
                        <a:lstStyle/>
                        <a:p>
                          <a:endParaRPr lang="en-US"/>
                        </a:p>
                      </a:txBody>
                      <a:tcPr marL="50386" marR="50386" marT="0" marB="0">
                        <a:blipFill rotWithShape="1">
                          <a:blip r:embed="rId2"/>
                          <a:stretch>
                            <a:fillRect l="-168273" t="-105263" r="-301205" b="-1243860"/>
                          </a:stretch>
                        </a:blipFill>
                      </a:tcPr>
                    </a:tc>
                    <a:tc>
                      <a:txBody>
                        <a:bodyPr/>
                        <a:lstStyle/>
                        <a:p>
                          <a:endParaRPr lang="en-US"/>
                        </a:p>
                      </a:txBody>
                      <a:tcPr marL="50386" marR="50386" marT="0" marB="0">
                        <a:blipFill rotWithShape="1">
                          <a:blip r:embed="rId2"/>
                          <a:stretch>
                            <a:fillRect l="-267200" t="-105263" r="-200000" b="-1243860"/>
                          </a:stretch>
                        </a:blipFill>
                      </a:tcPr>
                    </a:tc>
                    <a:tc>
                      <a:txBody>
                        <a:bodyPr/>
                        <a:lstStyle/>
                        <a:p>
                          <a:endParaRPr lang="en-US"/>
                        </a:p>
                      </a:txBody>
                      <a:tcPr marL="50386" marR="50386" marT="0" marB="0">
                        <a:blipFill rotWithShape="1">
                          <a:blip r:embed="rId2"/>
                          <a:stretch>
                            <a:fillRect l="-367200" t="-105263" r="-100000" b="-1243860"/>
                          </a:stretch>
                        </a:blipFill>
                      </a:tcPr>
                    </a:tc>
                    <a:tc>
                      <a:txBody>
                        <a:bodyPr/>
                        <a:lstStyle/>
                        <a:p>
                          <a:endParaRPr lang="en-US"/>
                        </a:p>
                      </a:txBody>
                      <a:tcPr marL="50386" marR="50386" marT="0" marB="0">
                        <a:blipFill rotWithShape="1">
                          <a:blip r:embed="rId2"/>
                          <a:stretch>
                            <a:fillRect l="-467200" t="-105263" b="-1243860"/>
                          </a:stretch>
                        </a:blipFill>
                      </a:tcPr>
                    </a:tc>
                  </a:tr>
                  <a:tr h="329947">
                    <a:tc>
                      <a:txBody>
                        <a:bodyPr/>
                        <a:lstStyle/>
                        <a:p>
                          <a:pPr>
                            <a:lnSpc>
                              <a:spcPct val="115000"/>
                            </a:lnSpc>
                            <a:spcAft>
                              <a:spcPts val="0"/>
                            </a:spcAft>
                          </a:pPr>
                          <a:r>
                            <a:rPr lang="en-CA" sz="1500" dirty="0">
                              <a:effectLst/>
                            </a:rPr>
                            <a:t>MSSF</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1.05</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1.07</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1.06</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1.07</a:t>
                          </a:r>
                          <a:endParaRPr lang="en-CA" sz="1500">
                            <a:solidFill>
                              <a:srgbClr val="76923C"/>
                            </a:solidFill>
                            <a:effectLst/>
                            <a:latin typeface="Calibri"/>
                            <a:ea typeface="Calibri"/>
                            <a:cs typeface="Times New Roman"/>
                          </a:endParaRPr>
                        </a:p>
                      </a:txBody>
                      <a:tcPr marL="50386" marR="50386" marT="0" marB="0"/>
                    </a:tc>
                  </a:tr>
                  <a:tr h="329947">
                    <a:tc>
                      <a:txBody>
                        <a:bodyPr/>
                        <a:lstStyle/>
                        <a:p>
                          <a:pPr>
                            <a:lnSpc>
                              <a:spcPct val="115000"/>
                            </a:lnSpc>
                            <a:spcAft>
                              <a:spcPts val="0"/>
                            </a:spcAft>
                          </a:pPr>
                          <a:r>
                            <a:rPr lang="en-CA" sz="1500" dirty="0">
                              <a:effectLst/>
                            </a:rPr>
                            <a:t>IMF method</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0.96</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0.93***</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0.96</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0.93</a:t>
                          </a:r>
                          <a:endParaRPr lang="en-CA" sz="1500">
                            <a:solidFill>
                              <a:srgbClr val="76923C"/>
                            </a:solidFill>
                            <a:effectLst/>
                            <a:latin typeface="Calibri"/>
                            <a:ea typeface="Calibri"/>
                            <a:cs typeface="Times New Roman"/>
                          </a:endParaRPr>
                        </a:p>
                      </a:txBody>
                      <a:tcPr marL="50386" marR="50386" marT="0" marB="0"/>
                    </a:tc>
                  </a:tr>
                  <a:tr h="329947">
                    <a:tc>
                      <a:txBody>
                        <a:bodyPr/>
                        <a:lstStyle/>
                        <a:p>
                          <a:pPr>
                            <a:lnSpc>
                              <a:spcPct val="115000"/>
                            </a:lnSpc>
                            <a:spcAft>
                              <a:spcPts val="0"/>
                            </a:spcAft>
                          </a:pPr>
                          <a:r>
                            <a:rPr lang="en-CA" sz="1500">
                              <a:effectLst/>
                            </a:rPr>
                            <a:t>HP filter</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1.04</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1.01</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1.02</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0.98</a:t>
                          </a:r>
                          <a:endParaRPr lang="en-CA" sz="1500">
                            <a:solidFill>
                              <a:srgbClr val="76923C"/>
                            </a:solidFill>
                            <a:effectLst/>
                            <a:latin typeface="Calibri"/>
                            <a:ea typeface="Calibri"/>
                            <a:cs typeface="Times New Roman"/>
                          </a:endParaRPr>
                        </a:p>
                      </a:txBody>
                      <a:tcPr marL="50386" marR="50386" marT="0" marB="0"/>
                    </a:tc>
                  </a:tr>
                  <a:tr h="329947">
                    <a:tc>
                      <a:txBody>
                        <a:bodyPr/>
                        <a:lstStyle/>
                        <a:p>
                          <a:pPr>
                            <a:lnSpc>
                              <a:spcPct val="115000"/>
                            </a:lnSpc>
                            <a:spcAft>
                              <a:spcPts val="0"/>
                            </a:spcAft>
                          </a:pPr>
                          <a:r>
                            <a:rPr lang="en-CA" sz="1500">
                              <a:effectLst/>
                            </a:rPr>
                            <a:t>BP filter</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1.05</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1.11</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1.17</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1.10</a:t>
                          </a:r>
                          <a:endParaRPr lang="en-CA" sz="1500">
                            <a:solidFill>
                              <a:srgbClr val="76923C"/>
                            </a:solidFill>
                            <a:effectLst/>
                            <a:latin typeface="Calibri"/>
                            <a:ea typeface="Calibri"/>
                            <a:cs typeface="Times New Roman"/>
                          </a:endParaRPr>
                        </a:p>
                      </a:txBody>
                      <a:tcPr marL="50386" marR="50386" marT="0" marB="0"/>
                    </a:tc>
                  </a:tr>
                  <a:tr h="329947">
                    <a:tc>
                      <a:txBody>
                        <a:bodyPr/>
                        <a:lstStyle/>
                        <a:p>
                          <a:pPr>
                            <a:lnSpc>
                              <a:spcPct val="115000"/>
                            </a:lnSpc>
                            <a:spcAft>
                              <a:spcPts val="0"/>
                            </a:spcAft>
                          </a:pPr>
                          <a:r>
                            <a:rPr lang="en-CA" sz="1500">
                              <a:effectLst/>
                            </a:rPr>
                            <a:t>EMVF</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1.09</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1.07</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1.11</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1.11</a:t>
                          </a:r>
                          <a:endParaRPr lang="en-CA" sz="1500">
                            <a:solidFill>
                              <a:srgbClr val="76923C"/>
                            </a:solidFill>
                            <a:effectLst/>
                            <a:latin typeface="Calibri"/>
                            <a:ea typeface="Calibri"/>
                            <a:cs typeface="Times New Roman"/>
                          </a:endParaRPr>
                        </a:p>
                      </a:txBody>
                      <a:tcPr marL="50386" marR="50386" marT="0" marB="0"/>
                    </a:tc>
                  </a:tr>
                  <a:tr h="329947">
                    <a:tc>
                      <a:txBody>
                        <a:bodyPr/>
                        <a:lstStyle/>
                        <a:p>
                          <a:pPr>
                            <a:lnSpc>
                              <a:spcPct val="115000"/>
                            </a:lnSpc>
                            <a:spcAft>
                              <a:spcPts val="0"/>
                            </a:spcAft>
                          </a:pPr>
                          <a:r>
                            <a:rPr lang="en-CA" sz="1500">
                              <a:effectLst/>
                            </a:rPr>
                            <a:t>SIF</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1.05</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0.99</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1.10</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1.06</a:t>
                          </a:r>
                          <a:endParaRPr lang="en-CA" sz="1500">
                            <a:solidFill>
                              <a:srgbClr val="76923C"/>
                            </a:solidFill>
                            <a:effectLst/>
                            <a:latin typeface="Calibri"/>
                            <a:ea typeface="Calibri"/>
                            <a:cs typeface="Times New Roman"/>
                          </a:endParaRPr>
                        </a:p>
                      </a:txBody>
                      <a:tcPr marL="50386" marR="50386" marT="0" marB="0"/>
                    </a:tc>
                  </a:tr>
                  <a:tr h="329947">
                    <a:tc>
                      <a:txBody>
                        <a:bodyPr/>
                        <a:lstStyle/>
                        <a:p>
                          <a:pPr>
                            <a:lnSpc>
                              <a:spcPct val="115000"/>
                            </a:lnSpc>
                            <a:spcAft>
                              <a:spcPts val="0"/>
                            </a:spcAft>
                          </a:pPr>
                          <a:r>
                            <a:rPr lang="en-CA" sz="1500">
                              <a:effectLst/>
                            </a:rPr>
                            <a:t>Staff projection gaps</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0.99</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0.95</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0.99</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0.93</a:t>
                          </a:r>
                          <a:endParaRPr lang="en-CA" sz="1500">
                            <a:solidFill>
                              <a:srgbClr val="76923C"/>
                            </a:solidFill>
                            <a:effectLst/>
                            <a:latin typeface="Calibri"/>
                            <a:ea typeface="Calibri"/>
                            <a:cs typeface="Times New Roman"/>
                          </a:endParaRPr>
                        </a:p>
                      </a:txBody>
                      <a:tcPr marL="50386" marR="50386" marT="0" marB="0"/>
                    </a:tc>
                  </a:tr>
                  <a:tr h="329947">
                    <a:tc>
                      <a:txBody>
                        <a:bodyPr/>
                        <a:lstStyle/>
                        <a:p>
                          <a:pPr>
                            <a:lnSpc>
                              <a:spcPct val="115000"/>
                            </a:lnSpc>
                            <a:spcAft>
                              <a:spcPts val="0"/>
                            </a:spcAft>
                          </a:pPr>
                          <a:r>
                            <a:rPr lang="en-CA" sz="1500">
                              <a:effectLst/>
                            </a:rPr>
                            <a:t>GDP growth</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1.01</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0.99</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1.07</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0.98</a:t>
                          </a:r>
                          <a:endParaRPr lang="en-CA" sz="1500">
                            <a:solidFill>
                              <a:srgbClr val="76923C"/>
                            </a:solidFill>
                            <a:effectLst/>
                            <a:latin typeface="Calibri"/>
                            <a:ea typeface="Calibri"/>
                            <a:cs typeface="Times New Roman"/>
                          </a:endParaRPr>
                        </a:p>
                      </a:txBody>
                      <a:tcPr marL="50386" marR="50386" marT="0" marB="0"/>
                    </a:tc>
                  </a:tr>
                  <a:tr h="329947">
                    <a:tc>
                      <a:txBody>
                        <a:bodyPr/>
                        <a:lstStyle/>
                        <a:p>
                          <a:pPr>
                            <a:lnSpc>
                              <a:spcPct val="115000"/>
                            </a:lnSpc>
                            <a:spcAft>
                              <a:spcPts val="0"/>
                            </a:spcAft>
                          </a:pPr>
                          <a:r>
                            <a:rPr lang="en-CA" sz="1500">
                              <a:effectLst/>
                            </a:rPr>
                            <a:t>Mean of output gaps</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1.04</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1.00</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1.04</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0.99</a:t>
                          </a:r>
                          <a:endParaRPr lang="en-CA" sz="1500">
                            <a:solidFill>
                              <a:srgbClr val="76923C"/>
                            </a:solidFill>
                            <a:effectLst/>
                            <a:latin typeface="Calibri"/>
                            <a:ea typeface="Calibri"/>
                            <a:cs typeface="Times New Roman"/>
                          </a:endParaRPr>
                        </a:p>
                      </a:txBody>
                      <a:tcPr marL="50386" marR="50386" marT="0" marB="0"/>
                    </a:tc>
                  </a:tr>
                  <a:tr h="329947">
                    <a:tc>
                      <a:txBody>
                        <a:bodyPr/>
                        <a:lstStyle/>
                        <a:p>
                          <a:pPr>
                            <a:lnSpc>
                              <a:spcPct val="115000"/>
                            </a:lnSpc>
                            <a:spcAft>
                              <a:spcPts val="0"/>
                            </a:spcAft>
                          </a:pPr>
                          <a:r>
                            <a:rPr lang="en-CA" sz="1500">
                              <a:effectLst/>
                            </a:rPr>
                            <a:t>Mean of EMVF and SIF</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1.04</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0.98</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1.07</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1.01</a:t>
                          </a:r>
                          <a:endParaRPr lang="en-CA" sz="1500">
                            <a:solidFill>
                              <a:srgbClr val="76923C"/>
                            </a:solidFill>
                            <a:effectLst/>
                            <a:latin typeface="Calibri"/>
                            <a:ea typeface="Calibri"/>
                            <a:cs typeface="Times New Roman"/>
                          </a:endParaRPr>
                        </a:p>
                      </a:txBody>
                      <a:tcPr marL="50386" marR="50386" marT="0" marB="0"/>
                    </a:tc>
                  </a:tr>
                  <a:tr h="329947">
                    <a:tc>
                      <a:txBody>
                        <a:bodyPr/>
                        <a:lstStyle/>
                        <a:p>
                          <a:pPr>
                            <a:lnSpc>
                              <a:spcPct val="115000"/>
                            </a:lnSpc>
                            <a:spcAft>
                              <a:spcPts val="0"/>
                            </a:spcAft>
                          </a:pPr>
                          <a:r>
                            <a:rPr lang="en-CA" sz="1500">
                              <a:effectLst/>
                            </a:rPr>
                            <a:t>Mean of MSSF and SIF</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1.04</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1.02</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1.06</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1.02</a:t>
                          </a:r>
                          <a:endParaRPr lang="en-CA" sz="1500">
                            <a:solidFill>
                              <a:srgbClr val="76923C"/>
                            </a:solidFill>
                            <a:effectLst/>
                            <a:latin typeface="Calibri"/>
                            <a:ea typeface="Calibri"/>
                            <a:cs typeface="Times New Roman"/>
                          </a:endParaRPr>
                        </a:p>
                      </a:txBody>
                      <a:tcPr marL="50386" marR="50386" marT="0" marB="0"/>
                    </a:tc>
                  </a:tr>
                  <a:tr h="329947">
                    <a:tc>
                      <a:txBody>
                        <a:bodyPr/>
                        <a:lstStyle/>
                        <a:p>
                          <a:pPr>
                            <a:lnSpc>
                              <a:spcPct val="115000"/>
                            </a:lnSpc>
                            <a:spcAft>
                              <a:spcPts val="0"/>
                            </a:spcAft>
                          </a:pPr>
                          <a:r>
                            <a:rPr lang="en-CA" sz="1500">
                              <a:effectLst/>
                            </a:rPr>
                            <a:t>Median of output gaps</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0.99</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0.96</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0.99</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0.97</a:t>
                          </a:r>
                          <a:endParaRPr lang="en-CA" sz="1500" dirty="0">
                            <a:solidFill>
                              <a:srgbClr val="76923C"/>
                            </a:solidFill>
                            <a:effectLst/>
                            <a:latin typeface="Calibri"/>
                            <a:ea typeface="Calibri"/>
                            <a:cs typeface="Times New Roman"/>
                          </a:endParaRPr>
                        </a:p>
                      </a:txBody>
                      <a:tcPr marL="50386" marR="50386" marT="0" marB="0"/>
                    </a:tc>
                  </a:tr>
                  <a:tr h="329947">
                    <a:tc>
                      <a:txBody>
                        <a:bodyPr/>
                        <a:lstStyle/>
                        <a:p>
                          <a:pPr>
                            <a:lnSpc>
                              <a:spcPct val="115000"/>
                            </a:lnSpc>
                            <a:spcAft>
                              <a:spcPts val="0"/>
                            </a:spcAft>
                          </a:pPr>
                          <a:r>
                            <a:rPr lang="en-CA" sz="1500" dirty="0">
                              <a:effectLst/>
                            </a:rPr>
                            <a:t>Labour input gap - SIF</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1.06</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1.09</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1.11</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1.25</a:t>
                          </a:r>
                          <a:endParaRPr lang="en-CA" sz="1500" dirty="0">
                            <a:solidFill>
                              <a:srgbClr val="76923C"/>
                            </a:solidFill>
                            <a:effectLst/>
                            <a:latin typeface="Calibri"/>
                            <a:ea typeface="Calibri"/>
                            <a:cs typeface="Times New Roman"/>
                          </a:endParaRPr>
                        </a:p>
                      </a:txBody>
                      <a:tcPr marL="50386" marR="50386" marT="0" marB="0"/>
                    </a:tc>
                  </a:tr>
                </a:tbl>
              </a:graphicData>
            </a:graphic>
          </p:graphicFrame>
        </mc:Fallback>
      </mc:AlternateContent>
    </p:spTree>
    <p:extLst>
      <p:ext uri="{BB962C8B-B14F-4D97-AF65-F5344CB8AC3E}">
        <p14:creationId xmlns:p14="http://schemas.microsoft.com/office/powerpoint/2010/main" val="2881722175"/>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49429"/>
            <a:ext cx="8686800" cy="823387"/>
          </a:xfrm>
        </p:spPr>
        <p:txBody>
          <a:bodyPr/>
          <a:lstStyle/>
          <a:p>
            <a:r>
              <a:rPr lang="fr-CA" b="1" dirty="0" smtClean="0">
                <a:solidFill>
                  <a:schemeClr val="tx2"/>
                </a:solidFill>
              </a:rPr>
              <a:t>Real-time </a:t>
            </a:r>
            <a:r>
              <a:rPr lang="fr-CA" b="1" dirty="0" err="1">
                <a:solidFill>
                  <a:schemeClr val="tx2"/>
                </a:solidFill>
              </a:rPr>
              <a:t>forecasting</a:t>
            </a:r>
            <a:r>
              <a:rPr lang="fr-CA" b="1" dirty="0">
                <a:solidFill>
                  <a:schemeClr val="tx2"/>
                </a:solidFill>
              </a:rPr>
              <a:t> </a:t>
            </a:r>
            <a:r>
              <a:rPr lang="fr-CA" b="1" dirty="0" err="1">
                <a:solidFill>
                  <a:schemeClr val="tx2"/>
                </a:solidFill>
              </a:rPr>
              <a:t>assessment</a:t>
            </a:r>
            <a:r>
              <a:rPr lang="fr-CA" b="1" dirty="0">
                <a:solidFill>
                  <a:schemeClr val="tx2"/>
                </a:solidFill>
              </a:rPr>
              <a:t>: </a:t>
            </a:r>
            <a:r>
              <a:rPr lang="fr-CA" b="1" dirty="0" err="1">
                <a:solidFill>
                  <a:schemeClr val="tx2"/>
                </a:solidFill>
              </a:rPr>
              <a:t>Core</a:t>
            </a:r>
            <a:r>
              <a:rPr lang="fr-CA" b="1" dirty="0">
                <a:solidFill>
                  <a:schemeClr val="tx2"/>
                </a:solidFill>
              </a:rPr>
              <a:t> inflation (</a:t>
            </a:r>
            <a:r>
              <a:rPr lang="fr-CA" b="1" dirty="0" smtClean="0">
                <a:solidFill>
                  <a:schemeClr val="tx2"/>
                </a:solidFill>
              </a:rPr>
              <a:t>CPI-</a:t>
            </a:r>
            <a:r>
              <a:rPr lang="fr-CA" b="1" dirty="0" err="1" smtClean="0">
                <a:solidFill>
                  <a:schemeClr val="tx2"/>
                </a:solidFill>
              </a:rPr>
              <a:t>common</a:t>
            </a:r>
            <a:r>
              <a:rPr lang="fr-CA" b="1" dirty="0" smtClean="0">
                <a:solidFill>
                  <a:schemeClr val="tx2"/>
                </a:solidFill>
              </a:rPr>
              <a:t>)</a:t>
            </a:r>
            <a:r>
              <a:rPr lang="en-CA" dirty="0"/>
              <a:t/>
            </a:r>
            <a:br>
              <a:rPr lang="en-CA" dirty="0"/>
            </a:br>
            <a:endParaRPr lang="en-CA" dirty="0"/>
          </a:p>
        </p:txBody>
      </p:sp>
      <p:sp>
        <p:nvSpPr>
          <p:cNvPr id="4" name="Slide Number Placeholder 3"/>
          <p:cNvSpPr>
            <a:spLocks noGrp="1"/>
          </p:cNvSpPr>
          <p:nvPr>
            <p:ph type="sldNum" sz="quarter" idx="12"/>
          </p:nvPr>
        </p:nvSpPr>
        <p:spPr/>
        <p:txBody>
          <a:bodyPr/>
          <a:lstStyle/>
          <a:p>
            <a:fld id="{680FB5BD-A1B6-4722-B175-43A4EB5BC2F2}" type="slidenum">
              <a:rPr lang="en-CA" smtClean="0"/>
              <a:t>29</a:t>
            </a:fld>
            <a:endParaRPr lang="en-CA"/>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2467567041"/>
                  </p:ext>
                </p:extLst>
              </p:nvPr>
            </p:nvGraphicFramePr>
            <p:xfrm>
              <a:off x="179512" y="1556792"/>
              <a:ext cx="8640961" cy="4968552"/>
            </p:xfrm>
            <a:graphic>
              <a:graphicData uri="http://schemas.openxmlformats.org/drawingml/2006/table">
                <a:tbl>
                  <a:tblPr firstRow="1" firstCol="1" bandRow="1">
                    <a:tableStyleId>{3B4B98B0-60AC-42C2-AFA5-B58CD77FA1E5}</a:tableStyleId>
                  </a:tblPr>
                  <a:tblGrid>
                    <a:gridCol w="2551631"/>
                    <a:gridCol w="1521164"/>
                    <a:gridCol w="1521164"/>
                    <a:gridCol w="1523501"/>
                    <a:gridCol w="1523501"/>
                  </a:tblGrid>
                  <a:tr h="329947">
                    <a:tc rowSpan="2">
                      <a:txBody>
                        <a:bodyPr/>
                        <a:lstStyle/>
                        <a:p>
                          <a:pPr>
                            <a:lnSpc>
                              <a:spcPct val="115000"/>
                            </a:lnSpc>
                            <a:spcAft>
                              <a:spcPts val="0"/>
                            </a:spcAft>
                          </a:pPr>
                          <a:r>
                            <a:rPr lang="en-CA" sz="1500" dirty="0">
                              <a:effectLst/>
                            </a:rPr>
                            <a:t>Model</a:t>
                          </a:r>
                          <a:endParaRPr lang="en-CA" sz="1500" dirty="0">
                            <a:solidFill>
                              <a:srgbClr val="76923C"/>
                            </a:solidFill>
                            <a:effectLst/>
                            <a:latin typeface="Calibri"/>
                            <a:ea typeface="Calibri"/>
                            <a:cs typeface="Times New Roman"/>
                          </a:endParaRPr>
                        </a:p>
                      </a:txBody>
                      <a:tcPr marL="50386" marR="50386" marT="0" marB="0" anchor="ctr"/>
                    </a:tc>
                    <a:tc gridSpan="2">
                      <a:txBody>
                        <a:bodyPr/>
                        <a:lstStyle/>
                        <a:p>
                          <a:pPr algn="ctr">
                            <a:lnSpc>
                              <a:spcPct val="115000"/>
                            </a:lnSpc>
                            <a:spcAft>
                              <a:spcPts val="0"/>
                            </a:spcAft>
                          </a:pPr>
                          <a:r>
                            <a:rPr lang="en-CA" sz="1500" dirty="0">
                              <a:effectLst/>
                            </a:rPr>
                            <a:t>Equation 2</a:t>
                          </a:r>
                          <a:endParaRPr lang="en-CA" sz="1500" dirty="0">
                            <a:solidFill>
                              <a:srgbClr val="76923C"/>
                            </a:solidFill>
                            <a:effectLst/>
                            <a:latin typeface="Calibri"/>
                            <a:ea typeface="Calibri"/>
                            <a:cs typeface="Times New Roman"/>
                          </a:endParaRPr>
                        </a:p>
                      </a:txBody>
                      <a:tcPr marL="50386" marR="50386" marT="0" marB="0"/>
                    </a:tc>
                    <a:tc hMerge="1">
                      <a:txBody>
                        <a:bodyPr/>
                        <a:lstStyle/>
                        <a:p>
                          <a:endParaRPr lang="en-CA"/>
                        </a:p>
                      </a:txBody>
                      <a:tcPr/>
                    </a:tc>
                    <a:tc gridSpan="2">
                      <a:txBody>
                        <a:bodyPr/>
                        <a:lstStyle/>
                        <a:p>
                          <a:pPr algn="ctr">
                            <a:lnSpc>
                              <a:spcPct val="115000"/>
                            </a:lnSpc>
                            <a:spcAft>
                              <a:spcPts val="0"/>
                            </a:spcAft>
                          </a:pPr>
                          <a:r>
                            <a:rPr lang="en-CA" sz="1500" dirty="0">
                              <a:effectLst/>
                            </a:rPr>
                            <a:t>Equation 3</a:t>
                          </a:r>
                          <a:endParaRPr lang="en-CA" sz="1500" dirty="0">
                            <a:solidFill>
                              <a:srgbClr val="76923C"/>
                            </a:solidFill>
                            <a:effectLst/>
                            <a:latin typeface="Calibri"/>
                            <a:ea typeface="Calibri"/>
                            <a:cs typeface="Times New Roman"/>
                          </a:endParaRPr>
                        </a:p>
                      </a:txBody>
                      <a:tcPr marL="50386" marR="50386" marT="0" marB="0"/>
                    </a:tc>
                    <a:tc hMerge="1">
                      <a:txBody>
                        <a:bodyPr/>
                        <a:lstStyle/>
                        <a:p>
                          <a:endParaRPr lang="en-CA"/>
                        </a:p>
                      </a:txBody>
                      <a:tcPr/>
                    </a:tc>
                  </a:tr>
                  <a:tr h="349294">
                    <a:tc vMerge="1">
                      <a:txBody>
                        <a:bodyPr/>
                        <a:lstStyle/>
                        <a:p>
                          <a:endParaRPr lang="en-CA"/>
                        </a:p>
                      </a:txBody>
                      <a:tcP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n-CA" sz="1500">
                                    <a:effectLst/>
                                    <a:latin typeface="Cambria Math"/>
                                  </a:rPr>
                                  <m:t>𝒉</m:t>
                                </m:r>
                                <m:r>
                                  <a:rPr lang="en-CA" sz="1500">
                                    <a:effectLst/>
                                    <a:latin typeface="Cambria Math"/>
                                  </a:rPr>
                                  <m:t>=</m:t>
                                </m:r>
                                <m:r>
                                  <a:rPr lang="en-CA" sz="1500">
                                    <a:effectLst/>
                                    <a:latin typeface="Cambria Math"/>
                                  </a:rPr>
                                  <m:t>𝟐</m:t>
                                </m:r>
                              </m:oMath>
                            </m:oMathPara>
                          </a14:m>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n-CA" sz="1500">
                                    <a:effectLst/>
                                    <a:latin typeface="Cambria Math"/>
                                  </a:rPr>
                                  <m:t>𝒉</m:t>
                                </m:r>
                                <m:r>
                                  <a:rPr lang="en-CA" sz="1500">
                                    <a:effectLst/>
                                    <a:latin typeface="Cambria Math"/>
                                  </a:rPr>
                                  <m:t>=</m:t>
                                </m:r>
                                <m:r>
                                  <a:rPr lang="en-CA" sz="1500">
                                    <a:effectLst/>
                                    <a:latin typeface="Cambria Math"/>
                                  </a:rPr>
                                  <m:t>𝟒</m:t>
                                </m:r>
                              </m:oMath>
                            </m:oMathPara>
                          </a14:m>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n-CA" sz="1500">
                                    <a:effectLst/>
                                    <a:latin typeface="Cambria Math"/>
                                  </a:rPr>
                                  <m:t>𝒉</m:t>
                                </m:r>
                                <m:r>
                                  <a:rPr lang="en-CA" sz="1500">
                                    <a:effectLst/>
                                    <a:latin typeface="Cambria Math"/>
                                  </a:rPr>
                                  <m:t>=</m:t>
                                </m:r>
                                <m:r>
                                  <a:rPr lang="en-CA" sz="1500">
                                    <a:effectLst/>
                                    <a:latin typeface="Cambria Math"/>
                                  </a:rPr>
                                  <m:t>𝟐</m:t>
                                </m:r>
                              </m:oMath>
                            </m:oMathPara>
                          </a14:m>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n-CA" sz="1500">
                                    <a:effectLst/>
                                    <a:latin typeface="Cambria Math"/>
                                  </a:rPr>
                                  <m:t>𝒉</m:t>
                                </m:r>
                                <m:r>
                                  <a:rPr lang="en-CA" sz="1500">
                                    <a:effectLst/>
                                    <a:latin typeface="Cambria Math"/>
                                  </a:rPr>
                                  <m:t>=</m:t>
                                </m:r>
                                <m:r>
                                  <a:rPr lang="en-CA" sz="1500">
                                    <a:effectLst/>
                                    <a:latin typeface="Cambria Math"/>
                                  </a:rPr>
                                  <m:t>𝟒</m:t>
                                </m:r>
                              </m:oMath>
                            </m:oMathPara>
                          </a14:m>
                          <a:endParaRPr lang="en-CA" sz="1500">
                            <a:solidFill>
                              <a:srgbClr val="76923C"/>
                            </a:solidFill>
                            <a:effectLst/>
                            <a:latin typeface="Calibri"/>
                            <a:ea typeface="Calibri"/>
                            <a:cs typeface="Times New Roman"/>
                          </a:endParaRPr>
                        </a:p>
                      </a:txBody>
                      <a:tcPr marL="50386" marR="50386" marT="0" marB="0"/>
                    </a:tc>
                  </a:tr>
                  <a:tr h="329947">
                    <a:tc>
                      <a:txBody>
                        <a:bodyPr/>
                        <a:lstStyle/>
                        <a:p>
                          <a:pPr>
                            <a:lnSpc>
                              <a:spcPct val="115000"/>
                            </a:lnSpc>
                            <a:spcAft>
                              <a:spcPts val="0"/>
                            </a:spcAft>
                          </a:pPr>
                          <a:r>
                            <a:rPr lang="en-CA" sz="1500" dirty="0">
                              <a:effectLst/>
                            </a:rPr>
                            <a:t>MSSF</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0.89</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0.95</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0.92</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0.94</a:t>
                          </a:r>
                          <a:endParaRPr lang="en-CA" sz="1500">
                            <a:solidFill>
                              <a:srgbClr val="76923C"/>
                            </a:solidFill>
                            <a:effectLst/>
                            <a:latin typeface="Calibri"/>
                            <a:ea typeface="Calibri"/>
                            <a:cs typeface="Times New Roman"/>
                          </a:endParaRPr>
                        </a:p>
                      </a:txBody>
                      <a:tcPr marL="50386" marR="50386" marT="0" marB="0"/>
                    </a:tc>
                  </a:tr>
                  <a:tr h="329947">
                    <a:tc>
                      <a:txBody>
                        <a:bodyPr/>
                        <a:lstStyle/>
                        <a:p>
                          <a:pPr>
                            <a:lnSpc>
                              <a:spcPct val="115000"/>
                            </a:lnSpc>
                            <a:spcAft>
                              <a:spcPts val="0"/>
                            </a:spcAft>
                          </a:pPr>
                          <a:r>
                            <a:rPr lang="en-CA" sz="1500" dirty="0">
                              <a:effectLst/>
                            </a:rPr>
                            <a:t>IMF method</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0.84</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0.83</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0.89</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0.84</a:t>
                          </a:r>
                          <a:endParaRPr lang="en-CA" sz="1500">
                            <a:solidFill>
                              <a:srgbClr val="76923C"/>
                            </a:solidFill>
                            <a:effectLst/>
                            <a:latin typeface="Calibri"/>
                            <a:ea typeface="Calibri"/>
                            <a:cs typeface="Times New Roman"/>
                          </a:endParaRPr>
                        </a:p>
                      </a:txBody>
                      <a:tcPr marL="50386" marR="50386" marT="0" marB="0"/>
                    </a:tc>
                  </a:tr>
                  <a:tr h="329947">
                    <a:tc>
                      <a:txBody>
                        <a:bodyPr/>
                        <a:lstStyle/>
                        <a:p>
                          <a:pPr>
                            <a:lnSpc>
                              <a:spcPct val="115000"/>
                            </a:lnSpc>
                            <a:spcAft>
                              <a:spcPts val="0"/>
                            </a:spcAft>
                          </a:pPr>
                          <a:r>
                            <a:rPr lang="en-CA" sz="1500">
                              <a:effectLst/>
                            </a:rPr>
                            <a:t>HP filter</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0.87*</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0.95</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0.91</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0.96</a:t>
                          </a:r>
                          <a:endParaRPr lang="en-CA" sz="1500">
                            <a:solidFill>
                              <a:srgbClr val="76923C"/>
                            </a:solidFill>
                            <a:effectLst/>
                            <a:latin typeface="Calibri"/>
                            <a:ea typeface="Calibri"/>
                            <a:cs typeface="Times New Roman"/>
                          </a:endParaRPr>
                        </a:p>
                      </a:txBody>
                      <a:tcPr marL="50386" marR="50386" marT="0" marB="0"/>
                    </a:tc>
                  </a:tr>
                  <a:tr h="329947">
                    <a:tc>
                      <a:txBody>
                        <a:bodyPr/>
                        <a:lstStyle/>
                        <a:p>
                          <a:pPr>
                            <a:lnSpc>
                              <a:spcPct val="115000"/>
                            </a:lnSpc>
                            <a:spcAft>
                              <a:spcPts val="0"/>
                            </a:spcAft>
                          </a:pPr>
                          <a:r>
                            <a:rPr lang="en-CA" sz="1500">
                              <a:effectLst/>
                            </a:rPr>
                            <a:t>BP filter</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0.90</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0.93</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0.95</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0.92</a:t>
                          </a:r>
                          <a:endParaRPr lang="en-CA" sz="1500">
                            <a:solidFill>
                              <a:srgbClr val="76923C"/>
                            </a:solidFill>
                            <a:effectLst/>
                            <a:latin typeface="Calibri"/>
                            <a:ea typeface="Calibri"/>
                            <a:cs typeface="Times New Roman"/>
                          </a:endParaRPr>
                        </a:p>
                      </a:txBody>
                      <a:tcPr marL="50386" marR="50386" marT="0" marB="0"/>
                    </a:tc>
                  </a:tr>
                  <a:tr h="329947">
                    <a:tc>
                      <a:txBody>
                        <a:bodyPr/>
                        <a:lstStyle/>
                        <a:p>
                          <a:pPr>
                            <a:lnSpc>
                              <a:spcPct val="115000"/>
                            </a:lnSpc>
                            <a:spcAft>
                              <a:spcPts val="0"/>
                            </a:spcAft>
                          </a:pPr>
                          <a:r>
                            <a:rPr lang="en-CA" sz="1500">
                              <a:effectLst/>
                            </a:rPr>
                            <a:t>EMVF</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0.82***</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0.92</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0.89</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0.93</a:t>
                          </a:r>
                          <a:endParaRPr lang="en-CA" sz="1500">
                            <a:solidFill>
                              <a:srgbClr val="76923C"/>
                            </a:solidFill>
                            <a:effectLst/>
                            <a:latin typeface="Calibri"/>
                            <a:ea typeface="Calibri"/>
                            <a:cs typeface="Times New Roman"/>
                          </a:endParaRPr>
                        </a:p>
                      </a:txBody>
                      <a:tcPr marL="50386" marR="50386" marT="0" marB="0"/>
                    </a:tc>
                  </a:tr>
                  <a:tr h="329947">
                    <a:tc>
                      <a:txBody>
                        <a:bodyPr/>
                        <a:lstStyle/>
                        <a:p>
                          <a:pPr>
                            <a:lnSpc>
                              <a:spcPct val="115000"/>
                            </a:lnSpc>
                            <a:spcAft>
                              <a:spcPts val="0"/>
                            </a:spcAft>
                          </a:pPr>
                          <a:r>
                            <a:rPr lang="en-CA" sz="1500">
                              <a:effectLst/>
                            </a:rPr>
                            <a:t>SIF</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0.74</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0.72</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0.80</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0.72</a:t>
                          </a:r>
                          <a:endParaRPr lang="en-CA" sz="1500">
                            <a:solidFill>
                              <a:srgbClr val="76923C"/>
                            </a:solidFill>
                            <a:effectLst/>
                            <a:latin typeface="Calibri"/>
                            <a:ea typeface="Calibri"/>
                            <a:cs typeface="Times New Roman"/>
                          </a:endParaRPr>
                        </a:p>
                      </a:txBody>
                      <a:tcPr marL="50386" marR="50386" marT="0" marB="0"/>
                    </a:tc>
                  </a:tr>
                  <a:tr h="329947">
                    <a:tc>
                      <a:txBody>
                        <a:bodyPr/>
                        <a:lstStyle/>
                        <a:p>
                          <a:pPr>
                            <a:lnSpc>
                              <a:spcPct val="115000"/>
                            </a:lnSpc>
                            <a:spcAft>
                              <a:spcPts val="0"/>
                            </a:spcAft>
                          </a:pPr>
                          <a:r>
                            <a:rPr lang="en-CA" sz="1500">
                              <a:effectLst/>
                            </a:rPr>
                            <a:t>Staff projection gaps</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0.77</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0.75</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0.85</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0.75</a:t>
                          </a:r>
                          <a:endParaRPr lang="en-CA" sz="1500" dirty="0">
                            <a:solidFill>
                              <a:srgbClr val="76923C"/>
                            </a:solidFill>
                            <a:effectLst/>
                            <a:latin typeface="Calibri"/>
                            <a:ea typeface="Calibri"/>
                            <a:cs typeface="Times New Roman"/>
                          </a:endParaRPr>
                        </a:p>
                      </a:txBody>
                      <a:tcPr marL="50386" marR="50386" marT="0" marB="0"/>
                    </a:tc>
                  </a:tr>
                  <a:tr h="329947">
                    <a:tc>
                      <a:txBody>
                        <a:bodyPr/>
                        <a:lstStyle/>
                        <a:p>
                          <a:pPr>
                            <a:lnSpc>
                              <a:spcPct val="115000"/>
                            </a:lnSpc>
                            <a:spcAft>
                              <a:spcPts val="0"/>
                            </a:spcAft>
                          </a:pPr>
                          <a:r>
                            <a:rPr lang="en-CA" sz="1500">
                              <a:effectLst/>
                            </a:rPr>
                            <a:t>GDP growth</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1.03</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0.87</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0.98</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0.86</a:t>
                          </a:r>
                          <a:endParaRPr lang="en-CA" sz="1500" dirty="0">
                            <a:solidFill>
                              <a:srgbClr val="76923C"/>
                            </a:solidFill>
                            <a:effectLst/>
                            <a:latin typeface="Calibri"/>
                            <a:ea typeface="Calibri"/>
                            <a:cs typeface="Times New Roman"/>
                          </a:endParaRPr>
                        </a:p>
                      </a:txBody>
                      <a:tcPr marL="50386" marR="50386" marT="0" marB="0"/>
                    </a:tc>
                  </a:tr>
                  <a:tr h="329947">
                    <a:tc>
                      <a:txBody>
                        <a:bodyPr/>
                        <a:lstStyle/>
                        <a:p>
                          <a:pPr>
                            <a:lnSpc>
                              <a:spcPct val="115000"/>
                            </a:lnSpc>
                            <a:spcAft>
                              <a:spcPts val="0"/>
                            </a:spcAft>
                          </a:pPr>
                          <a:r>
                            <a:rPr lang="en-CA" sz="1500">
                              <a:effectLst/>
                            </a:rPr>
                            <a:t>Mean of output gaps</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0.78</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0.81</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0.84</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0.81</a:t>
                          </a:r>
                          <a:endParaRPr lang="en-CA" sz="1500" dirty="0">
                            <a:solidFill>
                              <a:srgbClr val="76923C"/>
                            </a:solidFill>
                            <a:effectLst/>
                            <a:latin typeface="Calibri"/>
                            <a:ea typeface="Calibri"/>
                            <a:cs typeface="Times New Roman"/>
                          </a:endParaRPr>
                        </a:p>
                      </a:txBody>
                      <a:tcPr marL="50386" marR="50386" marT="0" marB="0"/>
                    </a:tc>
                  </a:tr>
                  <a:tr h="329947">
                    <a:tc>
                      <a:txBody>
                        <a:bodyPr/>
                        <a:lstStyle/>
                        <a:p>
                          <a:pPr>
                            <a:lnSpc>
                              <a:spcPct val="115000"/>
                            </a:lnSpc>
                            <a:spcAft>
                              <a:spcPts val="0"/>
                            </a:spcAft>
                          </a:pPr>
                          <a:r>
                            <a:rPr lang="en-CA" sz="1500">
                              <a:effectLst/>
                            </a:rPr>
                            <a:t>Mean of EMVF and SIF</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0.73</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0.73</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0.80</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0.73</a:t>
                          </a:r>
                          <a:endParaRPr lang="en-CA" sz="1500" dirty="0">
                            <a:solidFill>
                              <a:srgbClr val="76923C"/>
                            </a:solidFill>
                            <a:effectLst/>
                            <a:latin typeface="Calibri"/>
                            <a:ea typeface="Calibri"/>
                            <a:cs typeface="Times New Roman"/>
                          </a:endParaRPr>
                        </a:p>
                      </a:txBody>
                      <a:tcPr marL="50386" marR="50386" marT="0" marB="0"/>
                    </a:tc>
                  </a:tr>
                  <a:tr h="329947">
                    <a:tc>
                      <a:txBody>
                        <a:bodyPr/>
                        <a:lstStyle/>
                        <a:p>
                          <a:pPr>
                            <a:lnSpc>
                              <a:spcPct val="115000"/>
                            </a:lnSpc>
                            <a:spcAft>
                              <a:spcPts val="0"/>
                            </a:spcAft>
                          </a:pPr>
                          <a:r>
                            <a:rPr lang="en-CA" sz="1500">
                              <a:effectLst/>
                            </a:rPr>
                            <a:t>Mean of MSSF and SIF</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0.76</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0.77</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0.81</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0.78</a:t>
                          </a:r>
                          <a:endParaRPr lang="en-CA" sz="1500" dirty="0">
                            <a:solidFill>
                              <a:srgbClr val="76923C"/>
                            </a:solidFill>
                            <a:effectLst/>
                            <a:latin typeface="Calibri"/>
                            <a:ea typeface="Calibri"/>
                            <a:cs typeface="Times New Roman"/>
                          </a:endParaRPr>
                        </a:p>
                      </a:txBody>
                      <a:tcPr marL="50386" marR="50386" marT="0" marB="0"/>
                    </a:tc>
                  </a:tr>
                  <a:tr h="329947">
                    <a:tc>
                      <a:txBody>
                        <a:bodyPr/>
                        <a:lstStyle/>
                        <a:p>
                          <a:pPr>
                            <a:lnSpc>
                              <a:spcPct val="115000"/>
                            </a:lnSpc>
                            <a:spcAft>
                              <a:spcPts val="0"/>
                            </a:spcAft>
                          </a:pPr>
                          <a:r>
                            <a:rPr lang="en-CA" sz="1500">
                              <a:effectLst/>
                            </a:rPr>
                            <a:t>Median of output gaps</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0.85</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0.82</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0.88</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0.81</a:t>
                          </a:r>
                          <a:endParaRPr lang="en-CA" sz="1500" dirty="0">
                            <a:solidFill>
                              <a:srgbClr val="76923C"/>
                            </a:solidFill>
                            <a:effectLst/>
                            <a:latin typeface="Calibri"/>
                            <a:ea typeface="Calibri"/>
                            <a:cs typeface="Times New Roman"/>
                          </a:endParaRPr>
                        </a:p>
                      </a:txBody>
                      <a:tcPr marL="50386" marR="50386" marT="0" marB="0"/>
                    </a:tc>
                  </a:tr>
                  <a:tr h="329947">
                    <a:tc>
                      <a:txBody>
                        <a:bodyPr/>
                        <a:lstStyle/>
                        <a:p>
                          <a:pPr>
                            <a:lnSpc>
                              <a:spcPct val="115000"/>
                            </a:lnSpc>
                            <a:spcAft>
                              <a:spcPts val="0"/>
                            </a:spcAft>
                          </a:pPr>
                          <a:r>
                            <a:rPr lang="en-CA" sz="1500" dirty="0">
                              <a:effectLst/>
                            </a:rPr>
                            <a:t>Labour input gap - SIF</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0.92</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0.96</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1.00</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1.05</a:t>
                          </a:r>
                          <a:endParaRPr lang="en-CA" sz="1500" dirty="0">
                            <a:solidFill>
                              <a:srgbClr val="76923C"/>
                            </a:solidFill>
                            <a:effectLst/>
                            <a:latin typeface="Calibri"/>
                            <a:ea typeface="Calibri"/>
                            <a:cs typeface="Times New Roman"/>
                          </a:endParaRPr>
                        </a:p>
                      </a:txBody>
                      <a:tcPr marL="50386" marR="50386" marT="0" marB="0"/>
                    </a:tc>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2467567041"/>
                  </p:ext>
                </p:extLst>
              </p:nvPr>
            </p:nvGraphicFramePr>
            <p:xfrm>
              <a:off x="179512" y="1556792"/>
              <a:ext cx="8640961" cy="4968552"/>
            </p:xfrm>
            <a:graphic>
              <a:graphicData uri="http://schemas.openxmlformats.org/drawingml/2006/table">
                <a:tbl>
                  <a:tblPr firstRow="1" firstCol="1" bandRow="1">
                    <a:tableStyleId>{3B4B98B0-60AC-42C2-AFA5-B58CD77FA1E5}</a:tableStyleId>
                  </a:tblPr>
                  <a:tblGrid>
                    <a:gridCol w="2551631"/>
                    <a:gridCol w="1521164"/>
                    <a:gridCol w="1521164"/>
                    <a:gridCol w="1523501"/>
                    <a:gridCol w="1523501"/>
                  </a:tblGrid>
                  <a:tr h="329947">
                    <a:tc rowSpan="2">
                      <a:txBody>
                        <a:bodyPr/>
                        <a:lstStyle/>
                        <a:p>
                          <a:pPr>
                            <a:lnSpc>
                              <a:spcPct val="115000"/>
                            </a:lnSpc>
                            <a:spcAft>
                              <a:spcPts val="0"/>
                            </a:spcAft>
                          </a:pPr>
                          <a:r>
                            <a:rPr lang="en-CA" sz="1500" dirty="0">
                              <a:effectLst/>
                            </a:rPr>
                            <a:t>Model</a:t>
                          </a:r>
                          <a:endParaRPr lang="en-CA" sz="1500" dirty="0">
                            <a:solidFill>
                              <a:srgbClr val="76923C"/>
                            </a:solidFill>
                            <a:effectLst/>
                            <a:latin typeface="Calibri"/>
                            <a:ea typeface="Calibri"/>
                            <a:cs typeface="Times New Roman"/>
                          </a:endParaRPr>
                        </a:p>
                      </a:txBody>
                      <a:tcPr marL="50386" marR="50386" marT="0" marB="0" anchor="ctr"/>
                    </a:tc>
                    <a:tc gridSpan="2">
                      <a:txBody>
                        <a:bodyPr/>
                        <a:lstStyle/>
                        <a:p>
                          <a:pPr algn="ctr">
                            <a:lnSpc>
                              <a:spcPct val="115000"/>
                            </a:lnSpc>
                            <a:spcAft>
                              <a:spcPts val="0"/>
                            </a:spcAft>
                          </a:pPr>
                          <a:r>
                            <a:rPr lang="en-CA" sz="1500" dirty="0">
                              <a:effectLst/>
                            </a:rPr>
                            <a:t>Equation 2</a:t>
                          </a:r>
                          <a:endParaRPr lang="en-CA" sz="1500" dirty="0">
                            <a:solidFill>
                              <a:srgbClr val="76923C"/>
                            </a:solidFill>
                            <a:effectLst/>
                            <a:latin typeface="Calibri"/>
                            <a:ea typeface="Calibri"/>
                            <a:cs typeface="Times New Roman"/>
                          </a:endParaRPr>
                        </a:p>
                      </a:txBody>
                      <a:tcPr marL="50386" marR="50386" marT="0" marB="0"/>
                    </a:tc>
                    <a:tc hMerge="1">
                      <a:txBody>
                        <a:bodyPr/>
                        <a:lstStyle/>
                        <a:p>
                          <a:endParaRPr lang="en-CA"/>
                        </a:p>
                      </a:txBody>
                      <a:tcPr/>
                    </a:tc>
                    <a:tc gridSpan="2">
                      <a:txBody>
                        <a:bodyPr/>
                        <a:lstStyle/>
                        <a:p>
                          <a:pPr algn="ctr">
                            <a:lnSpc>
                              <a:spcPct val="115000"/>
                            </a:lnSpc>
                            <a:spcAft>
                              <a:spcPts val="0"/>
                            </a:spcAft>
                          </a:pPr>
                          <a:r>
                            <a:rPr lang="en-CA" sz="1500" dirty="0">
                              <a:effectLst/>
                            </a:rPr>
                            <a:t>Equation 3</a:t>
                          </a:r>
                          <a:endParaRPr lang="en-CA" sz="1500" dirty="0">
                            <a:solidFill>
                              <a:srgbClr val="76923C"/>
                            </a:solidFill>
                            <a:effectLst/>
                            <a:latin typeface="Calibri"/>
                            <a:ea typeface="Calibri"/>
                            <a:cs typeface="Times New Roman"/>
                          </a:endParaRPr>
                        </a:p>
                      </a:txBody>
                      <a:tcPr marL="50386" marR="50386" marT="0" marB="0"/>
                    </a:tc>
                    <a:tc hMerge="1">
                      <a:txBody>
                        <a:bodyPr/>
                        <a:lstStyle/>
                        <a:p>
                          <a:endParaRPr lang="en-CA"/>
                        </a:p>
                      </a:txBody>
                      <a:tcPr/>
                    </a:tc>
                  </a:tr>
                  <a:tr h="349294">
                    <a:tc vMerge="1">
                      <a:txBody>
                        <a:bodyPr/>
                        <a:lstStyle/>
                        <a:p>
                          <a:endParaRPr lang="en-CA"/>
                        </a:p>
                      </a:txBody>
                      <a:tcPr/>
                    </a:tc>
                    <a:tc>
                      <a:txBody>
                        <a:bodyPr/>
                        <a:lstStyle/>
                        <a:p>
                          <a:endParaRPr lang="en-US"/>
                        </a:p>
                      </a:txBody>
                      <a:tcPr marL="50386" marR="50386" marT="0" marB="0">
                        <a:blipFill rotWithShape="1">
                          <a:blip r:embed="rId2"/>
                          <a:stretch>
                            <a:fillRect l="-168273" t="-105263" r="-301205" b="-1243860"/>
                          </a:stretch>
                        </a:blipFill>
                      </a:tcPr>
                    </a:tc>
                    <a:tc>
                      <a:txBody>
                        <a:bodyPr/>
                        <a:lstStyle/>
                        <a:p>
                          <a:endParaRPr lang="en-US"/>
                        </a:p>
                      </a:txBody>
                      <a:tcPr marL="50386" marR="50386" marT="0" marB="0">
                        <a:blipFill rotWithShape="1">
                          <a:blip r:embed="rId2"/>
                          <a:stretch>
                            <a:fillRect l="-267200" t="-105263" r="-200000" b="-1243860"/>
                          </a:stretch>
                        </a:blipFill>
                      </a:tcPr>
                    </a:tc>
                    <a:tc>
                      <a:txBody>
                        <a:bodyPr/>
                        <a:lstStyle/>
                        <a:p>
                          <a:endParaRPr lang="en-US"/>
                        </a:p>
                      </a:txBody>
                      <a:tcPr marL="50386" marR="50386" marT="0" marB="0">
                        <a:blipFill rotWithShape="1">
                          <a:blip r:embed="rId2"/>
                          <a:stretch>
                            <a:fillRect l="-367200" t="-105263" r="-100000" b="-1243860"/>
                          </a:stretch>
                        </a:blipFill>
                      </a:tcPr>
                    </a:tc>
                    <a:tc>
                      <a:txBody>
                        <a:bodyPr/>
                        <a:lstStyle/>
                        <a:p>
                          <a:endParaRPr lang="en-US"/>
                        </a:p>
                      </a:txBody>
                      <a:tcPr marL="50386" marR="50386" marT="0" marB="0">
                        <a:blipFill rotWithShape="1">
                          <a:blip r:embed="rId2"/>
                          <a:stretch>
                            <a:fillRect l="-467200" t="-105263" b="-1243860"/>
                          </a:stretch>
                        </a:blipFill>
                      </a:tcPr>
                    </a:tc>
                  </a:tr>
                  <a:tr h="329947">
                    <a:tc>
                      <a:txBody>
                        <a:bodyPr/>
                        <a:lstStyle/>
                        <a:p>
                          <a:pPr>
                            <a:lnSpc>
                              <a:spcPct val="115000"/>
                            </a:lnSpc>
                            <a:spcAft>
                              <a:spcPts val="0"/>
                            </a:spcAft>
                          </a:pPr>
                          <a:r>
                            <a:rPr lang="en-CA" sz="1500" dirty="0">
                              <a:effectLst/>
                            </a:rPr>
                            <a:t>MSSF</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0.89</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0.95</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0.92</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0.94</a:t>
                          </a:r>
                          <a:endParaRPr lang="en-CA" sz="1500">
                            <a:solidFill>
                              <a:srgbClr val="76923C"/>
                            </a:solidFill>
                            <a:effectLst/>
                            <a:latin typeface="Calibri"/>
                            <a:ea typeface="Calibri"/>
                            <a:cs typeface="Times New Roman"/>
                          </a:endParaRPr>
                        </a:p>
                      </a:txBody>
                      <a:tcPr marL="50386" marR="50386" marT="0" marB="0"/>
                    </a:tc>
                  </a:tr>
                  <a:tr h="329947">
                    <a:tc>
                      <a:txBody>
                        <a:bodyPr/>
                        <a:lstStyle/>
                        <a:p>
                          <a:pPr>
                            <a:lnSpc>
                              <a:spcPct val="115000"/>
                            </a:lnSpc>
                            <a:spcAft>
                              <a:spcPts val="0"/>
                            </a:spcAft>
                          </a:pPr>
                          <a:r>
                            <a:rPr lang="en-CA" sz="1500" dirty="0">
                              <a:effectLst/>
                            </a:rPr>
                            <a:t>IMF method</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0.84</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0.83</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0.89</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0.84</a:t>
                          </a:r>
                          <a:endParaRPr lang="en-CA" sz="1500">
                            <a:solidFill>
                              <a:srgbClr val="76923C"/>
                            </a:solidFill>
                            <a:effectLst/>
                            <a:latin typeface="Calibri"/>
                            <a:ea typeface="Calibri"/>
                            <a:cs typeface="Times New Roman"/>
                          </a:endParaRPr>
                        </a:p>
                      </a:txBody>
                      <a:tcPr marL="50386" marR="50386" marT="0" marB="0"/>
                    </a:tc>
                  </a:tr>
                  <a:tr h="329947">
                    <a:tc>
                      <a:txBody>
                        <a:bodyPr/>
                        <a:lstStyle/>
                        <a:p>
                          <a:pPr>
                            <a:lnSpc>
                              <a:spcPct val="115000"/>
                            </a:lnSpc>
                            <a:spcAft>
                              <a:spcPts val="0"/>
                            </a:spcAft>
                          </a:pPr>
                          <a:r>
                            <a:rPr lang="en-CA" sz="1500">
                              <a:effectLst/>
                            </a:rPr>
                            <a:t>HP filter</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0.87*</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0.95</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0.91</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0.96</a:t>
                          </a:r>
                          <a:endParaRPr lang="en-CA" sz="1500">
                            <a:solidFill>
                              <a:srgbClr val="76923C"/>
                            </a:solidFill>
                            <a:effectLst/>
                            <a:latin typeface="Calibri"/>
                            <a:ea typeface="Calibri"/>
                            <a:cs typeface="Times New Roman"/>
                          </a:endParaRPr>
                        </a:p>
                      </a:txBody>
                      <a:tcPr marL="50386" marR="50386" marT="0" marB="0"/>
                    </a:tc>
                  </a:tr>
                  <a:tr h="329947">
                    <a:tc>
                      <a:txBody>
                        <a:bodyPr/>
                        <a:lstStyle/>
                        <a:p>
                          <a:pPr>
                            <a:lnSpc>
                              <a:spcPct val="115000"/>
                            </a:lnSpc>
                            <a:spcAft>
                              <a:spcPts val="0"/>
                            </a:spcAft>
                          </a:pPr>
                          <a:r>
                            <a:rPr lang="en-CA" sz="1500">
                              <a:effectLst/>
                            </a:rPr>
                            <a:t>BP filter</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0.90</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0.93</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0.95</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0.92</a:t>
                          </a:r>
                          <a:endParaRPr lang="en-CA" sz="1500">
                            <a:solidFill>
                              <a:srgbClr val="76923C"/>
                            </a:solidFill>
                            <a:effectLst/>
                            <a:latin typeface="Calibri"/>
                            <a:ea typeface="Calibri"/>
                            <a:cs typeface="Times New Roman"/>
                          </a:endParaRPr>
                        </a:p>
                      </a:txBody>
                      <a:tcPr marL="50386" marR="50386" marT="0" marB="0"/>
                    </a:tc>
                  </a:tr>
                  <a:tr h="329947">
                    <a:tc>
                      <a:txBody>
                        <a:bodyPr/>
                        <a:lstStyle/>
                        <a:p>
                          <a:pPr>
                            <a:lnSpc>
                              <a:spcPct val="115000"/>
                            </a:lnSpc>
                            <a:spcAft>
                              <a:spcPts val="0"/>
                            </a:spcAft>
                          </a:pPr>
                          <a:r>
                            <a:rPr lang="en-CA" sz="1500">
                              <a:effectLst/>
                            </a:rPr>
                            <a:t>EMVF</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0.82***</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0.92</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0.89</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0.93</a:t>
                          </a:r>
                          <a:endParaRPr lang="en-CA" sz="1500">
                            <a:solidFill>
                              <a:srgbClr val="76923C"/>
                            </a:solidFill>
                            <a:effectLst/>
                            <a:latin typeface="Calibri"/>
                            <a:ea typeface="Calibri"/>
                            <a:cs typeface="Times New Roman"/>
                          </a:endParaRPr>
                        </a:p>
                      </a:txBody>
                      <a:tcPr marL="50386" marR="50386" marT="0" marB="0"/>
                    </a:tc>
                  </a:tr>
                  <a:tr h="329947">
                    <a:tc>
                      <a:txBody>
                        <a:bodyPr/>
                        <a:lstStyle/>
                        <a:p>
                          <a:pPr>
                            <a:lnSpc>
                              <a:spcPct val="115000"/>
                            </a:lnSpc>
                            <a:spcAft>
                              <a:spcPts val="0"/>
                            </a:spcAft>
                          </a:pPr>
                          <a:r>
                            <a:rPr lang="en-CA" sz="1500">
                              <a:effectLst/>
                            </a:rPr>
                            <a:t>SIF</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0.74</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0.72</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0.80</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0.72</a:t>
                          </a:r>
                          <a:endParaRPr lang="en-CA" sz="1500">
                            <a:solidFill>
                              <a:srgbClr val="76923C"/>
                            </a:solidFill>
                            <a:effectLst/>
                            <a:latin typeface="Calibri"/>
                            <a:ea typeface="Calibri"/>
                            <a:cs typeface="Times New Roman"/>
                          </a:endParaRPr>
                        </a:p>
                      </a:txBody>
                      <a:tcPr marL="50386" marR="50386" marT="0" marB="0"/>
                    </a:tc>
                  </a:tr>
                  <a:tr h="329947">
                    <a:tc>
                      <a:txBody>
                        <a:bodyPr/>
                        <a:lstStyle/>
                        <a:p>
                          <a:pPr>
                            <a:lnSpc>
                              <a:spcPct val="115000"/>
                            </a:lnSpc>
                            <a:spcAft>
                              <a:spcPts val="0"/>
                            </a:spcAft>
                          </a:pPr>
                          <a:r>
                            <a:rPr lang="en-CA" sz="1500">
                              <a:effectLst/>
                            </a:rPr>
                            <a:t>Staff projection gaps</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0.77</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0.75</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0.85</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0.75</a:t>
                          </a:r>
                          <a:endParaRPr lang="en-CA" sz="1500" dirty="0">
                            <a:solidFill>
                              <a:srgbClr val="76923C"/>
                            </a:solidFill>
                            <a:effectLst/>
                            <a:latin typeface="Calibri"/>
                            <a:ea typeface="Calibri"/>
                            <a:cs typeface="Times New Roman"/>
                          </a:endParaRPr>
                        </a:p>
                      </a:txBody>
                      <a:tcPr marL="50386" marR="50386" marT="0" marB="0"/>
                    </a:tc>
                  </a:tr>
                  <a:tr h="329947">
                    <a:tc>
                      <a:txBody>
                        <a:bodyPr/>
                        <a:lstStyle/>
                        <a:p>
                          <a:pPr>
                            <a:lnSpc>
                              <a:spcPct val="115000"/>
                            </a:lnSpc>
                            <a:spcAft>
                              <a:spcPts val="0"/>
                            </a:spcAft>
                          </a:pPr>
                          <a:r>
                            <a:rPr lang="en-CA" sz="1500">
                              <a:effectLst/>
                            </a:rPr>
                            <a:t>GDP growth</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1.03</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0.87</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0.98</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0.86</a:t>
                          </a:r>
                          <a:endParaRPr lang="en-CA" sz="1500" dirty="0">
                            <a:solidFill>
                              <a:srgbClr val="76923C"/>
                            </a:solidFill>
                            <a:effectLst/>
                            <a:latin typeface="Calibri"/>
                            <a:ea typeface="Calibri"/>
                            <a:cs typeface="Times New Roman"/>
                          </a:endParaRPr>
                        </a:p>
                      </a:txBody>
                      <a:tcPr marL="50386" marR="50386" marT="0" marB="0"/>
                    </a:tc>
                  </a:tr>
                  <a:tr h="329947">
                    <a:tc>
                      <a:txBody>
                        <a:bodyPr/>
                        <a:lstStyle/>
                        <a:p>
                          <a:pPr>
                            <a:lnSpc>
                              <a:spcPct val="115000"/>
                            </a:lnSpc>
                            <a:spcAft>
                              <a:spcPts val="0"/>
                            </a:spcAft>
                          </a:pPr>
                          <a:r>
                            <a:rPr lang="en-CA" sz="1500">
                              <a:effectLst/>
                            </a:rPr>
                            <a:t>Mean of output gaps</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0.78</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0.81</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0.84</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0.81</a:t>
                          </a:r>
                          <a:endParaRPr lang="en-CA" sz="1500" dirty="0">
                            <a:solidFill>
                              <a:srgbClr val="76923C"/>
                            </a:solidFill>
                            <a:effectLst/>
                            <a:latin typeface="Calibri"/>
                            <a:ea typeface="Calibri"/>
                            <a:cs typeface="Times New Roman"/>
                          </a:endParaRPr>
                        </a:p>
                      </a:txBody>
                      <a:tcPr marL="50386" marR="50386" marT="0" marB="0"/>
                    </a:tc>
                  </a:tr>
                  <a:tr h="329947">
                    <a:tc>
                      <a:txBody>
                        <a:bodyPr/>
                        <a:lstStyle/>
                        <a:p>
                          <a:pPr>
                            <a:lnSpc>
                              <a:spcPct val="115000"/>
                            </a:lnSpc>
                            <a:spcAft>
                              <a:spcPts val="0"/>
                            </a:spcAft>
                          </a:pPr>
                          <a:r>
                            <a:rPr lang="en-CA" sz="1500">
                              <a:effectLst/>
                            </a:rPr>
                            <a:t>Mean of EMVF and SIF</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0.73</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0.73</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0.80</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0.73</a:t>
                          </a:r>
                          <a:endParaRPr lang="en-CA" sz="1500" dirty="0">
                            <a:solidFill>
                              <a:srgbClr val="76923C"/>
                            </a:solidFill>
                            <a:effectLst/>
                            <a:latin typeface="Calibri"/>
                            <a:ea typeface="Calibri"/>
                            <a:cs typeface="Times New Roman"/>
                          </a:endParaRPr>
                        </a:p>
                      </a:txBody>
                      <a:tcPr marL="50386" marR="50386" marT="0" marB="0"/>
                    </a:tc>
                  </a:tr>
                  <a:tr h="329947">
                    <a:tc>
                      <a:txBody>
                        <a:bodyPr/>
                        <a:lstStyle/>
                        <a:p>
                          <a:pPr>
                            <a:lnSpc>
                              <a:spcPct val="115000"/>
                            </a:lnSpc>
                            <a:spcAft>
                              <a:spcPts val="0"/>
                            </a:spcAft>
                          </a:pPr>
                          <a:r>
                            <a:rPr lang="en-CA" sz="1500">
                              <a:effectLst/>
                            </a:rPr>
                            <a:t>Mean of MSSF and SIF</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0.76</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0.77</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0.81</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0.78</a:t>
                          </a:r>
                          <a:endParaRPr lang="en-CA" sz="1500" dirty="0">
                            <a:solidFill>
                              <a:srgbClr val="76923C"/>
                            </a:solidFill>
                            <a:effectLst/>
                            <a:latin typeface="Calibri"/>
                            <a:ea typeface="Calibri"/>
                            <a:cs typeface="Times New Roman"/>
                          </a:endParaRPr>
                        </a:p>
                      </a:txBody>
                      <a:tcPr marL="50386" marR="50386" marT="0" marB="0"/>
                    </a:tc>
                  </a:tr>
                  <a:tr h="329947">
                    <a:tc>
                      <a:txBody>
                        <a:bodyPr/>
                        <a:lstStyle/>
                        <a:p>
                          <a:pPr>
                            <a:lnSpc>
                              <a:spcPct val="115000"/>
                            </a:lnSpc>
                            <a:spcAft>
                              <a:spcPts val="0"/>
                            </a:spcAft>
                          </a:pPr>
                          <a:r>
                            <a:rPr lang="en-CA" sz="1500">
                              <a:effectLst/>
                            </a:rPr>
                            <a:t>Median of output gaps</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0.85</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0.82</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0.88</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0.81</a:t>
                          </a:r>
                          <a:endParaRPr lang="en-CA" sz="1500" dirty="0">
                            <a:solidFill>
                              <a:srgbClr val="76923C"/>
                            </a:solidFill>
                            <a:effectLst/>
                            <a:latin typeface="Calibri"/>
                            <a:ea typeface="Calibri"/>
                            <a:cs typeface="Times New Roman"/>
                          </a:endParaRPr>
                        </a:p>
                      </a:txBody>
                      <a:tcPr marL="50386" marR="50386" marT="0" marB="0"/>
                    </a:tc>
                  </a:tr>
                  <a:tr h="329947">
                    <a:tc>
                      <a:txBody>
                        <a:bodyPr/>
                        <a:lstStyle/>
                        <a:p>
                          <a:pPr>
                            <a:lnSpc>
                              <a:spcPct val="115000"/>
                            </a:lnSpc>
                            <a:spcAft>
                              <a:spcPts val="0"/>
                            </a:spcAft>
                          </a:pPr>
                          <a:r>
                            <a:rPr lang="en-CA" sz="1500" dirty="0">
                              <a:effectLst/>
                            </a:rPr>
                            <a:t>Labour input gap - SIF</a:t>
                          </a:r>
                          <a:endParaRPr lang="en-CA" sz="1500" dirty="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0.92</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0.96</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a:effectLst/>
                            </a:rPr>
                            <a:t>1.00</a:t>
                          </a:r>
                          <a:endParaRPr lang="en-CA" sz="1500">
                            <a:solidFill>
                              <a:srgbClr val="76923C"/>
                            </a:solidFill>
                            <a:effectLst/>
                            <a:latin typeface="Calibri"/>
                            <a:ea typeface="Calibri"/>
                            <a:cs typeface="Times New Roman"/>
                          </a:endParaRPr>
                        </a:p>
                      </a:txBody>
                      <a:tcPr marL="50386" marR="50386" marT="0" marB="0"/>
                    </a:tc>
                    <a:tc>
                      <a:txBody>
                        <a:bodyPr/>
                        <a:lstStyle/>
                        <a:p>
                          <a:pPr algn="ctr">
                            <a:lnSpc>
                              <a:spcPct val="115000"/>
                            </a:lnSpc>
                            <a:spcAft>
                              <a:spcPts val="0"/>
                            </a:spcAft>
                          </a:pPr>
                          <a:r>
                            <a:rPr lang="en-CA" sz="1500" dirty="0">
                              <a:effectLst/>
                            </a:rPr>
                            <a:t>1.05</a:t>
                          </a:r>
                          <a:endParaRPr lang="en-CA" sz="1500" dirty="0">
                            <a:solidFill>
                              <a:srgbClr val="76923C"/>
                            </a:solidFill>
                            <a:effectLst/>
                            <a:latin typeface="Calibri"/>
                            <a:ea typeface="Calibri"/>
                            <a:cs typeface="Times New Roman"/>
                          </a:endParaRPr>
                        </a:p>
                      </a:txBody>
                      <a:tcPr marL="50386" marR="50386" marT="0" marB="0"/>
                    </a:tc>
                  </a:tr>
                </a:tbl>
              </a:graphicData>
            </a:graphic>
          </p:graphicFrame>
        </mc:Fallback>
      </mc:AlternateContent>
    </p:spTree>
    <p:extLst>
      <p:ext uri="{BB962C8B-B14F-4D97-AF65-F5344CB8AC3E}">
        <p14:creationId xmlns:p14="http://schemas.microsoft.com/office/powerpoint/2010/main" val="283610408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512" y="862958"/>
            <a:ext cx="8686800" cy="565945"/>
          </a:xfrm>
        </p:spPr>
        <p:txBody>
          <a:bodyPr/>
          <a:lstStyle/>
          <a:p>
            <a:r>
              <a:rPr lang="fr-CA" sz="3600" dirty="0" err="1" smtClean="0"/>
              <a:t>Outline</a:t>
            </a:r>
            <a:endParaRPr lang="en-CA" sz="3600" dirty="0"/>
          </a:p>
        </p:txBody>
      </p:sp>
      <p:sp>
        <p:nvSpPr>
          <p:cNvPr id="5" name="Content Placeholder 4"/>
          <p:cNvSpPr>
            <a:spLocks noGrp="1"/>
          </p:cNvSpPr>
          <p:nvPr>
            <p:ph idx="1"/>
          </p:nvPr>
        </p:nvSpPr>
        <p:spPr>
          <a:xfrm>
            <a:off x="179512" y="1772816"/>
            <a:ext cx="8640000" cy="4320000"/>
          </a:xfrm>
        </p:spPr>
        <p:txBody>
          <a:bodyPr>
            <a:noAutofit/>
          </a:bodyPr>
          <a:lstStyle/>
          <a:p>
            <a:pPr>
              <a:spcBef>
                <a:spcPts val="0"/>
              </a:spcBef>
              <a:spcAft>
                <a:spcPts val="1200"/>
              </a:spcAft>
            </a:pPr>
            <a:endParaRPr lang="en-CA" i="1" dirty="0"/>
          </a:p>
          <a:p>
            <a:pPr marL="457200" indent="-457200">
              <a:buFont typeface="+mj-lt"/>
              <a:buAutoNum type="arabicPeriod"/>
            </a:pPr>
            <a:endParaRPr lang="en-CA" dirty="0"/>
          </a:p>
        </p:txBody>
      </p:sp>
      <p:sp>
        <p:nvSpPr>
          <p:cNvPr id="8" name="Content Placeholder 4"/>
          <p:cNvSpPr txBox="1">
            <a:spLocks/>
          </p:cNvSpPr>
          <p:nvPr/>
        </p:nvSpPr>
        <p:spPr>
          <a:xfrm>
            <a:off x="323528" y="1772816"/>
            <a:ext cx="8640000" cy="4689360"/>
          </a:xfrm>
          <a:prstGeom prst="rect">
            <a:avLst/>
          </a:prstGeom>
        </p:spPr>
        <p:txBody>
          <a:bodyPr vert="horz" lIns="360000" tIns="91440" rIns="0" bIns="0" rtlCol="0" anchor="t">
            <a:normAutofit/>
          </a:bodyPr>
          <a:lstStyle>
            <a:lvl1pPr marL="342900" indent="-342900" algn="l" defTabSz="914400" rtl="0" eaLnBrk="1" latinLnBrk="0" hangingPunct="1">
              <a:spcBef>
                <a:spcPts val="700"/>
              </a:spcBef>
              <a:buClr>
                <a:schemeClr val="accent3">
                  <a:lumMod val="50000"/>
                </a:schemeClr>
              </a:buClr>
              <a:buFont typeface="Wingdings" pitchFamily="2" charset="2"/>
              <a:buChar char="§"/>
              <a:defRPr sz="2400" kern="1200" spc="-110" baseline="0">
                <a:solidFill>
                  <a:schemeClr val="tx1">
                    <a:lumMod val="75000"/>
                    <a:lumOff val="25000"/>
                  </a:schemeClr>
                </a:solidFill>
                <a:latin typeface="+mj-lt"/>
                <a:ea typeface="+mn-ea"/>
                <a:cs typeface="Arial" pitchFamily="34" charset="0"/>
              </a:defRPr>
            </a:lvl1pPr>
            <a:lvl2pPr marL="742950" indent="-285750" algn="l" defTabSz="914400" rtl="0" eaLnBrk="1" latinLnBrk="0" hangingPunct="1">
              <a:spcBef>
                <a:spcPct val="20000"/>
              </a:spcBef>
              <a:buClr>
                <a:schemeClr val="accent3">
                  <a:lumMod val="50000"/>
                </a:schemeClr>
              </a:buClr>
              <a:buFont typeface="Arial" pitchFamily="34" charset="0"/>
              <a:buChar char="–"/>
              <a:defRPr sz="2400" kern="1200" spc="-110" baseline="0">
                <a:solidFill>
                  <a:schemeClr val="tx1">
                    <a:lumMod val="75000"/>
                    <a:lumOff val="25000"/>
                  </a:schemeClr>
                </a:solidFill>
                <a:latin typeface="+mj-lt"/>
                <a:ea typeface="+mn-ea"/>
                <a:cs typeface="Arial" pitchFamily="34" charset="0"/>
              </a:defRPr>
            </a:lvl2pPr>
            <a:lvl3pPr marL="1143000" indent="-228600" algn="l" defTabSz="914400" rtl="0" eaLnBrk="1" latinLnBrk="0" hangingPunct="1">
              <a:spcBef>
                <a:spcPct val="20000"/>
              </a:spcBef>
              <a:buClr>
                <a:schemeClr val="accent3">
                  <a:lumMod val="50000"/>
                </a:schemeClr>
              </a:buClr>
              <a:buFont typeface="Arial" pitchFamily="34" charset="0"/>
              <a:buChar char="•"/>
              <a:defRPr sz="2400" kern="1200" spc="-110" baseline="0">
                <a:solidFill>
                  <a:schemeClr val="tx1">
                    <a:lumMod val="75000"/>
                    <a:lumOff val="25000"/>
                  </a:schemeClr>
                </a:solidFill>
                <a:latin typeface="+mj-lt"/>
                <a:ea typeface="+mn-ea"/>
                <a:cs typeface="Arial" pitchFamily="34" charset="0"/>
              </a:defRPr>
            </a:lvl3pPr>
            <a:lvl4pPr marL="1600200" indent="-228600" algn="l" defTabSz="914400" rtl="0" eaLnBrk="1" latinLnBrk="0" hangingPunct="1">
              <a:spcBef>
                <a:spcPct val="20000"/>
              </a:spcBef>
              <a:buClr>
                <a:schemeClr val="accent3">
                  <a:lumMod val="50000"/>
                </a:schemeClr>
              </a:buClr>
              <a:buFont typeface="Arial" pitchFamily="34" charset="0"/>
              <a:buChar char="–"/>
              <a:defRPr sz="2000" kern="1200" spc="-110" baseline="0">
                <a:solidFill>
                  <a:schemeClr val="tx1">
                    <a:lumMod val="75000"/>
                    <a:lumOff val="25000"/>
                  </a:schemeClr>
                </a:solidFill>
                <a:latin typeface="+mj-lt"/>
                <a:ea typeface="+mn-ea"/>
                <a:cs typeface="Arial" pitchFamily="34" charset="0"/>
              </a:defRPr>
            </a:lvl4pPr>
            <a:lvl5pPr marL="2057400" indent="-228600" algn="l" defTabSz="914400" rtl="0" eaLnBrk="1" latinLnBrk="0" hangingPunct="1">
              <a:spcBef>
                <a:spcPct val="20000"/>
              </a:spcBef>
              <a:buClr>
                <a:schemeClr val="accent3">
                  <a:lumMod val="50000"/>
                </a:schemeClr>
              </a:buClr>
              <a:buFont typeface="Arial" pitchFamily="34" charset="0"/>
              <a:buChar char="»"/>
              <a:defRPr sz="2000" kern="1200" spc="-110" baseline="0">
                <a:solidFill>
                  <a:schemeClr val="tx1">
                    <a:lumMod val="75000"/>
                    <a:lumOff val="25000"/>
                  </a:schemeClr>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nSpc>
                <a:spcPct val="115000"/>
              </a:lnSpc>
              <a:buFont typeface="+mj-lt"/>
              <a:buAutoNum type="arabicPeriod"/>
            </a:pPr>
            <a:r>
              <a:rPr lang="fr-CA" dirty="0" smtClean="0">
                <a:ea typeface="Calibri"/>
                <a:cs typeface="Times New Roman"/>
              </a:rPr>
              <a:t>Introduction</a:t>
            </a:r>
          </a:p>
          <a:p>
            <a:pPr lvl="0">
              <a:lnSpc>
                <a:spcPct val="115000"/>
              </a:lnSpc>
              <a:buFont typeface="+mj-lt"/>
              <a:buAutoNum type="arabicPeriod"/>
            </a:pPr>
            <a:r>
              <a:rPr lang="fr-CA" dirty="0" err="1" smtClean="0">
                <a:ea typeface="Calibri"/>
                <a:cs typeface="Times New Roman"/>
              </a:rPr>
              <a:t>Methodology</a:t>
            </a:r>
            <a:endParaRPr lang="fr-CA" dirty="0" smtClean="0">
              <a:ea typeface="Calibri"/>
              <a:cs typeface="Times New Roman"/>
            </a:endParaRPr>
          </a:p>
          <a:p>
            <a:pPr lvl="0">
              <a:lnSpc>
                <a:spcPct val="115000"/>
              </a:lnSpc>
              <a:buFont typeface="+mj-lt"/>
              <a:buAutoNum type="arabicPeriod"/>
            </a:pPr>
            <a:r>
              <a:rPr lang="fr-CA" dirty="0" smtClean="0">
                <a:ea typeface="Calibri"/>
                <a:cs typeface="Times New Roman"/>
              </a:rPr>
              <a:t>Real-time data sources</a:t>
            </a:r>
          </a:p>
          <a:p>
            <a:pPr lvl="0">
              <a:lnSpc>
                <a:spcPct val="115000"/>
              </a:lnSpc>
              <a:buFont typeface="+mj-lt"/>
              <a:buAutoNum type="arabicPeriod"/>
            </a:pPr>
            <a:r>
              <a:rPr lang="fr-CA" dirty="0" smtClean="0">
                <a:ea typeface="Calibri"/>
                <a:cs typeface="Times New Roman"/>
              </a:rPr>
              <a:t>Output gap </a:t>
            </a:r>
            <a:r>
              <a:rPr lang="fr-CA" dirty="0" err="1" smtClean="0">
                <a:ea typeface="Calibri"/>
                <a:cs typeface="Times New Roman"/>
              </a:rPr>
              <a:t>methods</a:t>
            </a:r>
            <a:endParaRPr lang="fr-CA" dirty="0" smtClean="0">
              <a:ea typeface="Calibri"/>
              <a:cs typeface="Times New Roman"/>
            </a:endParaRPr>
          </a:p>
          <a:p>
            <a:pPr lvl="0">
              <a:lnSpc>
                <a:spcPct val="115000"/>
              </a:lnSpc>
              <a:buFont typeface="+mj-lt"/>
              <a:buAutoNum type="arabicPeriod"/>
            </a:pPr>
            <a:r>
              <a:rPr lang="fr-CA" dirty="0" smtClean="0">
                <a:ea typeface="Calibri"/>
                <a:cs typeface="Times New Roman"/>
              </a:rPr>
              <a:t>Output gap </a:t>
            </a:r>
            <a:r>
              <a:rPr lang="fr-CA" dirty="0" err="1" smtClean="0">
                <a:ea typeface="Calibri"/>
                <a:cs typeface="Times New Roman"/>
              </a:rPr>
              <a:t>estimates</a:t>
            </a:r>
            <a:r>
              <a:rPr lang="fr-CA" dirty="0" smtClean="0">
                <a:ea typeface="Calibri"/>
                <a:cs typeface="Times New Roman"/>
              </a:rPr>
              <a:t> and data </a:t>
            </a:r>
            <a:r>
              <a:rPr lang="fr-CA" dirty="0" err="1">
                <a:ea typeface="Calibri"/>
                <a:cs typeface="Times New Roman"/>
              </a:rPr>
              <a:t>r</a:t>
            </a:r>
            <a:r>
              <a:rPr lang="fr-CA" dirty="0" err="1" smtClean="0">
                <a:ea typeface="Calibri"/>
                <a:cs typeface="Times New Roman"/>
              </a:rPr>
              <a:t>evisions</a:t>
            </a:r>
            <a:endParaRPr lang="fr-CA" dirty="0" smtClean="0">
              <a:ea typeface="Calibri"/>
              <a:cs typeface="Times New Roman"/>
            </a:endParaRPr>
          </a:p>
          <a:p>
            <a:pPr lvl="0">
              <a:lnSpc>
                <a:spcPct val="115000"/>
              </a:lnSpc>
              <a:buFont typeface="+mj-lt"/>
              <a:buAutoNum type="arabicPeriod"/>
            </a:pPr>
            <a:r>
              <a:rPr lang="fr-CA" dirty="0" smtClean="0">
                <a:ea typeface="Calibri"/>
                <a:cs typeface="Times New Roman"/>
              </a:rPr>
              <a:t>Inflation </a:t>
            </a:r>
            <a:r>
              <a:rPr lang="fr-CA" dirty="0" err="1" smtClean="0">
                <a:ea typeface="Calibri"/>
                <a:cs typeface="Times New Roman"/>
              </a:rPr>
              <a:t>forecasting</a:t>
            </a:r>
            <a:r>
              <a:rPr lang="fr-CA" dirty="0" smtClean="0">
                <a:ea typeface="Calibri"/>
                <a:cs typeface="Times New Roman"/>
              </a:rPr>
              <a:t> </a:t>
            </a:r>
            <a:r>
              <a:rPr lang="fr-CA" dirty="0" err="1" smtClean="0">
                <a:ea typeface="Calibri"/>
                <a:cs typeface="Times New Roman"/>
              </a:rPr>
              <a:t>results</a:t>
            </a:r>
            <a:endParaRPr lang="fr-CA" dirty="0" smtClean="0">
              <a:ea typeface="Calibri"/>
              <a:cs typeface="Times New Roman"/>
            </a:endParaRPr>
          </a:p>
          <a:p>
            <a:pPr lvl="0">
              <a:lnSpc>
                <a:spcPct val="115000"/>
              </a:lnSpc>
              <a:buFont typeface="+mj-lt"/>
              <a:buAutoNum type="arabicPeriod"/>
            </a:pPr>
            <a:r>
              <a:rPr lang="fr-CA" dirty="0" smtClean="0">
                <a:ea typeface="Calibri"/>
                <a:cs typeface="Times New Roman"/>
              </a:rPr>
              <a:t>Conclusions</a:t>
            </a:r>
            <a:endParaRPr lang="fr-CA" dirty="0">
              <a:ea typeface="Calibri"/>
              <a:cs typeface="Times New Roman"/>
            </a:endParaRPr>
          </a:p>
        </p:txBody>
      </p:sp>
      <p:sp>
        <p:nvSpPr>
          <p:cNvPr id="3" name="Slide Number Placeholder 2"/>
          <p:cNvSpPr>
            <a:spLocks noGrp="1"/>
          </p:cNvSpPr>
          <p:nvPr>
            <p:ph type="sldNum" sz="quarter" idx="12"/>
          </p:nvPr>
        </p:nvSpPr>
        <p:spPr/>
        <p:txBody>
          <a:bodyPr/>
          <a:lstStyle/>
          <a:p>
            <a:fld id="{680FB5BD-A1B6-4722-B175-43A4EB5BC2F2}" type="slidenum">
              <a:rPr lang="en-CA" smtClean="0"/>
              <a:t>3</a:t>
            </a:fld>
            <a:endParaRPr lang="en-CA"/>
          </a:p>
        </p:txBody>
      </p:sp>
    </p:spTree>
    <p:extLst>
      <p:ext uri="{BB962C8B-B14F-4D97-AF65-F5344CB8AC3E}">
        <p14:creationId xmlns:p14="http://schemas.microsoft.com/office/powerpoint/2010/main" val="170538127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Introduction</a:t>
            </a:r>
            <a:endParaRPr lang="en-CA" dirty="0"/>
          </a:p>
        </p:txBody>
      </p:sp>
      <p:sp>
        <p:nvSpPr>
          <p:cNvPr id="3" name="Content Placeholder 2"/>
          <p:cNvSpPr>
            <a:spLocks noGrp="1"/>
          </p:cNvSpPr>
          <p:nvPr>
            <p:ph idx="1"/>
          </p:nvPr>
        </p:nvSpPr>
        <p:spPr>
          <a:xfrm>
            <a:off x="152400" y="1414283"/>
            <a:ext cx="8686800" cy="4568943"/>
          </a:xfrm>
        </p:spPr>
        <p:txBody>
          <a:bodyPr/>
          <a:lstStyle/>
          <a:p>
            <a:pPr>
              <a:lnSpc>
                <a:spcPct val="115000"/>
              </a:lnSpc>
              <a:spcAft>
                <a:spcPts val="1000"/>
              </a:spcAft>
            </a:pPr>
            <a:r>
              <a:rPr lang="fr-CA" dirty="0" smtClean="0">
                <a:ea typeface="Calibri"/>
                <a:cs typeface="Times New Roman"/>
              </a:rPr>
              <a:t>Link </a:t>
            </a:r>
            <a:r>
              <a:rPr lang="fr-CA" dirty="0" err="1" smtClean="0">
                <a:ea typeface="Calibri"/>
                <a:cs typeface="Times New Roman"/>
              </a:rPr>
              <a:t>between</a:t>
            </a:r>
            <a:r>
              <a:rPr lang="fr-CA" dirty="0" smtClean="0">
                <a:ea typeface="Calibri"/>
                <a:cs typeface="Times New Roman"/>
              </a:rPr>
              <a:t> output gap and inflation </a:t>
            </a:r>
            <a:r>
              <a:rPr lang="fr-CA" dirty="0" err="1" smtClean="0">
                <a:ea typeface="Calibri"/>
                <a:cs typeface="Times New Roman"/>
              </a:rPr>
              <a:t>is</a:t>
            </a:r>
            <a:r>
              <a:rPr lang="fr-CA" dirty="0" smtClean="0">
                <a:ea typeface="Calibri"/>
                <a:cs typeface="Times New Roman"/>
              </a:rPr>
              <a:t> central to the </a:t>
            </a:r>
            <a:r>
              <a:rPr lang="fr-CA" dirty="0" err="1" smtClean="0">
                <a:ea typeface="Calibri"/>
                <a:cs typeface="Times New Roman"/>
              </a:rPr>
              <a:t>conduct</a:t>
            </a:r>
            <a:r>
              <a:rPr lang="fr-CA" dirty="0" smtClean="0">
                <a:ea typeface="Calibri"/>
                <a:cs typeface="Times New Roman"/>
              </a:rPr>
              <a:t> of </a:t>
            </a:r>
            <a:r>
              <a:rPr lang="fr-CA" dirty="0" err="1" smtClean="0">
                <a:ea typeface="Calibri"/>
                <a:cs typeface="Times New Roman"/>
              </a:rPr>
              <a:t>monetary</a:t>
            </a:r>
            <a:r>
              <a:rPr lang="fr-CA" dirty="0" smtClean="0">
                <a:ea typeface="Calibri"/>
                <a:cs typeface="Times New Roman"/>
              </a:rPr>
              <a:t> </a:t>
            </a:r>
            <a:r>
              <a:rPr lang="fr-CA" dirty="0" err="1" smtClean="0">
                <a:ea typeface="Calibri"/>
                <a:cs typeface="Times New Roman"/>
              </a:rPr>
              <a:t>policy</a:t>
            </a:r>
            <a:r>
              <a:rPr lang="fr-CA" dirty="0" smtClean="0">
                <a:ea typeface="Calibri"/>
                <a:cs typeface="Times New Roman"/>
              </a:rPr>
              <a:t>.</a:t>
            </a:r>
          </a:p>
          <a:p>
            <a:pPr>
              <a:lnSpc>
                <a:spcPct val="115000"/>
              </a:lnSpc>
              <a:spcAft>
                <a:spcPts val="1000"/>
              </a:spcAft>
            </a:pPr>
            <a:r>
              <a:rPr lang="fr-CA" dirty="0">
                <a:ea typeface="Calibri"/>
                <a:cs typeface="Times New Roman"/>
              </a:rPr>
              <a:t>But the </a:t>
            </a:r>
            <a:r>
              <a:rPr lang="fr-CA" dirty="0" err="1">
                <a:ea typeface="Calibri"/>
                <a:cs typeface="Times New Roman"/>
              </a:rPr>
              <a:t>usefulness</a:t>
            </a:r>
            <a:r>
              <a:rPr lang="fr-CA" dirty="0">
                <a:ea typeface="Calibri"/>
                <a:cs typeface="Times New Roman"/>
              </a:rPr>
              <a:t> of output gaps to </a:t>
            </a:r>
            <a:r>
              <a:rPr lang="fr-CA" dirty="0" err="1">
                <a:ea typeface="Calibri"/>
                <a:cs typeface="Times New Roman"/>
              </a:rPr>
              <a:t>forecast</a:t>
            </a:r>
            <a:r>
              <a:rPr lang="fr-CA" dirty="0">
                <a:ea typeface="Calibri"/>
                <a:cs typeface="Times New Roman"/>
              </a:rPr>
              <a:t> inflation has been </a:t>
            </a:r>
            <a:r>
              <a:rPr lang="fr-CA" dirty="0" err="1">
                <a:ea typeface="Calibri"/>
                <a:cs typeface="Times New Roman"/>
              </a:rPr>
              <a:t>questioned</a:t>
            </a:r>
            <a:r>
              <a:rPr lang="fr-CA" dirty="0">
                <a:ea typeface="Calibri"/>
                <a:cs typeface="Times New Roman"/>
              </a:rPr>
              <a:t> (</a:t>
            </a:r>
            <a:r>
              <a:rPr lang="fr-CA" dirty="0" err="1">
                <a:ea typeface="Calibri"/>
                <a:cs typeface="Times New Roman"/>
              </a:rPr>
              <a:t>Orphanides</a:t>
            </a:r>
            <a:r>
              <a:rPr lang="fr-CA" dirty="0">
                <a:ea typeface="Calibri"/>
                <a:cs typeface="Times New Roman"/>
              </a:rPr>
              <a:t> &amp; van </a:t>
            </a:r>
            <a:r>
              <a:rPr lang="fr-CA" dirty="0" err="1">
                <a:ea typeface="Calibri"/>
                <a:cs typeface="Times New Roman"/>
              </a:rPr>
              <a:t>Norden</a:t>
            </a:r>
            <a:r>
              <a:rPr lang="fr-CA" dirty="0">
                <a:ea typeface="Calibri"/>
                <a:cs typeface="Times New Roman"/>
              </a:rPr>
              <a:t>, 2005; </a:t>
            </a:r>
            <a:r>
              <a:rPr lang="fr-CA" dirty="0" err="1" smtClean="0">
                <a:ea typeface="Calibri"/>
                <a:cs typeface="Times New Roman"/>
              </a:rPr>
              <a:t>Edge</a:t>
            </a:r>
            <a:r>
              <a:rPr lang="fr-CA" dirty="0" smtClean="0">
                <a:ea typeface="Calibri"/>
                <a:cs typeface="Times New Roman"/>
              </a:rPr>
              <a:t> and </a:t>
            </a:r>
            <a:r>
              <a:rPr lang="fr-CA" dirty="0" err="1" smtClean="0">
                <a:ea typeface="Calibri"/>
                <a:cs typeface="Times New Roman"/>
              </a:rPr>
              <a:t>Rudd</a:t>
            </a:r>
            <a:r>
              <a:rPr lang="fr-CA" dirty="0" smtClean="0">
                <a:ea typeface="Calibri"/>
                <a:cs typeface="Times New Roman"/>
              </a:rPr>
              <a:t>, 2016; Cayen </a:t>
            </a:r>
            <a:r>
              <a:rPr lang="fr-CA" dirty="0">
                <a:ea typeface="Calibri"/>
                <a:cs typeface="Times New Roman"/>
              </a:rPr>
              <a:t>&amp; van </a:t>
            </a:r>
            <a:r>
              <a:rPr lang="fr-CA" dirty="0" err="1">
                <a:ea typeface="Calibri"/>
                <a:cs typeface="Times New Roman"/>
              </a:rPr>
              <a:t>Norden</a:t>
            </a:r>
            <a:r>
              <a:rPr lang="fr-CA" dirty="0">
                <a:ea typeface="Calibri"/>
                <a:cs typeface="Times New Roman"/>
              </a:rPr>
              <a:t>, 2002; Champagne, Poulin-Bellisle and Sekkel, 2016; etc.)</a:t>
            </a:r>
          </a:p>
          <a:p>
            <a:pPr>
              <a:lnSpc>
                <a:spcPct val="115000"/>
              </a:lnSpc>
              <a:spcAft>
                <a:spcPts val="1000"/>
              </a:spcAft>
            </a:pPr>
            <a:r>
              <a:rPr lang="en-CA" dirty="0" err="1">
                <a:ea typeface="Calibri"/>
                <a:cs typeface="Times New Roman"/>
              </a:rPr>
              <a:t>Guérin</a:t>
            </a:r>
            <a:r>
              <a:rPr lang="en-CA" dirty="0">
                <a:ea typeface="Calibri"/>
                <a:cs typeface="Times New Roman"/>
              </a:rPr>
              <a:t>, Morin &amp; Mohr (2015): some output gaps can improve inflation forecasts in </a:t>
            </a:r>
            <a:r>
              <a:rPr lang="en-CA" dirty="0" smtClean="0">
                <a:ea typeface="Calibri"/>
                <a:cs typeface="Times New Roman"/>
              </a:rPr>
              <a:t>Europe.</a:t>
            </a:r>
            <a:endParaRPr lang="en-CA" dirty="0">
              <a:ea typeface="Calibri"/>
              <a:cs typeface="Times New Roman"/>
            </a:endParaRPr>
          </a:p>
          <a:p>
            <a:pPr>
              <a:lnSpc>
                <a:spcPct val="115000"/>
              </a:lnSpc>
              <a:spcAft>
                <a:spcPts val="1000"/>
              </a:spcAft>
            </a:pPr>
            <a:r>
              <a:rPr lang="en-CA" dirty="0">
                <a:ea typeface="Calibri"/>
                <a:cs typeface="Times New Roman"/>
              </a:rPr>
              <a:t>We revisit the issue with Canadian data</a:t>
            </a:r>
            <a:r>
              <a:rPr lang="en-CA" dirty="0" smtClean="0">
                <a:ea typeface="Calibri"/>
                <a:cs typeface="Times New Roman"/>
              </a:rPr>
              <a:t>.</a:t>
            </a:r>
            <a:endParaRPr lang="en-CA" dirty="0">
              <a:ea typeface="Calibri"/>
              <a:cs typeface="Times New Roman"/>
            </a:endParaRPr>
          </a:p>
        </p:txBody>
      </p:sp>
      <p:sp>
        <p:nvSpPr>
          <p:cNvPr id="5" name="Slide Number Placeholder 4"/>
          <p:cNvSpPr>
            <a:spLocks noGrp="1"/>
          </p:cNvSpPr>
          <p:nvPr>
            <p:ph type="sldNum" sz="quarter" idx="12"/>
          </p:nvPr>
        </p:nvSpPr>
        <p:spPr/>
        <p:txBody>
          <a:bodyPr/>
          <a:lstStyle/>
          <a:p>
            <a:fld id="{680FB5BD-A1B6-4722-B175-43A4EB5BC2F2}" type="slidenum">
              <a:rPr lang="en-CA" smtClean="0"/>
              <a:t>4</a:t>
            </a:fld>
            <a:endParaRPr lang="en-CA"/>
          </a:p>
        </p:txBody>
      </p:sp>
    </p:spTree>
    <p:extLst>
      <p:ext uri="{BB962C8B-B14F-4D97-AF65-F5344CB8AC3E}">
        <p14:creationId xmlns:p14="http://schemas.microsoft.com/office/powerpoint/2010/main" val="188542765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Introduction</a:t>
            </a:r>
            <a:endParaRPr lang="en-CA" dirty="0"/>
          </a:p>
        </p:txBody>
      </p:sp>
      <p:sp>
        <p:nvSpPr>
          <p:cNvPr id="3" name="Content Placeholder 2"/>
          <p:cNvSpPr>
            <a:spLocks noGrp="1"/>
          </p:cNvSpPr>
          <p:nvPr>
            <p:ph idx="1"/>
          </p:nvPr>
        </p:nvSpPr>
        <p:spPr>
          <a:xfrm>
            <a:off x="152400" y="1414283"/>
            <a:ext cx="8686800" cy="5374292"/>
          </a:xfrm>
        </p:spPr>
        <p:txBody>
          <a:bodyPr/>
          <a:lstStyle/>
          <a:p>
            <a:pPr marL="0" indent="0">
              <a:lnSpc>
                <a:spcPct val="115000"/>
              </a:lnSpc>
              <a:spcAft>
                <a:spcPts val="1000"/>
              </a:spcAft>
              <a:buNone/>
            </a:pPr>
            <a:r>
              <a:rPr lang="fr-CA" dirty="0" smtClean="0">
                <a:ea typeface="Calibri"/>
                <a:cs typeface="Times New Roman"/>
              </a:rPr>
              <a:t>Our main contributions:</a:t>
            </a:r>
          </a:p>
          <a:p>
            <a:pPr>
              <a:lnSpc>
                <a:spcPct val="115000"/>
              </a:lnSpc>
              <a:spcAft>
                <a:spcPts val="1000"/>
              </a:spcAft>
            </a:pPr>
            <a:r>
              <a:rPr lang="en-CA" dirty="0">
                <a:ea typeface="Calibri"/>
                <a:cs typeface="Times New Roman"/>
              </a:rPr>
              <a:t>A</a:t>
            </a:r>
            <a:r>
              <a:rPr lang="en-CA" dirty="0" smtClean="0">
                <a:ea typeface="Calibri"/>
                <a:cs typeface="Times New Roman"/>
              </a:rPr>
              <a:t>ssess methods used, or </a:t>
            </a:r>
            <a:r>
              <a:rPr lang="en-CA" dirty="0">
                <a:ea typeface="Calibri"/>
                <a:cs typeface="Times New Roman"/>
              </a:rPr>
              <a:t>recently </a:t>
            </a:r>
            <a:r>
              <a:rPr lang="en-CA" dirty="0" smtClean="0">
                <a:ea typeface="Calibri"/>
                <a:cs typeface="Times New Roman"/>
              </a:rPr>
              <a:t>proposed, to measure output gap in </a:t>
            </a:r>
            <a:r>
              <a:rPr lang="en-CA" dirty="0">
                <a:ea typeface="Calibri"/>
                <a:cs typeface="Times New Roman"/>
              </a:rPr>
              <a:t>Canada.</a:t>
            </a:r>
          </a:p>
          <a:p>
            <a:pPr>
              <a:lnSpc>
                <a:spcPct val="115000"/>
              </a:lnSpc>
              <a:spcAft>
                <a:spcPts val="1000"/>
              </a:spcAft>
            </a:pPr>
            <a:r>
              <a:rPr lang="en-CA" dirty="0">
                <a:ea typeface="Calibri"/>
                <a:cs typeface="Times New Roman"/>
              </a:rPr>
              <a:t>T</a:t>
            </a:r>
            <a:r>
              <a:rPr lang="en-CA" dirty="0" smtClean="0">
                <a:ea typeface="Calibri"/>
                <a:cs typeface="Times New Roman"/>
              </a:rPr>
              <a:t>ake </a:t>
            </a:r>
            <a:r>
              <a:rPr lang="en-CA" dirty="0">
                <a:ea typeface="Calibri"/>
                <a:cs typeface="Times New Roman"/>
              </a:rPr>
              <a:t>into account data revisions for a large number of </a:t>
            </a:r>
            <a:r>
              <a:rPr lang="en-CA" dirty="0" smtClean="0">
                <a:ea typeface="Calibri"/>
                <a:cs typeface="Times New Roman"/>
              </a:rPr>
              <a:t>variables serving as inputs into output gap calculations.</a:t>
            </a:r>
            <a:endParaRPr lang="en-CA" dirty="0">
              <a:ea typeface="Calibri"/>
              <a:cs typeface="Times New Roman"/>
            </a:endParaRPr>
          </a:p>
          <a:p>
            <a:pPr>
              <a:lnSpc>
                <a:spcPct val="115000"/>
              </a:lnSpc>
              <a:spcAft>
                <a:spcPts val="1000"/>
              </a:spcAft>
            </a:pPr>
            <a:r>
              <a:rPr lang="fr-CA" dirty="0" smtClean="0">
                <a:ea typeface="Calibri"/>
                <a:cs typeface="Times New Roman"/>
              </a:rPr>
              <a:t>Examine output gaps’ </a:t>
            </a:r>
            <a:r>
              <a:rPr lang="fr-CA" dirty="0" err="1" smtClean="0">
                <a:ea typeface="Calibri"/>
                <a:cs typeface="Times New Roman"/>
              </a:rPr>
              <a:t>ability</a:t>
            </a:r>
            <a:r>
              <a:rPr lang="fr-CA" dirty="0" smtClean="0">
                <a:ea typeface="Calibri"/>
                <a:cs typeface="Times New Roman"/>
              </a:rPr>
              <a:t> to </a:t>
            </a:r>
            <a:r>
              <a:rPr lang="fr-CA" dirty="0" err="1" smtClean="0">
                <a:ea typeface="Calibri"/>
                <a:cs typeface="Times New Roman"/>
              </a:rPr>
              <a:t>predict</a:t>
            </a:r>
            <a:r>
              <a:rPr lang="fr-CA" dirty="0" smtClean="0">
                <a:ea typeface="Calibri"/>
                <a:cs typeface="Times New Roman"/>
              </a:rPr>
              <a:t> new </a:t>
            </a:r>
            <a:r>
              <a:rPr lang="fr-CA" dirty="0" err="1" smtClean="0">
                <a:ea typeface="Calibri"/>
                <a:cs typeface="Times New Roman"/>
              </a:rPr>
              <a:t>measures</a:t>
            </a:r>
            <a:r>
              <a:rPr lang="fr-CA" dirty="0" smtClean="0">
                <a:ea typeface="Calibri"/>
                <a:cs typeface="Times New Roman"/>
              </a:rPr>
              <a:t> of Canadian </a:t>
            </a:r>
            <a:r>
              <a:rPr lang="fr-CA" dirty="0" err="1" smtClean="0">
                <a:ea typeface="Calibri"/>
                <a:cs typeface="Times New Roman"/>
              </a:rPr>
              <a:t>core</a:t>
            </a:r>
            <a:r>
              <a:rPr lang="fr-CA" dirty="0" smtClean="0">
                <a:ea typeface="Calibri"/>
                <a:cs typeface="Times New Roman"/>
              </a:rPr>
              <a:t> inflation.</a:t>
            </a:r>
          </a:p>
          <a:p>
            <a:pPr>
              <a:lnSpc>
                <a:spcPct val="115000"/>
              </a:lnSpc>
              <a:spcAft>
                <a:spcPts val="1000"/>
              </a:spcAft>
            </a:pPr>
            <a:r>
              <a:rPr lang="fr-CA" dirty="0" smtClean="0">
                <a:ea typeface="Calibri"/>
                <a:cs typeface="Times New Roman"/>
              </a:rPr>
              <a:t>Examine </a:t>
            </a:r>
            <a:r>
              <a:rPr lang="fr-CA" dirty="0" err="1" smtClean="0">
                <a:ea typeface="Calibri"/>
                <a:cs typeface="Times New Roman"/>
              </a:rPr>
              <a:t>whether</a:t>
            </a:r>
            <a:r>
              <a:rPr lang="fr-CA" dirty="0" smtClean="0">
                <a:ea typeface="Calibri"/>
                <a:cs typeface="Times New Roman"/>
              </a:rPr>
              <a:t> labour input gaps, simple </a:t>
            </a:r>
            <a:r>
              <a:rPr lang="fr-CA" dirty="0" err="1" smtClean="0">
                <a:ea typeface="Calibri"/>
                <a:cs typeface="Times New Roman"/>
              </a:rPr>
              <a:t>combinations</a:t>
            </a:r>
            <a:r>
              <a:rPr lang="fr-CA" dirty="0" smtClean="0">
                <a:ea typeface="Calibri"/>
                <a:cs typeface="Times New Roman"/>
              </a:rPr>
              <a:t> of gaps and </a:t>
            </a:r>
            <a:r>
              <a:rPr lang="fr-CA" dirty="0" err="1" smtClean="0">
                <a:ea typeface="Calibri"/>
                <a:cs typeface="Times New Roman"/>
              </a:rPr>
              <a:t>forecasted</a:t>
            </a:r>
            <a:r>
              <a:rPr lang="fr-CA" dirty="0" smtClean="0">
                <a:ea typeface="Calibri"/>
                <a:cs typeface="Times New Roman"/>
              </a:rPr>
              <a:t> output gaps </a:t>
            </a:r>
            <a:r>
              <a:rPr lang="fr-CA" dirty="0" err="1" smtClean="0">
                <a:ea typeface="Calibri"/>
                <a:cs typeface="Times New Roman"/>
              </a:rPr>
              <a:t>can</a:t>
            </a:r>
            <a:r>
              <a:rPr lang="fr-CA" dirty="0" smtClean="0">
                <a:ea typeface="Calibri"/>
                <a:cs typeface="Times New Roman"/>
              </a:rPr>
              <a:t> help </a:t>
            </a:r>
            <a:r>
              <a:rPr lang="fr-CA" dirty="0" err="1" smtClean="0">
                <a:ea typeface="Calibri"/>
                <a:cs typeface="Times New Roman"/>
              </a:rPr>
              <a:t>forecast</a:t>
            </a:r>
            <a:r>
              <a:rPr lang="fr-CA" dirty="0" smtClean="0">
                <a:ea typeface="Calibri"/>
                <a:cs typeface="Times New Roman"/>
              </a:rPr>
              <a:t> inflation in Canada.</a:t>
            </a:r>
          </a:p>
          <a:p>
            <a:endParaRPr lang="en-CA" dirty="0"/>
          </a:p>
        </p:txBody>
      </p:sp>
      <p:sp>
        <p:nvSpPr>
          <p:cNvPr id="5" name="Slide Number Placeholder 4"/>
          <p:cNvSpPr>
            <a:spLocks noGrp="1"/>
          </p:cNvSpPr>
          <p:nvPr>
            <p:ph type="sldNum" sz="quarter" idx="12"/>
          </p:nvPr>
        </p:nvSpPr>
        <p:spPr/>
        <p:txBody>
          <a:bodyPr/>
          <a:lstStyle/>
          <a:p>
            <a:fld id="{680FB5BD-A1B6-4722-B175-43A4EB5BC2F2}" type="slidenum">
              <a:rPr lang="en-CA" smtClean="0"/>
              <a:t>5</a:t>
            </a:fld>
            <a:endParaRPr lang="en-CA"/>
          </a:p>
        </p:txBody>
      </p:sp>
    </p:spTree>
    <p:extLst>
      <p:ext uri="{BB962C8B-B14F-4D97-AF65-F5344CB8AC3E}">
        <p14:creationId xmlns:p14="http://schemas.microsoft.com/office/powerpoint/2010/main" val="35300060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err="1" smtClean="0"/>
              <a:t>Methodology</a:t>
            </a:r>
            <a:endParaRPr lang="en-CA"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414283"/>
                <a:ext cx="8686800" cy="4366580"/>
              </a:xfrm>
            </p:spPr>
            <p:txBody>
              <a:bodyPr/>
              <a:lstStyle/>
              <a:p>
                <a:pPr marL="0" indent="0">
                  <a:lnSpc>
                    <a:spcPct val="115000"/>
                  </a:lnSpc>
                  <a:spcAft>
                    <a:spcPts val="1000"/>
                  </a:spcAft>
                  <a:buNone/>
                </a:pPr>
                <a:r>
                  <a:rPr lang="fr-CA" sz="2800" dirty="0" smtClean="0">
                    <a:latin typeface="Calibri" panose="020F0502020204030204" pitchFamily="34" charset="0"/>
                    <a:ea typeface="Calibri"/>
                    <a:cs typeface="Times New Roman"/>
                  </a:rPr>
                  <a:t>The </a:t>
                </a:r>
                <a:r>
                  <a:rPr lang="fr-CA" sz="2800" dirty="0" err="1" smtClean="0">
                    <a:latin typeface="Calibri" panose="020F0502020204030204" pitchFamily="34" charset="0"/>
                    <a:ea typeface="Calibri"/>
                    <a:cs typeface="Times New Roman"/>
                  </a:rPr>
                  <a:t>approach</a:t>
                </a:r>
                <a:r>
                  <a:rPr lang="fr-CA" sz="2800" dirty="0" smtClean="0">
                    <a:latin typeface="Calibri" panose="020F0502020204030204" pitchFamily="34" charset="0"/>
                    <a:ea typeface="Calibri"/>
                    <a:cs typeface="Times New Roman"/>
                  </a:rPr>
                  <a:t> </a:t>
                </a:r>
                <a:r>
                  <a:rPr lang="fr-CA" sz="2800" dirty="0" err="1" smtClean="0">
                    <a:latin typeface="Calibri" panose="020F0502020204030204" pitchFamily="34" charset="0"/>
                    <a:ea typeface="Calibri"/>
                    <a:cs typeface="Times New Roman"/>
                  </a:rPr>
                  <a:t>consists</a:t>
                </a:r>
                <a:r>
                  <a:rPr lang="fr-CA" sz="2800" dirty="0" smtClean="0">
                    <a:latin typeface="Calibri" panose="020F0502020204030204" pitchFamily="34" charset="0"/>
                    <a:ea typeface="Calibri"/>
                    <a:cs typeface="Times New Roman"/>
                  </a:rPr>
                  <a:t> of </a:t>
                </a:r>
                <a:r>
                  <a:rPr lang="fr-CA" sz="2800" dirty="0" err="1" smtClean="0">
                    <a:latin typeface="Calibri" panose="020F0502020204030204" pitchFamily="34" charset="0"/>
                    <a:ea typeface="Calibri"/>
                    <a:cs typeface="Times New Roman"/>
                  </a:rPr>
                  <a:t>three</a:t>
                </a:r>
                <a:r>
                  <a:rPr lang="fr-CA" sz="2800" dirty="0" smtClean="0">
                    <a:latin typeface="Calibri" panose="020F0502020204030204" pitchFamily="34" charset="0"/>
                    <a:ea typeface="Calibri"/>
                    <a:cs typeface="Times New Roman"/>
                  </a:rPr>
                  <a:t> main </a:t>
                </a:r>
                <a:r>
                  <a:rPr lang="fr-CA" sz="2800" dirty="0" err="1" smtClean="0">
                    <a:latin typeface="Calibri" panose="020F0502020204030204" pitchFamily="34" charset="0"/>
                    <a:ea typeface="Calibri"/>
                    <a:cs typeface="Times New Roman"/>
                  </a:rPr>
                  <a:t>steps</a:t>
                </a:r>
                <a:r>
                  <a:rPr lang="fr-CA" sz="2800" dirty="0" smtClean="0">
                    <a:latin typeface="Calibri" panose="020F0502020204030204" pitchFamily="34" charset="0"/>
                    <a:ea typeface="Calibri"/>
                    <a:cs typeface="Times New Roman"/>
                  </a:rPr>
                  <a:t>:</a:t>
                </a:r>
                <a:endParaRPr lang="en-CA" sz="2800" dirty="0" smtClean="0">
                  <a:latin typeface="Calibri" panose="020F0502020204030204" pitchFamily="34" charset="0"/>
                  <a:ea typeface="Calibri"/>
                  <a:cs typeface="Times New Roman"/>
                </a:endParaRPr>
              </a:p>
              <a:p>
                <a:pPr>
                  <a:lnSpc>
                    <a:spcPct val="115000"/>
                  </a:lnSpc>
                  <a:spcAft>
                    <a:spcPts val="1000"/>
                  </a:spcAft>
                </a:pPr>
                <a14:m>
                  <m:oMath xmlns:m="http://schemas.openxmlformats.org/officeDocument/2006/math">
                    <m:sSubSup>
                      <m:sSubSupPr>
                        <m:ctrlPr>
                          <a:rPr lang="en-CA" sz="2800" i="1">
                            <a:latin typeface="Cambria Math" panose="02040503050406030204" pitchFamily="18" charset="0"/>
                            <a:ea typeface="Calibri"/>
                            <a:cs typeface="Times New Roman"/>
                          </a:rPr>
                        </m:ctrlPr>
                      </m:sSubSupPr>
                      <m:e>
                        <m:r>
                          <a:rPr lang="en-CA" sz="2800" i="1">
                            <a:effectLst/>
                            <a:latin typeface="Cambria Math"/>
                            <a:ea typeface="Calibri"/>
                            <a:cs typeface="Times New Roman"/>
                          </a:rPr>
                          <m:t>𝜋</m:t>
                        </m:r>
                      </m:e>
                      <m:sub>
                        <m:r>
                          <a:rPr lang="en-CA" sz="2800" i="1">
                            <a:effectLst/>
                            <a:latin typeface="Cambria Math"/>
                            <a:ea typeface="Calibri"/>
                            <a:cs typeface="Times New Roman"/>
                          </a:rPr>
                          <m:t>𝑡</m:t>
                        </m:r>
                        <m:r>
                          <a:rPr lang="en-CA" sz="2800" i="1">
                            <a:effectLst/>
                            <a:latin typeface="Cambria Math"/>
                            <a:ea typeface="Calibri"/>
                            <a:cs typeface="Times New Roman"/>
                          </a:rPr>
                          <m:t>+</m:t>
                        </m:r>
                        <m:r>
                          <a:rPr lang="en-CA" sz="2800" i="1">
                            <a:effectLst/>
                            <a:latin typeface="Cambria Math"/>
                            <a:ea typeface="Calibri"/>
                            <a:cs typeface="Times New Roman"/>
                          </a:rPr>
                          <m:t>h</m:t>
                        </m:r>
                      </m:sub>
                      <m:sup>
                        <m:r>
                          <a:rPr lang="en-CA" sz="2800" i="1">
                            <a:effectLst/>
                            <a:latin typeface="Cambria Math"/>
                            <a:ea typeface="Calibri"/>
                            <a:cs typeface="Times New Roman"/>
                          </a:rPr>
                          <m:t>h</m:t>
                        </m:r>
                      </m:sup>
                    </m:sSubSup>
                    <m:r>
                      <a:rPr lang="en-CA" sz="2800" i="1">
                        <a:effectLst/>
                        <a:latin typeface="Cambria Math"/>
                        <a:ea typeface="Calibri"/>
                        <a:cs typeface="Times New Roman"/>
                      </a:rPr>
                      <m:t>=</m:t>
                    </m:r>
                    <m:r>
                      <a:rPr lang="en-CA" sz="2800" i="1">
                        <a:effectLst/>
                        <a:latin typeface="Cambria Math"/>
                        <a:ea typeface="Calibri"/>
                        <a:cs typeface="Times New Roman"/>
                      </a:rPr>
                      <m:t>𝛼</m:t>
                    </m:r>
                    <m:r>
                      <a:rPr lang="en-CA" sz="2800" i="1">
                        <a:effectLst/>
                        <a:latin typeface="Cambria Math"/>
                        <a:ea typeface="Calibri"/>
                        <a:cs typeface="Times New Roman"/>
                      </a:rPr>
                      <m:t>+</m:t>
                    </m:r>
                    <m:nary>
                      <m:naryPr>
                        <m:chr m:val="∑"/>
                        <m:limLoc m:val="undOvr"/>
                        <m:ctrlPr>
                          <a:rPr lang="en-CA" sz="2800" i="1">
                            <a:effectLst/>
                            <a:latin typeface="Cambria Math" panose="02040503050406030204" pitchFamily="18" charset="0"/>
                            <a:ea typeface="Calibri"/>
                            <a:cs typeface="Times New Roman"/>
                          </a:rPr>
                        </m:ctrlPr>
                      </m:naryPr>
                      <m:sub>
                        <m:r>
                          <a:rPr lang="en-CA" sz="2800" i="1">
                            <a:effectLst/>
                            <a:latin typeface="Cambria Math"/>
                            <a:ea typeface="Calibri"/>
                            <a:cs typeface="Times New Roman"/>
                          </a:rPr>
                          <m:t>𝑖</m:t>
                        </m:r>
                        <m:r>
                          <a:rPr lang="en-CA" sz="2800" i="1">
                            <a:effectLst/>
                            <a:latin typeface="Cambria Math"/>
                            <a:ea typeface="Calibri"/>
                            <a:cs typeface="Times New Roman"/>
                          </a:rPr>
                          <m:t>=1</m:t>
                        </m:r>
                      </m:sub>
                      <m:sup>
                        <m:r>
                          <a:rPr lang="en-CA" sz="2800" i="1">
                            <a:effectLst/>
                            <a:latin typeface="Cambria Math"/>
                            <a:ea typeface="Calibri"/>
                            <a:cs typeface="Times New Roman"/>
                          </a:rPr>
                          <m:t>𝑚</m:t>
                        </m:r>
                      </m:sup>
                      <m:e>
                        <m:sSub>
                          <m:sSubPr>
                            <m:ctrlPr>
                              <a:rPr lang="en-CA" sz="2800" i="1">
                                <a:effectLst/>
                                <a:latin typeface="Cambria Math" panose="02040503050406030204" pitchFamily="18" charset="0"/>
                                <a:ea typeface="Calibri"/>
                                <a:cs typeface="Times New Roman"/>
                              </a:rPr>
                            </m:ctrlPr>
                          </m:sSubPr>
                          <m:e>
                            <m:r>
                              <a:rPr lang="en-CA" sz="2800" i="1">
                                <a:effectLst/>
                                <a:latin typeface="Cambria Math"/>
                                <a:ea typeface="Calibri"/>
                                <a:cs typeface="Times New Roman"/>
                              </a:rPr>
                              <m:t>𝛽</m:t>
                            </m:r>
                          </m:e>
                          <m:sub>
                            <m:r>
                              <a:rPr lang="en-CA" sz="2800" i="1">
                                <a:effectLst/>
                                <a:latin typeface="Cambria Math"/>
                                <a:ea typeface="Calibri"/>
                                <a:cs typeface="Times New Roman"/>
                              </a:rPr>
                              <m:t>𝑖</m:t>
                            </m:r>
                          </m:sub>
                        </m:sSub>
                        <m:r>
                          <a:rPr lang="en-CA" sz="2800" i="1">
                            <a:effectLst/>
                            <a:latin typeface="Cambria Math"/>
                            <a:ea typeface="Calibri"/>
                            <a:cs typeface="Times New Roman"/>
                          </a:rPr>
                          <m:t>∙</m:t>
                        </m:r>
                        <m:sSubSup>
                          <m:sSubSupPr>
                            <m:ctrlPr>
                              <a:rPr lang="en-CA" sz="2800" i="1">
                                <a:effectLst/>
                                <a:latin typeface="Cambria Math" panose="02040503050406030204" pitchFamily="18" charset="0"/>
                                <a:ea typeface="Calibri"/>
                                <a:cs typeface="Times New Roman"/>
                              </a:rPr>
                            </m:ctrlPr>
                          </m:sSubSupPr>
                          <m:e>
                            <m:r>
                              <a:rPr lang="en-CA" sz="2800" i="1">
                                <a:effectLst/>
                                <a:latin typeface="Cambria Math"/>
                                <a:ea typeface="Calibri"/>
                                <a:cs typeface="Times New Roman"/>
                              </a:rPr>
                              <m:t>𝜋</m:t>
                            </m:r>
                          </m:e>
                          <m:sub>
                            <m:r>
                              <a:rPr lang="en-CA" sz="2800" i="1">
                                <a:effectLst/>
                                <a:latin typeface="Cambria Math"/>
                                <a:ea typeface="Calibri"/>
                                <a:cs typeface="Times New Roman"/>
                              </a:rPr>
                              <m:t>𝑡</m:t>
                            </m:r>
                            <m:r>
                              <a:rPr lang="en-CA" sz="2800" i="1">
                                <a:effectLst/>
                                <a:latin typeface="Cambria Math"/>
                                <a:ea typeface="Calibri"/>
                                <a:cs typeface="Times New Roman"/>
                              </a:rPr>
                              <m:t>−</m:t>
                            </m:r>
                            <m:r>
                              <a:rPr lang="en-CA" sz="2800" i="1">
                                <a:effectLst/>
                                <a:latin typeface="Cambria Math"/>
                                <a:ea typeface="Calibri"/>
                                <a:cs typeface="Times New Roman"/>
                              </a:rPr>
                              <m:t>𝑖</m:t>
                            </m:r>
                          </m:sub>
                          <m:sup>
                            <m:r>
                              <a:rPr lang="en-CA" sz="2800" i="1">
                                <a:effectLst/>
                                <a:latin typeface="Cambria Math"/>
                                <a:ea typeface="Calibri"/>
                                <a:cs typeface="Times New Roman"/>
                              </a:rPr>
                              <m:t>1</m:t>
                            </m:r>
                          </m:sup>
                        </m:sSubSup>
                      </m:e>
                    </m:nary>
                    <m:r>
                      <a:rPr lang="en-CA" sz="2800" i="1">
                        <a:effectLst/>
                        <a:latin typeface="Cambria Math"/>
                        <a:ea typeface="Calibri"/>
                        <a:cs typeface="Times New Roman"/>
                      </a:rPr>
                      <m:t>+</m:t>
                    </m:r>
                    <m:sSub>
                      <m:sSubPr>
                        <m:ctrlPr>
                          <a:rPr lang="en-CA" sz="2800" i="1">
                            <a:effectLst/>
                            <a:latin typeface="Cambria Math" panose="02040503050406030204" pitchFamily="18" charset="0"/>
                            <a:ea typeface="Calibri"/>
                            <a:cs typeface="Times New Roman"/>
                          </a:rPr>
                        </m:ctrlPr>
                      </m:sSubPr>
                      <m:e>
                        <m:r>
                          <a:rPr lang="en-CA" sz="2800" i="1">
                            <a:effectLst/>
                            <a:latin typeface="Cambria Math"/>
                            <a:ea typeface="Calibri"/>
                            <a:cs typeface="Times New Roman"/>
                          </a:rPr>
                          <m:t>𝑒</m:t>
                        </m:r>
                      </m:e>
                      <m:sub>
                        <m:r>
                          <a:rPr lang="en-CA" sz="2800" i="1">
                            <a:effectLst/>
                            <a:latin typeface="Cambria Math"/>
                            <a:ea typeface="Calibri"/>
                            <a:cs typeface="Times New Roman"/>
                          </a:rPr>
                          <m:t>𝑡</m:t>
                        </m:r>
                        <m:r>
                          <a:rPr lang="en-CA" sz="2800" i="1">
                            <a:effectLst/>
                            <a:latin typeface="Cambria Math"/>
                            <a:ea typeface="Calibri"/>
                            <a:cs typeface="Times New Roman"/>
                          </a:rPr>
                          <m:t>+</m:t>
                        </m:r>
                        <m:r>
                          <a:rPr lang="en-CA" sz="2800" i="1">
                            <a:effectLst/>
                            <a:latin typeface="Cambria Math"/>
                            <a:ea typeface="Calibri"/>
                            <a:cs typeface="Times New Roman"/>
                          </a:rPr>
                          <m:t>h</m:t>
                        </m:r>
                      </m:sub>
                    </m:sSub>
                  </m:oMath>
                </a14:m>
                <a:r>
                  <a:rPr lang="en-CA" sz="2800" dirty="0">
                    <a:ea typeface="Calibri"/>
                    <a:cs typeface="Times New Roman"/>
                  </a:rPr>
                  <a:t>	(1)</a:t>
                </a:r>
              </a:p>
              <a:p>
                <a:pPr>
                  <a:lnSpc>
                    <a:spcPct val="115000"/>
                  </a:lnSpc>
                  <a:spcAft>
                    <a:spcPts val="1000"/>
                  </a:spcAft>
                </a:pPr>
                <a14:m>
                  <m:oMath xmlns:m="http://schemas.openxmlformats.org/officeDocument/2006/math">
                    <m:sSubSup>
                      <m:sSubSupPr>
                        <m:ctrlPr>
                          <a:rPr lang="en-CA" sz="2800" i="1">
                            <a:effectLst/>
                            <a:latin typeface="Cambria Math" panose="02040503050406030204" pitchFamily="18" charset="0"/>
                            <a:ea typeface="Calibri"/>
                            <a:cs typeface="Times New Roman"/>
                          </a:rPr>
                        </m:ctrlPr>
                      </m:sSubSupPr>
                      <m:e>
                        <m:r>
                          <a:rPr lang="en-CA" sz="2800" i="1">
                            <a:effectLst/>
                            <a:latin typeface="Cambria Math"/>
                            <a:ea typeface="Calibri"/>
                            <a:cs typeface="Times New Roman"/>
                          </a:rPr>
                          <m:t>𝜋</m:t>
                        </m:r>
                      </m:e>
                      <m:sub>
                        <m:r>
                          <a:rPr lang="en-CA" sz="2800" i="1">
                            <a:effectLst/>
                            <a:latin typeface="Cambria Math"/>
                            <a:ea typeface="Calibri"/>
                            <a:cs typeface="Times New Roman"/>
                          </a:rPr>
                          <m:t>𝑡</m:t>
                        </m:r>
                        <m:r>
                          <a:rPr lang="en-CA" sz="2800" i="1">
                            <a:effectLst/>
                            <a:latin typeface="Cambria Math"/>
                            <a:ea typeface="Calibri"/>
                            <a:cs typeface="Times New Roman"/>
                          </a:rPr>
                          <m:t>+</m:t>
                        </m:r>
                        <m:r>
                          <a:rPr lang="en-CA" sz="2800" i="1">
                            <a:effectLst/>
                            <a:latin typeface="Cambria Math"/>
                            <a:ea typeface="Calibri"/>
                            <a:cs typeface="Times New Roman"/>
                          </a:rPr>
                          <m:t>h</m:t>
                        </m:r>
                      </m:sub>
                      <m:sup>
                        <m:r>
                          <a:rPr lang="en-CA" sz="2800" i="1">
                            <a:effectLst/>
                            <a:latin typeface="Cambria Math"/>
                            <a:ea typeface="Calibri"/>
                            <a:cs typeface="Times New Roman"/>
                          </a:rPr>
                          <m:t>h</m:t>
                        </m:r>
                      </m:sup>
                    </m:sSubSup>
                    <m:r>
                      <a:rPr lang="en-CA" sz="2800" i="1">
                        <a:effectLst/>
                        <a:latin typeface="Cambria Math"/>
                        <a:ea typeface="Calibri"/>
                        <a:cs typeface="Times New Roman"/>
                      </a:rPr>
                      <m:t>=</m:t>
                    </m:r>
                    <m:r>
                      <a:rPr lang="en-CA" sz="2800" i="1">
                        <a:effectLst/>
                        <a:latin typeface="Cambria Math"/>
                        <a:ea typeface="Calibri"/>
                        <a:cs typeface="Times New Roman"/>
                      </a:rPr>
                      <m:t>𝛿</m:t>
                    </m:r>
                    <m:r>
                      <a:rPr lang="en-CA" sz="2800" i="1">
                        <a:effectLst/>
                        <a:latin typeface="Cambria Math"/>
                        <a:ea typeface="Calibri"/>
                        <a:cs typeface="Times New Roman"/>
                      </a:rPr>
                      <m:t>+</m:t>
                    </m:r>
                    <m:nary>
                      <m:naryPr>
                        <m:chr m:val="∑"/>
                        <m:limLoc m:val="undOvr"/>
                        <m:ctrlPr>
                          <a:rPr lang="en-CA" sz="2800" i="1">
                            <a:effectLst/>
                            <a:latin typeface="Cambria Math" panose="02040503050406030204" pitchFamily="18" charset="0"/>
                            <a:ea typeface="Calibri"/>
                            <a:cs typeface="Times New Roman"/>
                          </a:rPr>
                        </m:ctrlPr>
                      </m:naryPr>
                      <m:sub>
                        <m:r>
                          <a:rPr lang="en-CA" sz="2800" i="1">
                            <a:effectLst/>
                            <a:latin typeface="Cambria Math"/>
                            <a:ea typeface="Calibri"/>
                            <a:cs typeface="Times New Roman"/>
                          </a:rPr>
                          <m:t>𝑖</m:t>
                        </m:r>
                        <m:r>
                          <a:rPr lang="en-CA" sz="2800" i="1">
                            <a:effectLst/>
                            <a:latin typeface="Cambria Math"/>
                            <a:ea typeface="Calibri"/>
                            <a:cs typeface="Times New Roman"/>
                          </a:rPr>
                          <m:t>=1</m:t>
                        </m:r>
                      </m:sub>
                      <m:sup>
                        <m:r>
                          <a:rPr lang="en-CA" sz="2800" i="1">
                            <a:effectLst/>
                            <a:latin typeface="Cambria Math"/>
                            <a:ea typeface="Calibri"/>
                            <a:cs typeface="Times New Roman"/>
                          </a:rPr>
                          <m:t>𝑚</m:t>
                        </m:r>
                      </m:sup>
                      <m:e>
                        <m:sSub>
                          <m:sSubPr>
                            <m:ctrlPr>
                              <a:rPr lang="en-CA" sz="2800" i="1">
                                <a:effectLst/>
                                <a:latin typeface="Cambria Math" panose="02040503050406030204" pitchFamily="18" charset="0"/>
                                <a:ea typeface="Calibri"/>
                                <a:cs typeface="Times New Roman"/>
                              </a:rPr>
                            </m:ctrlPr>
                          </m:sSubPr>
                          <m:e>
                            <m:r>
                              <a:rPr lang="en-CA" sz="2800" i="1">
                                <a:effectLst/>
                                <a:latin typeface="Cambria Math"/>
                                <a:ea typeface="Calibri"/>
                                <a:cs typeface="Times New Roman"/>
                              </a:rPr>
                              <m:t>𝜂</m:t>
                            </m:r>
                          </m:e>
                          <m:sub>
                            <m:r>
                              <a:rPr lang="en-CA" sz="2800" i="1">
                                <a:effectLst/>
                                <a:latin typeface="Cambria Math"/>
                                <a:ea typeface="Calibri"/>
                                <a:cs typeface="Times New Roman"/>
                              </a:rPr>
                              <m:t>𝑖</m:t>
                            </m:r>
                          </m:sub>
                        </m:sSub>
                        <m:r>
                          <a:rPr lang="en-CA" sz="2800" i="1">
                            <a:effectLst/>
                            <a:latin typeface="Cambria Math"/>
                            <a:ea typeface="Calibri"/>
                            <a:cs typeface="Times New Roman"/>
                          </a:rPr>
                          <m:t>∙</m:t>
                        </m:r>
                        <m:sSubSup>
                          <m:sSubSupPr>
                            <m:ctrlPr>
                              <a:rPr lang="en-CA" sz="2800" i="1">
                                <a:effectLst/>
                                <a:latin typeface="Cambria Math" panose="02040503050406030204" pitchFamily="18" charset="0"/>
                                <a:ea typeface="Calibri"/>
                                <a:cs typeface="Times New Roman"/>
                              </a:rPr>
                            </m:ctrlPr>
                          </m:sSubSupPr>
                          <m:e>
                            <m:r>
                              <a:rPr lang="en-CA" sz="2800" i="1">
                                <a:effectLst/>
                                <a:latin typeface="Cambria Math"/>
                                <a:ea typeface="Calibri"/>
                                <a:cs typeface="Times New Roman"/>
                              </a:rPr>
                              <m:t>𝜋</m:t>
                            </m:r>
                          </m:e>
                          <m:sub>
                            <m:r>
                              <a:rPr lang="en-CA" sz="2800" i="1">
                                <a:effectLst/>
                                <a:latin typeface="Cambria Math"/>
                                <a:ea typeface="Calibri"/>
                                <a:cs typeface="Times New Roman"/>
                              </a:rPr>
                              <m:t>𝑡</m:t>
                            </m:r>
                            <m:r>
                              <a:rPr lang="en-CA" sz="2800" i="1">
                                <a:effectLst/>
                                <a:latin typeface="Cambria Math"/>
                                <a:ea typeface="Calibri"/>
                                <a:cs typeface="Times New Roman"/>
                              </a:rPr>
                              <m:t>−</m:t>
                            </m:r>
                            <m:r>
                              <a:rPr lang="en-CA" sz="2800" i="1">
                                <a:effectLst/>
                                <a:latin typeface="Cambria Math"/>
                                <a:ea typeface="Calibri"/>
                                <a:cs typeface="Times New Roman"/>
                              </a:rPr>
                              <m:t>𝑖</m:t>
                            </m:r>
                          </m:sub>
                          <m:sup>
                            <m:r>
                              <a:rPr lang="en-CA" sz="2800" i="1">
                                <a:effectLst/>
                                <a:latin typeface="Cambria Math"/>
                                <a:ea typeface="Calibri"/>
                                <a:cs typeface="Times New Roman"/>
                              </a:rPr>
                              <m:t>1</m:t>
                            </m:r>
                          </m:sup>
                        </m:sSubSup>
                        <m:r>
                          <a:rPr lang="en-CA" sz="2800" i="1">
                            <a:effectLst/>
                            <a:latin typeface="Cambria Math"/>
                            <a:ea typeface="Calibri"/>
                            <a:cs typeface="Times New Roman"/>
                          </a:rPr>
                          <m:t>+</m:t>
                        </m:r>
                        <m:nary>
                          <m:naryPr>
                            <m:chr m:val="∑"/>
                            <m:limLoc m:val="undOvr"/>
                            <m:ctrlPr>
                              <a:rPr lang="en-CA" sz="2800" i="1">
                                <a:effectLst/>
                                <a:latin typeface="Cambria Math" panose="02040503050406030204" pitchFamily="18" charset="0"/>
                                <a:ea typeface="Calibri"/>
                                <a:cs typeface="Times New Roman"/>
                              </a:rPr>
                            </m:ctrlPr>
                          </m:naryPr>
                          <m:sub>
                            <m:r>
                              <a:rPr lang="en-CA" sz="2800" i="1">
                                <a:effectLst/>
                                <a:latin typeface="Cambria Math"/>
                                <a:ea typeface="Calibri"/>
                                <a:cs typeface="Times New Roman"/>
                              </a:rPr>
                              <m:t>𝑗</m:t>
                            </m:r>
                            <m:r>
                              <a:rPr lang="en-CA" sz="2800" i="1">
                                <a:effectLst/>
                                <a:latin typeface="Cambria Math"/>
                                <a:ea typeface="Calibri"/>
                                <a:cs typeface="Times New Roman"/>
                              </a:rPr>
                              <m:t>=1</m:t>
                            </m:r>
                          </m:sub>
                          <m:sup>
                            <m:r>
                              <a:rPr lang="en-CA" sz="2800" i="1">
                                <a:effectLst/>
                                <a:latin typeface="Cambria Math"/>
                                <a:ea typeface="Calibri"/>
                                <a:cs typeface="Times New Roman"/>
                              </a:rPr>
                              <m:t>𝑛</m:t>
                            </m:r>
                          </m:sup>
                          <m:e>
                            <m:sSub>
                              <m:sSubPr>
                                <m:ctrlPr>
                                  <a:rPr lang="en-CA" sz="2800" i="1">
                                    <a:effectLst/>
                                    <a:latin typeface="Cambria Math" panose="02040503050406030204" pitchFamily="18" charset="0"/>
                                    <a:ea typeface="Calibri"/>
                                    <a:cs typeface="Times New Roman"/>
                                  </a:rPr>
                                </m:ctrlPr>
                              </m:sSubPr>
                              <m:e>
                                <m:r>
                                  <a:rPr lang="en-CA" sz="2800" i="1">
                                    <a:effectLst/>
                                    <a:latin typeface="Cambria Math"/>
                                    <a:ea typeface="Calibri"/>
                                    <a:cs typeface="Times New Roman"/>
                                  </a:rPr>
                                  <m:t>𝛾</m:t>
                                </m:r>
                              </m:e>
                              <m:sub>
                                <m:r>
                                  <a:rPr lang="en-CA" sz="2800" i="1">
                                    <a:effectLst/>
                                    <a:latin typeface="Cambria Math"/>
                                    <a:ea typeface="Calibri"/>
                                    <a:cs typeface="Times New Roman"/>
                                  </a:rPr>
                                  <m:t>𝑗</m:t>
                                </m:r>
                              </m:sub>
                            </m:sSub>
                            <m:r>
                              <a:rPr lang="en-CA" sz="2800" i="1">
                                <a:effectLst/>
                                <a:latin typeface="Cambria Math"/>
                                <a:ea typeface="Calibri"/>
                                <a:cs typeface="Times New Roman"/>
                              </a:rPr>
                              <m:t>∙</m:t>
                            </m:r>
                          </m:e>
                        </m:nary>
                      </m:e>
                    </m:nary>
                    <m:sSub>
                      <m:sSubPr>
                        <m:ctrlPr>
                          <a:rPr lang="en-CA" sz="2800" i="1">
                            <a:effectLst/>
                            <a:latin typeface="Cambria Math" panose="02040503050406030204" pitchFamily="18" charset="0"/>
                            <a:ea typeface="Calibri"/>
                            <a:cs typeface="Times New Roman"/>
                          </a:rPr>
                        </m:ctrlPr>
                      </m:sSubPr>
                      <m:e>
                        <m:r>
                          <a:rPr lang="en-CA" sz="2800" i="1">
                            <a:effectLst/>
                            <a:latin typeface="Cambria Math"/>
                            <a:ea typeface="Calibri"/>
                            <a:cs typeface="Times New Roman"/>
                          </a:rPr>
                          <m:t>𝑦</m:t>
                        </m:r>
                      </m:e>
                      <m:sub>
                        <m:r>
                          <a:rPr lang="en-CA" sz="2800" i="1">
                            <a:effectLst/>
                            <a:latin typeface="Cambria Math"/>
                            <a:ea typeface="Calibri"/>
                            <a:cs typeface="Times New Roman"/>
                          </a:rPr>
                          <m:t>𝑡</m:t>
                        </m:r>
                        <m:r>
                          <a:rPr lang="en-CA" sz="2800" i="1">
                            <a:effectLst/>
                            <a:latin typeface="Cambria Math"/>
                            <a:ea typeface="Calibri"/>
                            <a:cs typeface="Times New Roman"/>
                          </a:rPr>
                          <m:t>−</m:t>
                        </m:r>
                        <m:r>
                          <a:rPr lang="en-CA" sz="2800" i="1">
                            <a:effectLst/>
                            <a:latin typeface="Cambria Math"/>
                            <a:ea typeface="Calibri"/>
                            <a:cs typeface="Times New Roman"/>
                          </a:rPr>
                          <m:t>𝑗</m:t>
                        </m:r>
                      </m:sub>
                    </m:sSub>
                    <m:r>
                      <a:rPr lang="en-CA" sz="2800" i="1">
                        <a:effectLst/>
                        <a:latin typeface="Cambria Math"/>
                        <a:ea typeface="Calibri"/>
                        <a:cs typeface="Times New Roman"/>
                      </a:rPr>
                      <m:t>+</m:t>
                    </m:r>
                    <m:sSub>
                      <m:sSubPr>
                        <m:ctrlPr>
                          <a:rPr lang="en-CA" sz="2800" i="1">
                            <a:effectLst/>
                            <a:latin typeface="Cambria Math" panose="02040503050406030204" pitchFamily="18" charset="0"/>
                            <a:ea typeface="Calibri"/>
                            <a:cs typeface="Times New Roman"/>
                          </a:rPr>
                        </m:ctrlPr>
                      </m:sSubPr>
                      <m:e>
                        <m:r>
                          <a:rPr lang="en-CA" sz="2800" i="1">
                            <a:effectLst/>
                            <a:latin typeface="Cambria Math"/>
                            <a:ea typeface="Calibri"/>
                            <a:cs typeface="Times New Roman"/>
                          </a:rPr>
                          <m:t>𝜀</m:t>
                        </m:r>
                      </m:e>
                      <m:sub>
                        <m:r>
                          <a:rPr lang="en-CA" sz="2800" i="1">
                            <a:effectLst/>
                            <a:latin typeface="Cambria Math"/>
                            <a:ea typeface="Calibri"/>
                            <a:cs typeface="Times New Roman"/>
                          </a:rPr>
                          <m:t>𝑡</m:t>
                        </m:r>
                        <m:r>
                          <a:rPr lang="en-CA" sz="2800" i="1">
                            <a:effectLst/>
                            <a:latin typeface="Cambria Math"/>
                            <a:ea typeface="Calibri"/>
                            <a:cs typeface="Times New Roman"/>
                          </a:rPr>
                          <m:t>+</m:t>
                        </m:r>
                        <m:r>
                          <a:rPr lang="en-CA" sz="2800" i="1">
                            <a:effectLst/>
                            <a:latin typeface="Cambria Math"/>
                            <a:ea typeface="Calibri"/>
                            <a:cs typeface="Times New Roman"/>
                          </a:rPr>
                          <m:t>h</m:t>
                        </m:r>
                      </m:sub>
                    </m:sSub>
                  </m:oMath>
                </a14:m>
                <a:r>
                  <a:rPr lang="en-CA" sz="2800" dirty="0">
                    <a:ea typeface="Calibri"/>
                    <a:cs typeface="Times New Roman"/>
                  </a:rPr>
                  <a:t>	(2)</a:t>
                </a:r>
              </a:p>
              <a:p>
                <a:pPr>
                  <a:lnSpc>
                    <a:spcPct val="115000"/>
                  </a:lnSpc>
                  <a:spcAft>
                    <a:spcPts val="1000"/>
                  </a:spcAft>
                </a:pPr>
                <a14:m>
                  <m:oMath xmlns:m="http://schemas.openxmlformats.org/officeDocument/2006/math">
                    <m:sSubSup>
                      <m:sSubSupPr>
                        <m:ctrlPr>
                          <a:rPr lang="en-CA" sz="2800" i="1">
                            <a:effectLst/>
                            <a:latin typeface="Cambria Math" panose="02040503050406030204" pitchFamily="18" charset="0"/>
                            <a:ea typeface="Calibri"/>
                            <a:cs typeface="Times New Roman"/>
                          </a:rPr>
                        </m:ctrlPr>
                      </m:sSubSupPr>
                      <m:e>
                        <m:r>
                          <a:rPr lang="en-CA" sz="2800" i="1">
                            <a:effectLst/>
                            <a:latin typeface="Cambria Math"/>
                            <a:ea typeface="Calibri"/>
                            <a:cs typeface="Times New Roman"/>
                          </a:rPr>
                          <m:t>𝜋</m:t>
                        </m:r>
                      </m:e>
                      <m:sub>
                        <m:r>
                          <a:rPr lang="en-CA" sz="2800" i="1">
                            <a:effectLst/>
                            <a:latin typeface="Cambria Math"/>
                            <a:ea typeface="Calibri"/>
                            <a:cs typeface="Times New Roman"/>
                          </a:rPr>
                          <m:t>𝑡</m:t>
                        </m:r>
                        <m:r>
                          <a:rPr lang="en-CA" sz="2800" i="1">
                            <a:effectLst/>
                            <a:latin typeface="Cambria Math"/>
                            <a:ea typeface="Calibri"/>
                            <a:cs typeface="Times New Roman"/>
                          </a:rPr>
                          <m:t>+</m:t>
                        </m:r>
                        <m:r>
                          <a:rPr lang="en-CA" sz="2800" i="1">
                            <a:effectLst/>
                            <a:latin typeface="Cambria Math"/>
                            <a:ea typeface="Calibri"/>
                            <a:cs typeface="Times New Roman"/>
                          </a:rPr>
                          <m:t>h</m:t>
                        </m:r>
                      </m:sub>
                      <m:sup>
                        <m:r>
                          <a:rPr lang="en-CA" sz="2800" i="1">
                            <a:effectLst/>
                            <a:latin typeface="Cambria Math"/>
                            <a:ea typeface="Calibri"/>
                            <a:cs typeface="Times New Roman"/>
                          </a:rPr>
                          <m:t>h</m:t>
                        </m:r>
                      </m:sup>
                    </m:sSubSup>
                    <m:r>
                      <a:rPr lang="en-CA" sz="2800" i="1">
                        <a:effectLst/>
                        <a:latin typeface="Cambria Math"/>
                        <a:ea typeface="Calibri"/>
                        <a:cs typeface="Times New Roman"/>
                      </a:rPr>
                      <m:t>=</m:t>
                    </m:r>
                    <m:r>
                      <a:rPr lang="en-CA" sz="2800" i="1">
                        <a:effectLst/>
                        <a:latin typeface="Cambria Math"/>
                        <a:ea typeface="Calibri"/>
                        <a:cs typeface="Times New Roman"/>
                      </a:rPr>
                      <m:t>𝜃</m:t>
                    </m:r>
                    <m:r>
                      <a:rPr lang="en-CA" sz="2800" i="1">
                        <a:effectLst/>
                        <a:latin typeface="Cambria Math"/>
                        <a:ea typeface="Calibri"/>
                        <a:cs typeface="Times New Roman"/>
                      </a:rPr>
                      <m:t>+</m:t>
                    </m:r>
                    <m:nary>
                      <m:naryPr>
                        <m:chr m:val="∑"/>
                        <m:limLoc m:val="undOvr"/>
                        <m:ctrlPr>
                          <a:rPr lang="en-CA" sz="2800" i="1">
                            <a:effectLst/>
                            <a:latin typeface="Cambria Math" panose="02040503050406030204" pitchFamily="18" charset="0"/>
                            <a:ea typeface="Calibri"/>
                            <a:cs typeface="Times New Roman"/>
                          </a:rPr>
                        </m:ctrlPr>
                      </m:naryPr>
                      <m:sub>
                        <m:r>
                          <a:rPr lang="en-CA" sz="2800" i="1">
                            <a:effectLst/>
                            <a:latin typeface="Cambria Math"/>
                            <a:ea typeface="Calibri"/>
                            <a:cs typeface="Times New Roman"/>
                          </a:rPr>
                          <m:t>𝑖</m:t>
                        </m:r>
                        <m:r>
                          <a:rPr lang="en-CA" sz="2800" i="1">
                            <a:effectLst/>
                            <a:latin typeface="Cambria Math"/>
                            <a:ea typeface="Calibri"/>
                            <a:cs typeface="Times New Roman"/>
                          </a:rPr>
                          <m:t>=1</m:t>
                        </m:r>
                      </m:sub>
                      <m:sup>
                        <m:r>
                          <a:rPr lang="en-CA" sz="2800" i="1">
                            <a:effectLst/>
                            <a:latin typeface="Cambria Math"/>
                            <a:ea typeface="Calibri"/>
                            <a:cs typeface="Times New Roman"/>
                          </a:rPr>
                          <m:t>𝑚</m:t>
                        </m:r>
                      </m:sup>
                      <m:e>
                        <m:sSub>
                          <m:sSubPr>
                            <m:ctrlPr>
                              <a:rPr lang="en-CA" sz="2800" i="1">
                                <a:effectLst/>
                                <a:latin typeface="Cambria Math" panose="02040503050406030204" pitchFamily="18" charset="0"/>
                                <a:ea typeface="Calibri"/>
                                <a:cs typeface="Times New Roman"/>
                              </a:rPr>
                            </m:ctrlPr>
                          </m:sSubPr>
                          <m:e>
                            <m:r>
                              <a:rPr lang="en-CA" sz="2800" i="1">
                                <a:effectLst/>
                                <a:latin typeface="Cambria Math"/>
                                <a:ea typeface="Calibri"/>
                                <a:cs typeface="Times New Roman"/>
                              </a:rPr>
                              <m:t>𝜍</m:t>
                            </m:r>
                          </m:e>
                          <m:sub>
                            <m:r>
                              <a:rPr lang="en-CA" sz="2800" i="1">
                                <a:effectLst/>
                                <a:latin typeface="Cambria Math"/>
                                <a:ea typeface="Calibri"/>
                                <a:cs typeface="Times New Roman"/>
                              </a:rPr>
                              <m:t>𝑖</m:t>
                            </m:r>
                          </m:sub>
                        </m:sSub>
                        <m:r>
                          <a:rPr lang="en-CA" sz="2800" i="1">
                            <a:effectLst/>
                            <a:latin typeface="Cambria Math"/>
                            <a:ea typeface="Calibri"/>
                            <a:cs typeface="Times New Roman"/>
                          </a:rPr>
                          <m:t>∙</m:t>
                        </m:r>
                        <m:sSubSup>
                          <m:sSubSupPr>
                            <m:ctrlPr>
                              <a:rPr lang="en-CA" sz="2800" i="1">
                                <a:latin typeface="Cambria Math" panose="02040503050406030204" pitchFamily="18" charset="0"/>
                                <a:ea typeface="Calibri"/>
                                <a:cs typeface="Times New Roman"/>
                              </a:rPr>
                            </m:ctrlPr>
                          </m:sSubSupPr>
                          <m:e>
                            <m:r>
                              <a:rPr lang="en-CA" sz="2800" i="1">
                                <a:latin typeface="Cambria Math"/>
                                <a:ea typeface="Calibri"/>
                                <a:cs typeface="Times New Roman"/>
                              </a:rPr>
                              <m:t>𝜋</m:t>
                            </m:r>
                          </m:e>
                          <m:sub>
                            <m:r>
                              <a:rPr lang="en-CA" sz="2800" i="1">
                                <a:latin typeface="Cambria Math"/>
                                <a:ea typeface="Calibri"/>
                                <a:cs typeface="Times New Roman"/>
                              </a:rPr>
                              <m:t>𝑡</m:t>
                            </m:r>
                            <m:r>
                              <a:rPr lang="en-CA" sz="2800" i="1">
                                <a:latin typeface="Cambria Math"/>
                                <a:ea typeface="Calibri"/>
                                <a:cs typeface="Times New Roman"/>
                              </a:rPr>
                              <m:t>−</m:t>
                            </m:r>
                            <m:r>
                              <a:rPr lang="en-CA" sz="2800" i="1">
                                <a:latin typeface="Cambria Math"/>
                                <a:ea typeface="Calibri"/>
                                <a:cs typeface="Times New Roman"/>
                              </a:rPr>
                              <m:t>𝑖</m:t>
                            </m:r>
                          </m:sub>
                          <m:sup>
                            <m:r>
                              <a:rPr lang="en-CA" sz="2800" i="1">
                                <a:latin typeface="Cambria Math"/>
                                <a:ea typeface="Calibri"/>
                                <a:cs typeface="Times New Roman"/>
                              </a:rPr>
                              <m:t>1</m:t>
                            </m:r>
                          </m:sup>
                        </m:sSubSup>
                        <m:r>
                          <a:rPr lang="en-CA" sz="2800" i="1">
                            <a:effectLst/>
                            <a:latin typeface="Cambria Math"/>
                            <a:ea typeface="Calibri"/>
                            <a:cs typeface="Times New Roman"/>
                          </a:rPr>
                          <m:t>+</m:t>
                        </m:r>
                        <m:nary>
                          <m:naryPr>
                            <m:chr m:val="∑"/>
                            <m:limLoc m:val="undOvr"/>
                            <m:ctrlPr>
                              <a:rPr lang="en-CA" sz="2800" i="1" smtClean="0">
                                <a:effectLst/>
                                <a:latin typeface="Cambria Math" panose="02040503050406030204" pitchFamily="18" charset="0"/>
                                <a:ea typeface="Calibri"/>
                                <a:cs typeface="Times New Roman"/>
                              </a:rPr>
                            </m:ctrlPr>
                          </m:naryPr>
                          <m:sub>
                            <m:r>
                              <a:rPr lang="en-CA" sz="2800" i="1">
                                <a:effectLst/>
                                <a:latin typeface="Cambria Math"/>
                                <a:ea typeface="Calibri"/>
                                <a:cs typeface="Times New Roman"/>
                              </a:rPr>
                              <m:t>𝑗</m:t>
                            </m:r>
                            <m:r>
                              <a:rPr lang="en-CA" sz="2800" i="1">
                                <a:effectLst/>
                                <a:latin typeface="Cambria Math"/>
                                <a:ea typeface="Calibri"/>
                                <a:cs typeface="Times New Roman"/>
                              </a:rPr>
                              <m:t>=1</m:t>
                            </m:r>
                          </m:sub>
                          <m:sup>
                            <m:r>
                              <a:rPr lang="en-CA" sz="2800" i="1">
                                <a:effectLst/>
                                <a:latin typeface="Cambria Math"/>
                                <a:ea typeface="Calibri"/>
                                <a:cs typeface="Times New Roman"/>
                              </a:rPr>
                              <m:t>𝑛</m:t>
                            </m:r>
                          </m:sup>
                          <m:e>
                            <m:sSub>
                              <m:sSubPr>
                                <m:ctrlPr>
                                  <a:rPr lang="en-CA" sz="2800" i="1">
                                    <a:effectLst/>
                                    <a:latin typeface="Cambria Math" panose="02040503050406030204" pitchFamily="18" charset="0"/>
                                    <a:ea typeface="Calibri"/>
                                    <a:cs typeface="Times New Roman"/>
                                  </a:rPr>
                                </m:ctrlPr>
                              </m:sSubPr>
                              <m:e>
                                <m:r>
                                  <a:rPr lang="en-CA" sz="2800" i="1">
                                    <a:effectLst/>
                                    <a:latin typeface="Cambria Math"/>
                                    <a:ea typeface="Calibri"/>
                                    <a:cs typeface="Times New Roman"/>
                                  </a:rPr>
                                  <m:t>𝜓</m:t>
                                </m:r>
                              </m:e>
                              <m:sub>
                                <m:r>
                                  <a:rPr lang="en-CA" sz="2800" i="1">
                                    <a:effectLst/>
                                    <a:latin typeface="Cambria Math"/>
                                    <a:ea typeface="Calibri"/>
                                    <a:cs typeface="Times New Roman"/>
                                  </a:rPr>
                                  <m:t>𝑗</m:t>
                                </m:r>
                              </m:sub>
                            </m:sSub>
                          </m:e>
                        </m:nary>
                      </m:e>
                    </m:nary>
                    <m:r>
                      <a:rPr lang="en-CA" sz="2800" i="1">
                        <a:latin typeface="Cambria Math"/>
                        <a:ea typeface="Calibri"/>
                        <a:cs typeface="Times New Roman"/>
                      </a:rPr>
                      <m:t>∙</m:t>
                    </m:r>
                    <m:sSub>
                      <m:sSubPr>
                        <m:ctrlPr>
                          <a:rPr lang="en-CA" sz="2800" i="1">
                            <a:latin typeface="Cambria Math" panose="02040503050406030204" pitchFamily="18" charset="0"/>
                            <a:ea typeface="Calibri"/>
                            <a:cs typeface="Times New Roman"/>
                          </a:rPr>
                        </m:ctrlPr>
                      </m:sSubPr>
                      <m:e>
                        <m:r>
                          <a:rPr lang="en-CA" sz="2800" i="1">
                            <a:latin typeface="Cambria Math"/>
                            <a:ea typeface="Calibri"/>
                            <a:cs typeface="Times New Roman"/>
                          </a:rPr>
                          <m:t>𝑦</m:t>
                        </m:r>
                      </m:e>
                      <m:sub>
                        <m:r>
                          <a:rPr lang="en-CA" sz="2800" i="1">
                            <a:latin typeface="Cambria Math"/>
                            <a:ea typeface="Calibri"/>
                            <a:cs typeface="Times New Roman"/>
                          </a:rPr>
                          <m:t>𝑡</m:t>
                        </m:r>
                        <m:r>
                          <a:rPr lang="en-CA" sz="2800" i="1">
                            <a:latin typeface="Cambria Math"/>
                            <a:ea typeface="Calibri"/>
                            <a:cs typeface="Times New Roman"/>
                          </a:rPr>
                          <m:t>−</m:t>
                        </m:r>
                        <m:r>
                          <a:rPr lang="en-CA" sz="2800" i="1">
                            <a:latin typeface="Cambria Math"/>
                            <a:ea typeface="Calibri"/>
                            <a:cs typeface="Times New Roman"/>
                          </a:rPr>
                          <m:t>𝑗</m:t>
                        </m:r>
                      </m:sub>
                    </m:sSub>
                  </m:oMath>
                </a14:m>
                <a:r>
                  <a:rPr lang="en-CA" sz="2800" dirty="0" smtClean="0">
                    <a:ea typeface="Calibri"/>
                    <a:cs typeface="Times New Roman"/>
                  </a:rPr>
                  <a:t>			     </a:t>
                </a:r>
              </a:p>
              <a:p>
                <a:pPr marL="0" indent="0">
                  <a:lnSpc>
                    <a:spcPct val="115000"/>
                  </a:lnSpc>
                  <a:spcAft>
                    <a:spcPts val="1000"/>
                  </a:spcAft>
                  <a:buNone/>
                </a:pPr>
                <a:r>
                  <a:rPr lang="en-CA" sz="2800" dirty="0">
                    <a:ea typeface="Calibri"/>
                    <a:cs typeface="Times New Roman"/>
                  </a:rPr>
                  <a:t> </a:t>
                </a:r>
                <a:r>
                  <a:rPr lang="en-CA" sz="2800" dirty="0" smtClean="0">
                    <a:ea typeface="Calibri"/>
                    <a:cs typeface="Times New Roman"/>
                  </a:rPr>
                  <a:t>                                  </a:t>
                </a:r>
                <a14:m>
                  <m:oMath xmlns:m="http://schemas.openxmlformats.org/officeDocument/2006/math">
                    <m:nary>
                      <m:naryPr>
                        <m:chr m:val="∑"/>
                        <m:limLoc m:val="undOvr"/>
                        <m:subHide m:val="on"/>
                        <m:supHide m:val="on"/>
                        <m:ctrlPr>
                          <a:rPr lang="en-CA" sz="2800" i="1" smtClean="0">
                            <a:latin typeface="Cambria Math" panose="02040503050406030204" pitchFamily="18" charset="0"/>
                            <a:ea typeface="Calibri"/>
                            <a:cs typeface="Times New Roman"/>
                          </a:rPr>
                        </m:ctrlPr>
                      </m:naryPr>
                      <m:sub/>
                      <m:sup/>
                      <m:e>
                        <m:r>
                          <a:rPr lang="en-CA" sz="2800" i="1">
                            <a:latin typeface="Cambria Math"/>
                            <a:ea typeface="Calibri"/>
                            <a:cs typeface="Times New Roman"/>
                          </a:rPr>
                          <m:t>+</m:t>
                        </m:r>
                        <m:nary>
                          <m:naryPr>
                            <m:chr m:val="∑"/>
                            <m:limLoc m:val="undOvr"/>
                            <m:ctrlPr>
                              <a:rPr lang="en-CA" sz="2800" i="1">
                                <a:latin typeface="Cambria Math" panose="02040503050406030204" pitchFamily="18" charset="0"/>
                                <a:ea typeface="Calibri"/>
                                <a:cs typeface="Times New Roman"/>
                              </a:rPr>
                            </m:ctrlPr>
                          </m:naryPr>
                          <m:sub>
                            <m:r>
                              <a:rPr lang="en-CA" sz="2800" i="1">
                                <a:latin typeface="Cambria Math"/>
                                <a:ea typeface="Calibri"/>
                                <a:cs typeface="Times New Roman"/>
                              </a:rPr>
                              <m:t>𝑘</m:t>
                            </m:r>
                            <m:r>
                              <a:rPr lang="en-CA" sz="2800" i="1">
                                <a:latin typeface="Cambria Math"/>
                                <a:ea typeface="Calibri"/>
                                <a:cs typeface="Times New Roman"/>
                              </a:rPr>
                              <m:t>=1</m:t>
                            </m:r>
                          </m:sub>
                          <m:sup>
                            <m:r>
                              <a:rPr lang="en-CA" sz="2800" i="1">
                                <a:latin typeface="Cambria Math"/>
                                <a:ea typeface="Calibri"/>
                                <a:cs typeface="Times New Roman"/>
                              </a:rPr>
                              <m:t>𝑝</m:t>
                            </m:r>
                          </m:sup>
                          <m:e>
                            <m:sSub>
                              <m:sSubPr>
                                <m:ctrlPr>
                                  <a:rPr lang="en-CA" sz="2800" i="1">
                                    <a:latin typeface="Cambria Math" panose="02040503050406030204" pitchFamily="18" charset="0"/>
                                    <a:ea typeface="Calibri"/>
                                    <a:cs typeface="Times New Roman"/>
                                  </a:rPr>
                                </m:ctrlPr>
                              </m:sSubPr>
                              <m:e>
                                <m:r>
                                  <a:rPr lang="en-CA" sz="2800" i="1">
                                    <a:latin typeface="Cambria Math"/>
                                    <a:ea typeface="Calibri"/>
                                    <a:cs typeface="Times New Roman"/>
                                  </a:rPr>
                                  <m:t>𝜑</m:t>
                                </m:r>
                              </m:e>
                              <m:sub>
                                <m:r>
                                  <a:rPr lang="en-CA" sz="2800" i="1">
                                    <a:latin typeface="Cambria Math"/>
                                    <a:ea typeface="Calibri"/>
                                    <a:cs typeface="Times New Roman"/>
                                  </a:rPr>
                                  <m:t>𝑘</m:t>
                                </m:r>
                              </m:sub>
                            </m:sSub>
                            <m:r>
                              <a:rPr lang="en-CA" sz="2800" i="1">
                                <a:latin typeface="Cambria Math"/>
                                <a:ea typeface="Calibri"/>
                                <a:cs typeface="Times New Roman"/>
                              </a:rPr>
                              <m:t>∙</m:t>
                            </m:r>
                            <m:sSubSup>
                              <m:sSubSupPr>
                                <m:ctrlPr>
                                  <a:rPr lang="en-CA" sz="2800" i="1">
                                    <a:latin typeface="Cambria Math" panose="02040503050406030204" pitchFamily="18" charset="0"/>
                                    <a:ea typeface="Calibri"/>
                                    <a:cs typeface="Times New Roman"/>
                                  </a:rPr>
                                </m:ctrlPr>
                              </m:sSubSupPr>
                              <m:e>
                                <m:r>
                                  <a:rPr lang="en-CA" sz="2800" i="1">
                                    <a:latin typeface="Cambria Math"/>
                                    <a:ea typeface="Calibri"/>
                                    <a:cs typeface="Times New Roman"/>
                                  </a:rPr>
                                  <m:t>𝑦</m:t>
                                </m:r>
                              </m:e>
                              <m:sub>
                                <m:r>
                                  <a:rPr lang="en-CA" sz="2800" i="1">
                                    <a:latin typeface="Cambria Math"/>
                                    <a:ea typeface="Calibri"/>
                                    <a:cs typeface="Times New Roman"/>
                                  </a:rPr>
                                  <m:t>𝑡</m:t>
                                </m:r>
                                <m:r>
                                  <a:rPr lang="en-CA" sz="2800" i="1">
                                    <a:latin typeface="Cambria Math"/>
                                    <a:ea typeface="Calibri"/>
                                    <a:cs typeface="Times New Roman"/>
                                  </a:rPr>
                                  <m:t>+</m:t>
                                </m:r>
                                <m:r>
                                  <a:rPr lang="en-CA" sz="2800" i="1">
                                    <a:latin typeface="Cambria Math"/>
                                    <a:ea typeface="Calibri"/>
                                    <a:cs typeface="Times New Roman"/>
                                  </a:rPr>
                                  <m:t>h</m:t>
                                </m:r>
                                <m:r>
                                  <a:rPr lang="en-CA" sz="2800" i="1">
                                    <a:latin typeface="Cambria Math"/>
                                    <a:ea typeface="Calibri"/>
                                    <a:cs typeface="Times New Roman"/>
                                  </a:rPr>
                                  <m:t>−</m:t>
                                </m:r>
                                <m:r>
                                  <a:rPr lang="en-CA" sz="2800" i="1">
                                    <a:latin typeface="Cambria Math"/>
                                    <a:ea typeface="Calibri"/>
                                    <a:cs typeface="Times New Roman"/>
                                  </a:rPr>
                                  <m:t>𝑘</m:t>
                                </m:r>
                              </m:sub>
                              <m:sup>
                                <m:r>
                                  <a:rPr lang="en-CA" sz="2800" i="1">
                                    <a:latin typeface="Cambria Math"/>
                                    <a:ea typeface="Calibri"/>
                                    <a:cs typeface="Times New Roman"/>
                                  </a:rPr>
                                  <m:t>∗</m:t>
                                </m:r>
                              </m:sup>
                            </m:sSubSup>
                          </m:e>
                        </m:nary>
                        <m:r>
                          <a:rPr lang="en-CA" sz="2800" i="1">
                            <a:latin typeface="Cambria Math"/>
                            <a:ea typeface="Calibri"/>
                            <a:cs typeface="Times New Roman"/>
                          </a:rPr>
                          <m:t>+</m:t>
                        </m:r>
                      </m:e>
                    </m:nary>
                    <m:sSub>
                      <m:sSubPr>
                        <m:ctrlPr>
                          <a:rPr lang="en-CA" sz="2800" i="1">
                            <a:latin typeface="Cambria Math" panose="02040503050406030204" pitchFamily="18" charset="0"/>
                            <a:ea typeface="Calibri"/>
                            <a:cs typeface="Times New Roman"/>
                          </a:rPr>
                        </m:ctrlPr>
                      </m:sSubPr>
                      <m:e>
                        <m:r>
                          <a:rPr lang="en-CA" sz="2800" i="1">
                            <a:latin typeface="Cambria Math"/>
                            <a:ea typeface="Calibri"/>
                            <a:cs typeface="Times New Roman"/>
                          </a:rPr>
                          <m:t>𝑣</m:t>
                        </m:r>
                      </m:e>
                      <m:sub>
                        <m:r>
                          <a:rPr lang="en-CA" sz="2800" i="1">
                            <a:latin typeface="Cambria Math"/>
                            <a:ea typeface="Calibri"/>
                            <a:cs typeface="Times New Roman"/>
                          </a:rPr>
                          <m:t>𝑡</m:t>
                        </m:r>
                        <m:r>
                          <a:rPr lang="en-CA" sz="2800" i="1">
                            <a:latin typeface="Cambria Math"/>
                            <a:ea typeface="Calibri"/>
                            <a:cs typeface="Times New Roman"/>
                          </a:rPr>
                          <m:t>+</m:t>
                        </m:r>
                        <m:r>
                          <a:rPr lang="en-CA" sz="2800" i="1">
                            <a:latin typeface="Cambria Math"/>
                            <a:ea typeface="Calibri"/>
                            <a:cs typeface="Times New Roman"/>
                          </a:rPr>
                          <m:t>h</m:t>
                        </m:r>
                      </m:sub>
                    </m:sSub>
                  </m:oMath>
                </a14:m>
                <a:r>
                  <a:rPr lang="en-CA" sz="2800" dirty="0" smtClean="0">
                    <a:ea typeface="Calibri"/>
                    <a:cs typeface="Times New Roman"/>
                  </a:rPr>
                  <a:t> 	(</a:t>
                </a:r>
                <a:r>
                  <a:rPr lang="en-CA" sz="2800" dirty="0">
                    <a:ea typeface="Calibri"/>
                    <a:cs typeface="Times New Roman"/>
                  </a:rPr>
                  <a:t>3)</a:t>
                </a:r>
              </a:p>
              <a:p>
                <a:endParaRPr lang="en-CA"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414283"/>
                <a:ext cx="8686800" cy="4366580"/>
              </a:xfrm>
              <a:blipFill rotWithShape="1">
                <a:blip r:embed="rId3"/>
                <a:stretch>
                  <a:fillRect/>
                </a:stretch>
              </a:blipFill>
            </p:spPr>
            <p:txBody>
              <a:bodyPr/>
              <a:lstStyle/>
              <a:p>
                <a:r>
                  <a:rPr lang="en-CA">
                    <a:noFill/>
                  </a:rPr>
                  <a:t> </a:t>
                </a:r>
              </a:p>
            </p:txBody>
          </p:sp>
        </mc:Fallback>
      </mc:AlternateContent>
      <p:sp>
        <p:nvSpPr>
          <p:cNvPr id="5" name="Rounded Rectangle 4"/>
          <p:cNvSpPr/>
          <p:nvPr/>
        </p:nvSpPr>
        <p:spPr>
          <a:xfrm>
            <a:off x="2808824" y="4653136"/>
            <a:ext cx="288032" cy="432048"/>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Slide Number Placeholder 5"/>
          <p:cNvSpPr>
            <a:spLocks noGrp="1"/>
          </p:cNvSpPr>
          <p:nvPr>
            <p:ph type="sldNum" sz="quarter" idx="12"/>
          </p:nvPr>
        </p:nvSpPr>
        <p:spPr/>
        <p:txBody>
          <a:bodyPr/>
          <a:lstStyle/>
          <a:p>
            <a:fld id="{680FB5BD-A1B6-4722-B175-43A4EB5BC2F2}" type="slidenum">
              <a:rPr lang="en-CA" smtClean="0"/>
              <a:t>6</a:t>
            </a:fld>
            <a:endParaRPr lang="en-CA"/>
          </a:p>
        </p:txBody>
      </p:sp>
    </p:spTree>
    <p:extLst>
      <p:ext uri="{BB962C8B-B14F-4D97-AF65-F5344CB8AC3E}">
        <p14:creationId xmlns:p14="http://schemas.microsoft.com/office/powerpoint/2010/main" val="29206388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Real-time data sources</a:t>
            </a:r>
            <a:endParaRPr lang="en-CA" dirty="0"/>
          </a:p>
        </p:txBody>
      </p:sp>
      <p:sp>
        <p:nvSpPr>
          <p:cNvPr id="3" name="Content Placeholder 2"/>
          <p:cNvSpPr>
            <a:spLocks noGrp="1"/>
          </p:cNvSpPr>
          <p:nvPr>
            <p:ph idx="1"/>
          </p:nvPr>
        </p:nvSpPr>
        <p:spPr>
          <a:xfrm>
            <a:off x="152400" y="1414283"/>
            <a:ext cx="8686800" cy="4234493"/>
          </a:xfrm>
        </p:spPr>
        <p:txBody>
          <a:bodyPr/>
          <a:lstStyle/>
          <a:p>
            <a:r>
              <a:rPr lang="en-CA" dirty="0" smtClean="0"/>
              <a:t>Bank of Canada  started collecting vintages of various series in the early 2000s.</a:t>
            </a:r>
          </a:p>
          <a:p>
            <a:r>
              <a:rPr lang="fr-CA" dirty="0" smtClean="0"/>
              <a:t>But for </a:t>
            </a:r>
            <a:r>
              <a:rPr lang="fr-CA" dirty="0" err="1" smtClean="0"/>
              <a:t>most</a:t>
            </a:r>
            <a:r>
              <a:rPr lang="fr-CA" dirty="0" smtClean="0"/>
              <a:t> of </a:t>
            </a:r>
            <a:r>
              <a:rPr lang="fr-CA" dirty="0" err="1" smtClean="0"/>
              <a:t>our</a:t>
            </a:r>
            <a:r>
              <a:rPr lang="fr-CA" dirty="0" smtClean="0"/>
              <a:t> variables the vintages </a:t>
            </a:r>
            <a:r>
              <a:rPr lang="fr-CA" dirty="0" err="1" smtClean="0"/>
              <a:t>exist</a:t>
            </a:r>
            <a:r>
              <a:rPr lang="fr-CA" dirty="0" smtClean="0"/>
              <a:t> </a:t>
            </a:r>
            <a:r>
              <a:rPr lang="fr-CA" dirty="0" err="1" smtClean="0"/>
              <a:t>since</a:t>
            </a:r>
            <a:r>
              <a:rPr lang="fr-CA" dirty="0" smtClean="0"/>
              <a:t> 2006-2007: </a:t>
            </a:r>
            <a:r>
              <a:rPr lang="fr-CA" u="sng" dirty="0" smtClean="0"/>
              <a:t>Paul Gilbert</a:t>
            </a:r>
            <a:r>
              <a:rPr lang="fr-CA" dirty="0" smtClean="0"/>
              <a:t>.</a:t>
            </a:r>
          </a:p>
          <a:p>
            <a:r>
              <a:rPr lang="fr-CA" dirty="0" smtClean="0"/>
              <a:t>The </a:t>
            </a:r>
            <a:r>
              <a:rPr lang="fr-CA" dirty="0" err="1" smtClean="0"/>
              <a:t>various</a:t>
            </a:r>
            <a:r>
              <a:rPr lang="fr-CA" dirty="0" smtClean="0"/>
              <a:t> sources </a:t>
            </a:r>
            <a:r>
              <a:rPr lang="fr-CA" dirty="0" err="1" smtClean="0"/>
              <a:t>were</a:t>
            </a:r>
            <a:r>
              <a:rPr lang="fr-CA" dirty="0" smtClean="0"/>
              <a:t> put </a:t>
            </a:r>
            <a:r>
              <a:rPr lang="fr-CA" dirty="0" err="1" smtClean="0"/>
              <a:t>together</a:t>
            </a:r>
            <a:r>
              <a:rPr lang="fr-CA" dirty="0" smtClean="0"/>
              <a:t> in </a:t>
            </a:r>
            <a:r>
              <a:rPr lang="fr-CA" dirty="0" err="1" smtClean="0"/>
              <a:t>project</a:t>
            </a:r>
            <a:r>
              <a:rPr lang="fr-CA" dirty="0"/>
              <a:t> </a:t>
            </a:r>
            <a:r>
              <a:rPr lang="fr-CA" dirty="0" smtClean="0"/>
              <a:t>I </a:t>
            </a:r>
            <a:r>
              <a:rPr lang="fr-CA" dirty="0" err="1" smtClean="0"/>
              <a:t>was</a:t>
            </a:r>
            <a:r>
              <a:rPr lang="fr-CA" dirty="0" smtClean="0"/>
              <a:t> </a:t>
            </a:r>
            <a:r>
              <a:rPr lang="fr-CA" dirty="0" err="1" smtClean="0"/>
              <a:t>involved</a:t>
            </a:r>
            <a:r>
              <a:rPr lang="fr-CA" dirty="0" smtClean="0"/>
              <a:t> in </a:t>
            </a:r>
            <a:r>
              <a:rPr lang="fr-CA" dirty="0" err="1" smtClean="0"/>
              <a:t>with</a:t>
            </a:r>
            <a:r>
              <a:rPr lang="fr-CA" dirty="0" smtClean="0"/>
              <a:t> the </a:t>
            </a:r>
            <a:r>
              <a:rPr lang="fr-CA" dirty="0" err="1" smtClean="0"/>
              <a:t>Bank’s</a:t>
            </a:r>
            <a:r>
              <a:rPr lang="fr-CA" dirty="0" smtClean="0"/>
              <a:t> IT.</a:t>
            </a:r>
          </a:p>
          <a:p>
            <a:r>
              <a:rPr lang="fr-CA" dirty="0" smtClean="0"/>
              <a:t>Our </a:t>
            </a:r>
            <a:r>
              <a:rPr lang="fr-CA" dirty="0" err="1" smtClean="0"/>
              <a:t>database</a:t>
            </a:r>
            <a:r>
              <a:rPr lang="fr-CA" dirty="0" smtClean="0"/>
              <a:t> </a:t>
            </a:r>
            <a:r>
              <a:rPr lang="fr-CA" dirty="0" err="1" smtClean="0"/>
              <a:t>includes</a:t>
            </a:r>
            <a:r>
              <a:rPr lang="fr-CA" dirty="0" smtClean="0"/>
              <a:t> vintages of </a:t>
            </a:r>
            <a:r>
              <a:rPr lang="fr-CA" dirty="0" err="1" smtClean="0"/>
              <a:t>Statistics</a:t>
            </a:r>
            <a:r>
              <a:rPr lang="fr-CA" dirty="0" smtClean="0"/>
              <a:t> Canada data, of variables </a:t>
            </a:r>
            <a:r>
              <a:rPr lang="fr-CA" dirty="0" err="1" smtClean="0"/>
              <a:t>generated</a:t>
            </a:r>
            <a:r>
              <a:rPr lang="fr-CA" dirty="0" smtClean="0"/>
              <a:t> by Bank staff and of projections.</a:t>
            </a:r>
            <a:endParaRPr lang="en-CA" dirty="0"/>
          </a:p>
          <a:p>
            <a:r>
              <a:rPr lang="en-CA" dirty="0" smtClean="0"/>
              <a:t>Also includes Statistics Canada special requests.</a:t>
            </a:r>
          </a:p>
          <a:p>
            <a:endParaRPr lang="en-CA" dirty="0"/>
          </a:p>
        </p:txBody>
      </p:sp>
      <p:sp>
        <p:nvSpPr>
          <p:cNvPr id="4" name="Slide Number Placeholder 3"/>
          <p:cNvSpPr>
            <a:spLocks noGrp="1"/>
          </p:cNvSpPr>
          <p:nvPr>
            <p:ph type="sldNum" sz="quarter" idx="12"/>
          </p:nvPr>
        </p:nvSpPr>
        <p:spPr/>
        <p:txBody>
          <a:bodyPr/>
          <a:lstStyle/>
          <a:p>
            <a:fld id="{680FB5BD-A1B6-4722-B175-43A4EB5BC2F2}" type="slidenum">
              <a:rPr lang="en-CA" smtClean="0"/>
              <a:t>7</a:t>
            </a:fld>
            <a:endParaRPr lang="en-CA"/>
          </a:p>
        </p:txBody>
      </p:sp>
    </p:spTree>
    <p:extLst>
      <p:ext uri="{BB962C8B-B14F-4D97-AF65-F5344CB8AC3E}">
        <p14:creationId xmlns:p14="http://schemas.microsoft.com/office/powerpoint/2010/main" val="44532857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err="1" smtClean="0"/>
              <a:t>Methods</a:t>
            </a:r>
            <a:r>
              <a:rPr lang="fr-CA" dirty="0" smtClean="0"/>
              <a:t> to </a:t>
            </a:r>
            <a:r>
              <a:rPr lang="fr-CA" dirty="0" err="1" smtClean="0"/>
              <a:t>measure</a:t>
            </a:r>
            <a:r>
              <a:rPr lang="fr-CA" dirty="0" smtClean="0"/>
              <a:t> the output gap</a:t>
            </a:r>
            <a:endParaRPr lang="en-CA" dirty="0"/>
          </a:p>
        </p:txBody>
      </p:sp>
      <p:sp>
        <p:nvSpPr>
          <p:cNvPr id="3" name="Content Placeholder 2"/>
          <p:cNvSpPr>
            <a:spLocks noGrp="1"/>
          </p:cNvSpPr>
          <p:nvPr>
            <p:ph idx="1"/>
          </p:nvPr>
        </p:nvSpPr>
        <p:spPr>
          <a:xfrm>
            <a:off x="152400" y="1556792"/>
            <a:ext cx="8686800" cy="4299639"/>
          </a:xfrm>
        </p:spPr>
        <p:txBody>
          <a:bodyPr/>
          <a:lstStyle/>
          <a:p>
            <a:pPr>
              <a:lnSpc>
                <a:spcPct val="115000"/>
              </a:lnSpc>
              <a:spcBef>
                <a:spcPts val="0"/>
              </a:spcBef>
              <a:spcAft>
                <a:spcPts val="600"/>
              </a:spcAft>
            </a:pPr>
            <a:r>
              <a:rPr lang="en-CA" dirty="0" smtClean="0">
                <a:ea typeface="Calibri"/>
                <a:cs typeface="Times New Roman"/>
              </a:rPr>
              <a:t>Simplified Integrated Framework (SIF) </a:t>
            </a:r>
            <a:r>
              <a:rPr lang="en-CA" dirty="0">
                <a:ea typeface="Calibri"/>
                <a:cs typeface="Times New Roman"/>
              </a:rPr>
              <a:t>(Pichette et al, 2015)</a:t>
            </a:r>
          </a:p>
          <a:p>
            <a:pPr>
              <a:lnSpc>
                <a:spcPct val="115000"/>
              </a:lnSpc>
              <a:spcBef>
                <a:spcPts val="0"/>
              </a:spcBef>
              <a:spcAft>
                <a:spcPts val="600"/>
              </a:spcAft>
            </a:pPr>
            <a:r>
              <a:rPr lang="fr-CA" dirty="0" err="1">
                <a:ea typeface="Calibri"/>
                <a:cs typeface="Times New Roman"/>
              </a:rPr>
              <a:t>Modified</a:t>
            </a:r>
            <a:r>
              <a:rPr lang="fr-CA" dirty="0">
                <a:ea typeface="Calibri"/>
                <a:cs typeface="Times New Roman"/>
              </a:rPr>
              <a:t> </a:t>
            </a:r>
            <a:r>
              <a:rPr lang="fr-CA" dirty="0" smtClean="0">
                <a:ea typeface="Calibri"/>
                <a:cs typeface="Times New Roman"/>
              </a:rPr>
              <a:t>Extended </a:t>
            </a:r>
            <a:r>
              <a:rPr lang="fr-CA" dirty="0" err="1" smtClean="0">
                <a:ea typeface="Calibri"/>
                <a:cs typeface="Times New Roman"/>
              </a:rPr>
              <a:t>Multivariate</a:t>
            </a:r>
            <a:r>
              <a:rPr lang="fr-CA" dirty="0" smtClean="0">
                <a:ea typeface="Calibri"/>
                <a:cs typeface="Times New Roman"/>
              </a:rPr>
              <a:t> </a:t>
            </a:r>
            <a:r>
              <a:rPr lang="fr-CA" dirty="0" err="1" smtClean="0">
                <a:ea typeface="Calibri"/>
                <a:cs typeface="Times New Roman"/>
              </a:rPr>
              <a:t>Filter</a:t>
            </a:r>
            <a:r>
              <a:rPr lang="fr-CA" dirty="0" smtClean="0">
                <a:ea typeface="Calibri"/>
                <a:cs typeface="Times New Roman"/>
              </a:rPr>
              <a:t> (EMVF) (Butler, 1996; Pichette </a:t>
            </a:r>
            <a:r>
              <a:rPr lang="fr-CA" dirty="0">
                <a:ea typeface="Calibri"/>
                <a:cs typeface="Times New Roman"/>
              </a:rPr>
              <a:t>et al, 2015</a:t>
            </a:r>
            <a:r>
              <a:rPr lang="fr-CA" dirty="0" smtClean="0">
                <a:ea typeface="Calibri"/>
                <a:cs typeface="Times New Roman"/>
              </a:rPr>
              <a:t>)</a:t>
            </a:r>
          </a:p>
          <a:p>
            <a:pPr>
              <a:lnSpc>
                <a:spcPct val="115000"/>
              </a:lnSpc>
              <a:spcBef>
                <a:spcPts val="0"/>
              </a:spcBef>
              <a:spcAft>
                <a:spcPts val="600"/>
              </a:spcAft>
            </a:pPr>
            <a:r>
              <a:rPr lang="en-CA" dirty="0">
                <a:ea typeface="Calibri"/>
                <a:cs typeface="Times New Roman"/>
              </a:rPr>
              <a:t>Output gaps used in staff’s economic projections (Champagne, Poulin-Bellisle, Sekkel, 2016</a:t>
            </a:r>
            <a:r>
              <a:rPr lang="en-CA" dirty="0" smtClean="0">
                <a:ea typeface="Calibri"/>
                <a:cs typeface="Times New Roman"/>
              </a:rPr>
              <a:t>)</a:t>
            </a:r>
            <a:endParaRPr lang="en-CA" dirty="0">
              <a:ea typeface="Calibri"/>
              <a:cs typeface="Times New Roman"/>
            </a:endParaRPr>
          </a:p>
          <a:p>
            <a:pPr>
              <a:lnSpc>
                <a:spcPct val="115000"/>
              </a:lnSpc>
              <a:spcBef>
                <a:spcPts val="0"/>
              </a:spcBef>
              <a:spcAft>
                <a:spcPts val="600"/>
              </a:spcAft>
            </a:pPr>
            <a:r>
              <a:rPr lang="en-CA" dirty="0">
                <a:ea typeface="Calibri"/>
                <a:cs typeface="Times New Roman"/>
              </a:rPr>
              <a:t>IMF method (</a:t>
            </a:r>
            <a:r>
              <a:rPr lang="en-CA" dirty="0" err="1">
                <a:ea typeface="Calibri"/>
                <a:cs typeface="Times New Roman"/>
              </a:rPr>
              <a:t>Blagrave</a:t>
            </a:r>
            <a:r>
              <a:rPr lang="en-CA" dirty="0">
                <a:ea typeface="Calibri"/>
                <a:cs typeface="Times New Roman"/>
              </a:rPr>
              <a:t> et al, 2015)</a:t>
            </a:r>
          </a:p>
          <a:p>
            <a:pPr>
              <a:lnSpc>
                <a:spcPct val="115000"/>
              </a:lnSpc>
              <a:spcBef>
                <a:spcPts val="0"/>
              </a:spcBef>
              <a:spcAft>
                <a:spcPts val="600"/>
              </a:spcAft>
            </a:pPr>
            <a:r>
              <a:rPr lang="en-CA" dirty="0">
                <a:ea typeface="Calibri"/>
                <a:cs typeface="Times New Roman"/>
              </a:rPr>
              <a:t>Multivariate State-Space Framework, MSSF (Pichette, Robitaille and Bernier, </a:t>
            </a:r>
            <a:r>
              <a:rPr lang="en-CA" dirty="0" smtClean="0">
                <a:ea typeface="Calibri"/>
                <a:cs typeface="Times New Roman"/>
              </a:rPr>
              <a:t>forthcoming)</a:t>
            </a:r>
            <a:endParaRPr lang="en-CA" dirty="0">
              <a:ea typeface="Calibri"/>
              <a:cs typeface="Times New Roman"/>
            </a:endParaRPr>
          </a:p>
          <a:p>
            <a:pPr>
              <a:lnSpc>
                <a:spcPct val="115000"/>
              </a:lnSpc>
              <a:spcBef>
                <a:spcPts val="0"/>
              </a:spcBef>
              <a:spcAft>
                <a:spcPts val="600"/>
              </a:spcAft>
            </a:pPr>
            <a:r>
              <a:rPr lang="en-CA" dirty="0" smtClean="0">
                <a:ea typeface="Calibri"/>
                <a:cs typeface="Times New Roman"/>
              </a:rPr>
              <a:t>Other </a:t>
            </a:r>
            <a:r>
              <a:rPr lang="en-CA" dirty="0">
                <a:ea typeface="Calibri"/>
                <a:cs typeface="Times New Roman"/>
              </a:rPr>
              <a:t>simple filters: </a:t>
            </a:r>
            <a:r>
              <a:rPr lang="en-CA" dirty="0" err="1">
                <a:ea typeface="Calibri"/>
                <a:cs typeface="Times New Roman"/>
              </a:rPr>
              <a:t>Hodrick</a:t>
            </a:r>
            <a:r>
              <a:rPr lang="en-CA" dirty="0">
                <a:ea typeface="Calibri"/>
                <a:cs typeface="Times New Roman"/>
              </a:rPr>
              <a:t>-Prescott  and Band-Pass</a:t>
            </a:r>
          </a:p>
        </p:txBody>
      </p:sp>
      <p:sp>
        <p:nvSpPr>
          <p:cNvPr id="5" name="Slide Number Placeholder 4"/>
          <p:cNvSpPr>
            <a:spLocks noGrp="1"/>
          </p:cNvSpPr>
          <p:nvPr>
            <p:ph type="sldNum" sz="quarter" idx="12"/>
          </p:nvPr>
        </p:nvSpPr>
        <p:spPr/>
        <p:txBody>
          <a:bodyPr/>
          <a:lstStyle/>
          <a:p>
            <a:fld id="{680FB5BD-A1B6-4722-B175-43A4EB5BC2F2}" type="slidenum">
              <a:rPr lang="en-CA" smtClean="0"/>
              <a:t>8</a:t>
            </a:fld>
            <a:endParaRPr lang="en-CA"/>
          </a:p>
        </p:txBody>
      </p:sp>
    </p:spTree>
    <p:extLst>
      <p:ext uri="{BB962C8B-B14F-4D97-AF65-F5344CB8AC3E}">
        <p14:creationId xmlns:p14="http://schemas.microsoft.com/office/powerpoint/2010/main" val="44156269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Labour input gaps and </a:t>
            </a:r>
            <a:r>
              <a:rPr lang="fr-CA" dirty="0" err="1" smtClean="0"/>
              <a:t>combinations</a:t>
            </a:r>
            <a:endParaRPr lang="en-CA" dirty="0"/>
          </a:p>
        </p:txBody>
      </p:sp>
      <p:sp>
        <p:nvSpPr>
          <p:cNvPr id="3" name="Content Placeholder 2"/>
          <p:cNvSpPr>
            <a:spLocks noGrp="1"/>
          </p:cNvSpPr>
          <p:nvPr>
            <p:ph idx="1"/>
          </p:nvPr>
        </p:nvSpPr>
        <p:spPr>
          <a:xfrm>
            <a:off x="152400" y="1414283"/>
            <a:ext cx="8686800" cy="2667397"/>
          </a:xfrm>
        </p:spPr>
        <p:txBody>
          <a:bodyPr/>
          <a:lstStyle/>
          <a:p>
            <a:endParaRPr lang="fr-CA" dirty="0" smtClean="0"/>
          </a:p>
          <a:p>
            <a:r>
              <a:rPr lang="fr-CA" dirty="0" err="1" smtClean="0"/>
              <a:t>Three</a:t>
            </a:r>
            <a:r>
              <a:rPr lang="fr-CA" dirty="0" smtClean="0"/>
              <a:t> </a:t>
            </a:r>
            <a:r>
              <a:rPr lang="fr-CA" dirty="0" err="1" smtClean="0"/>
              <a:t>models</a:t>
            </a:r>
            <a:r>
              <a:rPr lang="fr-CA" dirty="0" smtClean="0"/>
              <a:t> </a:t>
            </a:r>
            <a:r>
              <a:rPr lang="fr-CA" dirty="0" err="1" smtClean="0"/>
              <a:t>estimate</a:t>
            </a:r>
            <a:r>
              <a:rPr lang="fr-CA" dirty="0" smtClean="0"/>
              <a:t> labour input gaps:</a:t>
            </a:r>
            <a:r>
              <a:rPr lang="en-CA" dirty="0" smtClean="0"/>
              <a:t> SIF, EMVF, MSSF</a:t>
            </a:r>
          </a:p>
          <a:p>
            <a:endParaRPr lang="fr-CA" dirty="0"/>
          </a:p>
          <a:p>
            <a:r>
              <a:rPr lang="fr-CA" dirty="0" err="1" smtClean="0"/>
              <a:t>Three</a:t>
            </a:r>
            <a:r>
              <a:rPr lang="fr-CA" dirty="0" smtClean="0"/>
              <a:t> simple </a:t>
            </a:r>
            <a:r>
              <a:rPr lang="fr-CA" dirty="0" err="1" smtClean="0"/>
              <a:t>combination</a:t>
            </a:r>
            <a:r>
              <a:rPr lang="fr-CA" dirty="0" smtClean="0"/>
              <a:t> </a:t>
            </a:r>
            <a:r>
              <a:rPr lang="fr-CA" dirty="0" err="1" smtClean="0"/>
              <a:t>methods</a:t>
            </a:r>
            <a:r>
              <a:rPr lang="fr-CA" dirty="0" smtClean="0"/>
              <a:t>: </a:t>
            </a:r>
            <a:r>
              <a:rPr lang="fr-CA" dirty="0" err="1" smtClean="0"/>
              <a:t>mean</a:t>
            </a:r>
            <a:r>
              <a:rPr lang="fr-CA" dirty="0" smtClean="0"/>
              <a:t>, </a:t>
            </a:r>
            <a:r>
              <a:rPr lang="fr-CA" dirty="0" err="1" smtClean="0"/>
              <a:t>median</a:t>
            </a:r>
            <a:r>
              <a:rPr lang="fr-CA" dirty="0" smtClean="0"/>
              <a:t>, </a:t>
            </a:r>
            <a:r>
              <a:rPr lang="fr-CA" dirty="0" err="1" smtClean="0"/>
              <a:t>common</a:t>
            </a:r>
            <a:r>
              <a:rPr lang="fr-CA" dirty="0" smtClean="0"/>
              <a:t> component of all output gaps</a:t>
            </a:r>
          </a:p>
          <a:p>
            <a:pPr lvl="1"/>
            <a:r>
              <a:rPr lang="fr-CA" dirty="0" err="1" smtClean="0"/>
              <a:t>Mean</a:t>
            </a:r>
            <a:r>
              <a:rPr lang="fr-CA" dirty="0" smtClean="0"/>
              <a:t> of SIF and EMVF and </a:t>
            </a:r>
            <a:r>
              <a:rPr lang="fr-CA" dirty="0" err="1" smtClean="0"/>
              <a:t>mean</a:t>
            </a:r>
            <a:r>
              <a:rPr lang="fr-CA" dirty="0" smtClean="0"/>
              <a:t> of SIF and MSSF </a:t>
            </a:r>
            <a:r>
              <a:rPr lang="fr-CA" dirty="0" err="1" smtClean="0"/>
              <a:t>also</a:t>
            </a:r>
            <a:r>
              <a:rPr lang="fr-CA" dirty="0" smtClean="0"/>
              <a:t> </a:t>
            </a:r>
            <a:r>
              <a:rPr lang="fr-CA" dirty="0" err="1" smtClean="0"/>
              <a:t>examined</a:t>
            </a:r>
            <a:endParaRPr lang="en-CA" dirty="0" smtClean="0"/>
          </a:p>
        </p:txBody>
      </p:sp>
      <p:sp>
        <p:nvSpPr>
          <p:cNvPr id="4" name="Slide Number Placeholder 3"/>
          <p:cNvSpPr>
            <a:spLocks noGrp="1"/>
          </p:cNvSpPr>
          <p:nvPr>
            <p:ph type="sldNum" sz="quarter" idx="12"/>
          </p:nvPr>
        </p:nvSpPr>
        <p:spPr/>
        <p:txBody>
          <a:bodyPr/>
          <a:lstStyle/>
          <a:p>
            <a:fld id="{680FB5BD-A1B6-4722-B175-43A4EB5BC2F2}" type="slidenum">
              <a:rPr lang="en-CA" smtClean="0"/>
              <a:t>9</a:t>
            </a:fld>
            <a:endParaRPr lang="en-CA"/>
          </a:p>
        </p:txBody>
      </p:sp>
    </p:spTree>
    <p:extLst>
      <p:ext uri="{BB962C8B-B14F-4D97-AF65-F5344CB8AC3E}">
        <p14:creationId xmlns:p14="http://schemas.microsoft.com/office/powerpoint/2010/main" val="1786622018"/>
      </p:ext>
    </p:extLst>
  </p:cSld>
  <p:clrMapOvr>
    <a:masterClrMapping/>
  </p:clrMapOvr>
  <p:transition>
    <p:fade/>
  </p:transition>
</p:sld>
</file>

<file path=ppt/theme/theme1.xml><?xml version="1.0" encoding="utf-8"?>
<a:theme xmlns:a="http://schemas.openxmlformats.org/drawingml/2006/main" name="PowerPoint_EN">
  <a:themeElements>
    <a:clrScheme name="BoC -- BdC">
      <a:dk1>
        <a:sysClr val="windowText" lastClr="000000"/>
      </a:dk1>
      <a:lt1>
        <a:sysClr val="window" lastClr="FFFFFF"/>
      </a:lt1>
      <a:dk2>
        <a:srgbClr val="04617B"/>
      </a:dk2>
      <a:lt2>
        <a:srgbClr val="FFFFFF"/>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SharedContentType xmlns="Microsoft.SharePoint.Taxonomy.ContentTypeSync" SourceId="12c279bf-5ba7-4c27-8a7b-e6bdc108d828" ContentTypeId="0x0101006CB3A1C02F56084CADA8EEE1A169B8F80205" PreviousValue="false"/>
</file>

<file path=customXml/item3.xml><?xml version="1.0" encoding="utf-8"?>
<ct:contentTypeSchema xmlns:ct="http://schemas.microsoft.com/office/2006/metadata/contentType" xmlns:ma="http://schemas.microsoft.com/office/2006/metadata/properties/metaAttributes" ct:_="" ma:_="" ma:contentTypeName="COM Document" ma:contentTypeID="0x0101006CB3A1C02F56084CADA8EEE1A169B8F802050072D56D42A310E04BAD9DFC1C25BE7AC5" ma:contentTypeVersion="216" ma:contentTypeDescription="" ma:contentTypeScope="" ma:versionID="3c347788d84c2e24d76a52803808d3ca">
  <xsd:schema xmlns:xsd="http://www.w3.org/2001/XMLSchema" xmlns:xs="http://www.w3.org/2001/XMLSchema" xmlns:p="http://schemas.microsoft.com/office/2006/metadata/properties" xmlns:ns2="fabea9a4-0571-4704-9c7c-00447b5a42b7" targetNamespace="http://schemas.microsoft.com/office/2006/metadata/properties" ma:root="true" ma:fieldsID="297e93308dd1f15f91722e34436cfa37" ns2:_="">
    <xsd:import namespace="fabea9a4-0571-4704-9c7c-00447b5a42b7"/>
    <xsd:element name="properties">
      <xsd:complexType>
        <xsd:sequence>
          <xsd:element name="documentManagement">
            <xsd:complexType>
              <xsd:all>
                <xsd:element ref="ns2:AuthoredDate"/>
                <xsd:element ref="ns2:BoCAuthor"/>
                <xsd:element ref="ns2:SourcePrimaryID" minOccurs="0"/>
                <xsd:element ref="ns2:SourceSecondaryID" minOccurs="0"/>
                <xsd:element ref="ns2:_dlc_DocIdUrl" minOccurs="0"/>
                <xsd:element ref="ns2:_dlc_DocIdPersistId" minOccurs="0"/>
                <xsd:element ref="ns2:ke1e3f457b4841829a3e6767398d595b" minOccurs="0"/>
                <xsd:element ref="ns2:TaxCatchAll" minOccurs="0"/>
                <xsd:element ref="ns2:TaxCatchAllLabel" minOccurs="0"/>
                <xsd:element ref="ns2:TaxKeywordTaxHTField" minOccurs="0"/>
                <xsd:element ref="ns2:_dlc_Doc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bea9a4-0571-4704-9c7c-00447b5a42b7" elementFormDefault="qualified">
    <xsd:import namespace="http://schemas.microsoft.com/office/2006/documentManagement/types"/>
    <xsd:import namespace="http://schemas.microsoft.com/office/infopath/2007/PartnerControls"/>
    <xsd:element name="AuthoredDate" ma:index="2" ma:displayName="Authored Date" ma:default="[today]" ma:description="Authored Date" ma:format="DateOnly" ma:indexed="true" ma:internalName="AuthoredDate" ma:readOnly="false">
      <xsd:simpleType>
        <xsd:restriction base="dms:DateTime"/>
      </xsd:simpleType>
    </xsd:element>
    <xsd:element name="BoCAuthor" ma:index="3" ma:displayName="Author" ma:list="UserInfo" ma:SearchPeopleOnly="false" ma:SharePointGroup="0" ma:internalName="BoCAutho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SourcePrimaryID" ma:index="7" nillable="true" ma:displayName="Source Primary ID" ma:description="Source Primary ID" ma:internalName="SourcePrimaryID" ma:readOnly="false">
      <xsd:simpleType>
        <xsd:restriction base="dms:Text"/>
      </xsd:simpleType>
    </xsd:element>
    <xsd:element name="SourceSecondaryID" ma:index="8" nillable="true" ma:displayName="Source Secondary ID" ma:description="Source Secondary ID" ma:internalName="SourceSecondaryID" ma:readOnly="fals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ke1e3f457b4841829a3e6767398d595b" ma:index="12" ma:taxonomy="true" ma:internalName="ke1e3f457b4841829a3e6767398d595b" ma:taxonomyFieldName="BoCDept" ma:displayName="Department" ma:readOnly="false" ma:default="" ma:fieldId="{4e1e3f45-7b48-4182-9a3e-6767398d595b}" ma:sspId="12c279bf-5ba7-4c27-8a7b-e6bdc108d828" ma:termSetId="6da9c4ed-9f6e-4526-b55a-8e9f5a8c5de1" ma:anchorId="00000000-0000-0000-0000-000000000000" ma:open="false" ma:isKeyword="false">
      <xsd:complexType>
        <xsd:sequence>
          <xsd:element ref="pc:Terms" minOccurs="0" maxOccurs="1"/>
        </xsd:sequence>
      </xsd:complexType>
    </xsd:element>
    <xsd:element name="TaxCatchAll" ma:index="13" nillable="true" ma:displayName="Taxonomy Catch All Column" ma:hidden="true" ma:list="{e450016d-f487-44d4-b0d3-02af9ecb5d11}" ma:internalName="TaxCatchAll" ma:showField="CatchAllData" ma:web="0e68bdbf-04da-469b-8f78-d158441d60dc">
      <xsd:complexType>
        <xsd:complexContent>
          <xsd:extension base="dms:MultiChoiceLookup">
            <xsd:sequence>
              <xsd:element name="Value" type="dms:Lookup" maxOccurs="unbounded" minOccurs="0" nillable="true"/>
            </xsd:sequence>
          </xsd:extension>
        </xsd:complexContent>
      </xsd:complexType>
    </xsd:element>
    <xsd:element name="TaxCatchAllLabel" ma:index="14" nillable="true" ma:displayName="Taxonomy Catch All Column1" ma:hidden="true" ma:list="{e450016d-f487-44d4-b0d3-02af9ecb5d11}" ma:internalName="TaxCatchAllLabel" ma:readOnly="true" ma:showField="CatchAllDataLabel" ma:web="0e68bdbf-04da-469b-8f78-d158441d60dc">
      <xsd:complexType>
        <xsd:complexContent>
          <xsd:extension base="dms:MultiChoiceLookup">
            <xsd:sequence>
              <xsd:element name="Value" type="dms:Lookup" maxOccurs="unbounded" minOccurs="0" nillable="true"/>
            </xsd:sequence>
          </xsd:extension>
        </xsd:complexContent>
      </xsd:complexType>
    </xsd:element>
    <xsd:element name="TaxKeywordTaxHTField" ma:index="20" nillable="true" ma:taxonomy="true" ma:internalName="TaxKeywordTaxHTField" ma:taxonomyFieldName="TaxKeyword" ma:displayName="Enterprise Keywords" ma:readOnly="false" ma:fieldId="{23f27201-bee3-471e-b2e7-b64fd8b7ca38}" ma:taxonomyMulti="true" ma:sspId="12c279bf-5ba7-4c27-8a7b-e6bdc108d828" ma:termSetId="00000000-0000-0000-0000-000000000000" ma:anchorId="00000000-0000-0000-0000-000000000000" ma:open="true" ma:isKeyword="true">
      <xsd:complexType>
        <xsd:sequence>
          <xsd:element ref="pc:Terms" minOccurs="0" maxOccurs="1"/>
        </xsd:sequence>
      </xsd:complexType>
    </xsd:element>
    <xsd:element name="_dlc_DocId" ma:index="21" nillable="true" ma:displayName="Document ID Value" ma:description="The value of the document ID assigned to this item." ma:internalName="_dlc_DocId"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axOccurs="1" ma:index="1" ma:displayName="Title"/>
        <xsd:element ref="dc:subject" minOccurs="0" maxOccurs="1"/>
        <xsd:element ref="dc:description" minOccurs="0" maxOccurs="1" ma:index="6"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ke1e3f457b4841829a3e6767398d595b xmlns="fabea9a4-0571-4704-9c7c-00447b5a42b7">
      <Terms xmlns="http://schemas.microsoft.com/office/infopath/2007/PartnerControls">
        <TermInfo xmlns="http://schemas.microsoft.com/office/infopath/2007/PartnerControls">
          <TermName xmlns="http://schemas.microsoft.com/office/infopath/2007/PartnerControls">Communications</TermName>
          <TermId xmlns="http://schemas.microsoft.com/office/infopath/2007/PartnerControls">6da9c4ed-9f6e-4526-b55a-8e9f5a8c5de4</TermId>
        </TermInfo>
      </Terms>
    </ke1e3f457b4841829a3e6767398d595b>
    <_dlc_DocId xmlns="fabea9a4-0571-4704-9c7c-00447b5a42b7">BOCCOM-34-2530</_dlc_DocId>
    <TaxCatchAll xmlns="fabea9a4-0571-4704-9c7c-00447b5a42b7">
      <Value>1</Value>
    </TaxCatchAll>
    <_dlc_DocIdUrl xmlns="fabea9a4-0571-4704-9c7c-00447b5a42b7">
      <Url>http://cc/sites/com/scp/_layouts/15/DocIdRedir.aspx?ID=BOCCOM-34-2530</Url>
      <Description>BOCCOM-34-2530</Description>
    </_dlc_DocIdUrl>
    <TaxKeywordTaxHTField xmlns="fabea9a4-0571-4704-9c7c-00447b5a42b7">
      <Terms xmlns="http://schemas.microsoft.com/office/infopath/2007/PartnerControls"/>
    </TaxKeywordTaxHTField>
    <SourceSecondaryID xmlns="fabea9a4-0571-4704-9c7c-00447b5a42b7" xsi:nil="true"/>
    <AuthoredDate xmlns="fabea9a4-0571-4704-9c7c-00447b5a42b7">2017-04-05T04:00:00+00:00</AuthoredDate>
    <BoCAuthor xmlns="fabea9a4-0571-4704-9c7c-00447b5a42b7">
      <UserInfo>
        <DisplayName>i:0#.w|bocad\bruj</DisplayName>
        <AccountId>375</AccountId>
        <AccountType/>
      </UserInfo>
    </BoCAuthor>
    <SourcePrimaryID xmlns="fabea9a4-0571-4704-9c7c-00447b5a42b7" xsi:nil="true"/>
  </documentManagement>
</p:properties>
</file>

<file path=customXml/itemProps1.xml><?xml version="1.0" encoding="utf-8"?>
<ds:datastoreItem xmlns:ds="http://schemas.openxmlformats.org/officeDocument/2006/customXml" ds:itemID="{DF011AE6-EE64-465C-AE7B-92A9F3D172D3}">
  <ds:schemaRefs>
    <ds:schemaRef ds:uri="http://schemas.microsoft.com/sharepoint/events"/>
  </ds:schemaRefs>
</ds:datastoreItem>
</file>

<file path=customXml/itemProps2.xml><?xml version="1.0" encoding="utf-8"?>
<ds:datastoreItem xmlns:ds="http://schemas.openxmlformats.org/officeDocument/2006/customXml" ds:itemID="{01448BA4-D2B9-4346-B721-D391C8BC5328}">
  <ds:schemaRefs>
    <ds:schemaRef ds:uri="Microsoft.SharePoint.Taxonomy.ContentTypeSync"/>
  </ds:schemaRefs>
</ds:datastoreItem>
</file>

<file path=customXml/itemProps3.xml><?xml version="1.0" encoding="utf-8"?>
<ds:datastoreItem xmlns:ds="http://schemas.openxmlformats.org/officeDocument/2006/customXml" ds:itemID="{CE7D8581-3C35-4585-AABB-DF26FDA122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bea9a4-0571-4704-9c7c-00447b5a42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91F81BB-2AFF-4D88-B841-3D4892AF1C3C}">
  <ds:schemaRefs>
    <ds:schemaRef ds:uri="http://schemas.microsoft.com/sharepoint/v3/contenttype/forms"/>
  </ds:schemaRefs>
</ds:datastoreItem>
</file>

<file path=customXml/itemProps5.xml><?xml version="1.0" encoding="utf-8"?>
<ds:datastoreItem xmlns:ds="http://schemas.openxmlformats.org/officeDocument/2006/customXml" ds:itemID="{ABC11171-3D76-4BEC-B16F-AE872B7DBC07}">
  <ds:schemaRefs>
    <ds:schemaRef ds:uri="http://schemas.microsoft.com/office/2006/metadata/properties"/>
    <ds:schemaRef ds:uri="http://schemas.microsoft.com/office/2006/documentManagement/types"/>
    <ds:schemaRef ds:uri="fabea9a4-0571-4704-9c7c-00447b5a42b7"/>
    <ds:schemaRef ds:uri="http://purl.org/dc/elements/1.1/"/>
    <ds:schemaRef ds:uri="http://purl.org/dc/dcmitype/"/>
    <ds:schemaRef ds:uri="http://purl.org/dc/term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Presentation_4x3</Template>
  <TotalTime>5687</TotalTime>
  <Words>3399</Words>
  <Application>Microsoft Office PowerPoint</Application>
  <PresentationFormat>Presentación en pantalla (4:3)</PresentationFormat>
  <Paragraphs>778</Paragraphs>
  <Slides>29</Slides>
  <Notes>24</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29</vt:i4>
      </vt:variant>
    </vt:vector>
  </HeadingPairs>
  <TitlesOfParts>
    <vt:vector size="36" baseType="lpstr">
      <vt:lpstr>Arial</vt:lpstr>
      <vt:lpstr>Arial Narrow</vt:lpstr>
      <vt:lpstr>Calibri</vt:lpstr>
      <vt:lpstr>Cambria Math</vt:lpstr>
      <vt:lpstr>Times New Roman</vt:lpstr>
      <vt:lpstr>Wingdings</vt:lpstr>
      <vt:lpstr>PowerPoint_EN</vt:lpstr>
      <vt:lpstr>Output Gaps and Inflation in Canada</vt:lpstr>
      <vt:lpstr>Presentación de PowerPoint</vt:lpstr>
      <vt:lpstr>Outline</vt:lpstr>
      <vt:lpstr>Introduction</vt:lpstr>
      <vt:lpstr>Introduction</vt:lpstr>
      <vt:lpstr>Methodology</vt:lpstr>
      <vt:lpstr>Real-time data sources</vt:lpstr>
      <vt:lpstr>Methods to measure the output gap</vt:lpstr>
      <vt:lpstr>Labour input gaps and combinations</vt:lpstr>
      <vt:lpstr>Output gap estimates and data revisions</vt:lpstr>
      <vt:lpstr>Chart 1: Output gap estimates using our latest vintage </vt:lpstr>
      <vt:lpstr>Chart 2: Output gap combinations using the latest vintage</vt:lpstr>
      <vt:lpstr>Table 1: Properties of output gap revisions after 8 quarters (sample: 2006Q1 to 2014Q1)</vt:lpstr>
      <vt:lpstr>Table 1: Properties of output gap revisions after 8 quarters (sample: 2006Q1 to 2014Q1)</vt:lpstr>
      <vt:lpstr>Table 1: Properties of output gap revisions after 8 quarters </vt:lpstr>
      <vt:lpstr>Table 2: Properties of output gap combination revisions after 8 quarters </vt:lpstr>
      <vt:lpstr>Inflation forecasting Results</vt:lpstr>
      <vt:lpstr>Presentación de PowerPoint</vt:lpstr>
      <vt:lpstr>Presentación de PowerPoint</vt:lpstr>
      <vt:lpstr>Conclusions</vt:lpstr>
      <vt:lpstr>Main conclusions</vt:lpstr>
      <vt:lpstr>Conclusions</vt:lpstr>
      <vt:lpstr>Appendix</vt:lpstr>
      <vt:lpstr>The Simplified Integrated Framework (SIF)</vt:lpstr>
      <vt:lpstr>The Extended Multivariate Filter (EMVF)</vt:lpstr>
      <vt:lpstr>Simplified and full versions of the IF </vt:lpstr>
      <vt:lpstr>New measures of core inflation, year-over-year</vt:lpstr>
      <vt:lpstr>Real-time forecasting assessment: Core inflation (CPI-median) </vt:lpstr>
      <vt:lpstr>Real-time forecasting assessment: Core inflation (CPI-common) </vt:lpstr>
    </vt:vector>
  </TitlesOfParts>
  <Company>Bank of Canada - Banque du Canada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MPR - 2016-04 - Presentation - EN</dc:title>
  <dc:creator>Natalie Brule</dc:creator>
  <cp:lastModifiedBy>División Modelización</cp:lastModifiedBy>
  <cp:revision>332</cp:revision>
  <cp:lastPrinted>2017-04-10T16:03:18Z</cp:lastPrinted>
  <dcterms:created xsi:type="dcterms:W3CDTF">2017-04-05T17:35:02Z</dcterms:created>
  <dcterms:modified xsi:type="dcterms:W3CDTF">2017-10-18T11:56:48Z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oCDept">
    <vt:lpwstr>1;#Communications|6da9c4ed-9f6e-4526-b55a-8e9f5a8c5de4</vt:lpwstr>
  </property>
  <property fmtid="{D5CDD505-2E9C-101B-9397-08002B2CF9AE}" pid="3" name="TaxKeyword">
    <vt:lpwstr/>
  </property>
  <property fmtid="{D5CDD505-2E9C-101B-9397-08002B2CF9AE}" pid="4" name="ContentTypeId">
    <vt:lpwstr>0x0101006CB3A1C02F56084CADA8EEE1A169B8F802050072D56D42A310E04BAD9DFC1C25BE7AC5</vt:lpwstr>
  </property>
  <property fmtid="{D5CDD505-2E9C-101B-9397-08002B2CF9AE}" pid="5" name="_dlc_DocIdItemGuid">
    <vt:lpwstr>2349a4ad-ee21-432b-a001-dc5c47c65809</vt:lpwstr>
  </property>
</Properties>
</file>