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sldIdLst>
    <p:sldId id="256" r:id="rId2"/>
    <p:sldId id="257" r:id="rId3"/>
    <p:sldId id="337" r:id="rId4"/>
    <p:sldId id="309" r:id="rId5"/>
    <p:sldId id="338" r:id="rId6"/>
    <p:sldId id="313" r:id="rId7"/>
    <p:sldId id="339" r:id="rId8"/>
    <p:sldId id="300" r:id="rId9"/>
    <p:sldId id="301" r:id="rId10"/>
    <p:sldId id="347" r:id="rId11"/>
    <p:sldId id="340" r:id="rId12"/>
    <p:sldId id="275" r:id="rId13"/>
    <p:sldId id="323" r:id="rId14"/>
    <p:sldId id="327" r:id="rId15"/>
    <p:sldId id="259" r:id="rId16"/>
    <p:sldId id="284" r:id="rId17"/>
    <p:sldId id="280" r:id="rId18"/>
    <p:sldId id="343" r:id="rId19"/>
    <p:sldId id="307" r:id="rId20"/>
    <p:sldId id="286" r:id="rId21"/>
    <p:sldId id="287" r:id="rId22"/>
    <p:sldId id="344" r:id="rId23"/>
    <p:sldId id="345" r:id="rId24"/>
    <p:sldId id="332" r:id="rId25"/>
    <p:sldId id="333" r:id="rId26"/>
    <p:sldId id="334" r:id="rId27"/>
    <p:sldId id="346" r:id="rId28"/>
    <p:sldId id="306" r:id="rId29"/>
    <p:sldId id="314" r:id="rId30"/>
    <p:sldId id="316" r:id="rId31"/>
    <p:sldId id="328" r:id="rId32"/>
    <p:sldId id="329" r:id="rId33"/>
    <p:sldId id="317" r:id="rId34"/>
    <p:sldId id="318" r:id="rId35"/>
    <p:sldId id="335" r:id="rId36"/>
    <p:sldId id="348" r:id="rId37"/>
    <p:sldId id="277" r:id="rId38"/>
    <p:sldId id="341" r:id="rId39"/>
    <p:sldId id="34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/>
    <p:restoredTop sz="88542" autoAdjust="0"/>
  </p:normalViewPr>
  <p:slideViewPr>
    <p:cSldViewPr snapToGrid="0" snapToObjects="1">
      <p:cViewPr>
        <p:scale>
          <a:sx n="100" d="100"/>
          <a:sy n="100" d="100"/>
        </p:scale>
        <p:origin x="-9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A432C8-69A7-458B-9684-2BFA64B31948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EBDC1E59-17DD-41CE-97CA-624A472382D4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33D019-A32C-4EAD-B8E6-DBDA699692FD}" type="datetime2">
              <a:rPr lang="en-US" smtClean="0"/>
              <a:t>Wednesday, June 8, 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3FE976D3-5B7F-4300-ABED-C91F1B2AE209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June 8,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-660401"/>
            <a:ext cx="7501468" cy="723053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600" b="1" dirty="0" smtClean="0"/>
              <a:t>Adriana Kugler, Georgetown &amp; NBER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600" b="1" dirty="0" smtClean="0"/>
              <a:t>Maurice Kugler, IMPAQ</a:t>
            </a:r>
            <a:br>
              <a:rPr lang="en-US" sz="3600" b="1" dirty="0" smtClean="0"/>
            </a:br>
            <a:r>
              <a:rPr lang="en-US" sz="3600" b="1" dirty="0" smtClean="0"/>
              <a:t>Juan E. </a:t>
            </a:r>
            <a:r>
              <a:rPr lang="en-US" sz="3600" b="1" dirty="0" err="1" smtClean="0"/>
              <a:t>Saavedra</a:t>
            </a:r>
            <a:r>
              <a:rPr lang="en-US" sz="3600" b="1" dirty="0" smtClean="0"/>
              <a:t>, USC</a:t>
            </a:r>
            <a:br>
              <a:rPr lang="en-US" sz="3600" b="1" dirty="0" smtClean="0"/>
            </a:br>
            <a:r>
              <a:rPr lang="en-US" sz="3600" b="1" dirty="0" smtClean="0"/>
              <a:t>Luis Omar Herrera, IDB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8554"/>
            <a:ext cx="9008533" cy="241144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LONG-TERM DIRECT AND SPILLOVER EFFECTS </a:t>
            </a:r>
            <a:r>
              <a:rPr lang="en-US" sz="6000" b="1" smtClean="0"/>
              <a:t>OF </a:t>
            </a:r>
            <a:r>
              <a:rPr lang="en-US" sz="6000" b="1" smtClean="0"/>
              <a:t>VOCATIONAL</a:t>
            </a:r>
            <a:r>
              <a:rPr lang="en-US" sz="6000" b="1" smtClean="0"/>
              <a:t> </a:t>
            </a:r>
            <a:r>
              <a:rPr lang="en-US" sz="6000" b="1" dirty="0" smtClean="0"/>
              <a:t>TRAINING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52738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03766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Randomization</a:t>
            </a:r>
            <a:endParaRPr lang="en-US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8" y="1701800"/>
            <a:ext cx="8583012" cy="488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6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95833"/>
            <a:ext cx="8750300" cy="986867"/>
          </a:xfrm>
        </p:spPr>
        <p:txBody>
          <a:bodyPr>
            <a:noAutofit/>
          </a:bodyPr>
          <a:lstStyle/>
          <a:p>
            <a:pPr algn="ctr"/>
            <a:r>
              <a:rPr lang="en-US" sz="4100" b="1" dirty="0"/>
              <a:t>Short-term Impacts of YIA (AKM 2011)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082800"/>
            <a:ext cx="7583488" cy="43561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100" dirty="0"/>
              <a:t>One year after the lottery, training offer increased the probability of paid employment by 7pp and earnings by 20 percent among women. </a:t>
            </a:r>
          </a:p>
          <a:p>
            <a:pPr lvl="1">
              <a:lnSpc>
                <a:spcPct val="110000"/>
              </a:lnSpc>
            </a:pPr>
            <a:r>
              <a:rPr lang="en-US" sz="4100" dirty="0"/>
              <a:t>No short term labor market effects among men.</a:t>
            </a:r>
          </a:p>
          <a:p>
            <a:pPr>
              <a:lnSpc>
                <a:spcPct val="110000"/>
              </a:lnSpc>
            </a:pPr>
            <a:r>
              <a:rPr lang="en-US" sz="4100" dirty="0"/>
              <a:t>Formal employment increases for both women and men of 7 </a:t>
            </a:r>
            <a:r>
              <a:rPr lang="en-US" sz="4100" dirty="0" err="1"/>
              <a:t>pp</a:t>
            </a:r>
            <a:r>
              <a:rPr lang="en-US" sz="4100" dirty="0"/>
              <a:t> and 6 </a:t>
            </a:r>
            <a:r>
              <a:rPr lang="en-US" sz="4100" dirty="0" err="1"/>
              <a:t>pp</a:t>
            </a:r>
            <a:r>
              <a:rPr lang="en-US" sz="4100" dirty="0"/>
              <a:t>, respectively.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6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-186266"/>
            <a:ext cx="7583488" cy="138408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Data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0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/>
              <a:t>Baseline data for a sample of 3,954 training applicants from 2005 cohort and follow-up Survey.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Sample selection stratified by treatment offer, city and gender.</a:t>
            </a:r>
            <a:endParaRPr lang="en-US" sz="28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/>
              <a:t>Social Security Records with information on </a:t>
            </a:r>
            <a:r>
              <a:rPr lang="en-US" sz="2800" u="sng" dirty="0" smtClean="0"/>
              <a:t>social security contributions</a:t>
            </a:r>
            <a:endParaRPr lang="en-US" sz="2800" u="sng" dirty="0"/>
          </a:p>
          <a:p>
            <a:pPr lvl="1">
              <a:lnSpc>
                <a:spcPct val="110000"/>
              </a:lnSpc>
            </a:pPr>
            <a:r>
              <a:rPr lang="en-US" sz="2800" dirty="0"/>
              <a:t>Years </a:t>
            </a:r>
            <a:r>
              <a:rPr lang="en-US" sz="2800" dirty="0" smtClean="0"/>
              <a:t>2008-2013.</a:t>
            </a:r>
          </a:p>
        </p:txBody>
      </p:sp>
    </p:spTree>
    <p:extLst>
      <p:ext uri="{BB962C8B-B14F-4D97-AF65-F5344CB8AC3E}">
        <p14:creationId xmlns:p14="http://schemas.microsoft.com/office/powerpoint/2010/main" val="307526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26499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Data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43404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en-US" sz="2800" dirty="0"/>
              <a:t>National administrative </a:t>
            </a:r>
            <a:r>
              <a:rPr lang="en-US" sz="2800" u="sng" dirty="0"/>
              <a:t>secondary school completion exam </a:t>
            </a:r>
            <a:r>
              <a:rPr lang="en-US" sz="2800" u="sng" dirty="0" smtClean="0"/>
              <a:t>records</a:t>
            </a:r>
            <a:r>
              <a:rPr lang="en-US" sz="2800" dirty="0" smtClean="0"/>
              <a:t> (ICFES).</a:t>
            </a:r>
            <a:endParaRPr lang="en-US" sz="2800" u="sng" dirty="0"/>
          </a:p>
          <a:p>
            <a:pPr lvl="1">
              <a:lnSpc>
                <a:spcPct val="110000"/>
              </a:lnSpc>
            </a:pPr>
            <a:r>
              <a:rPr lang="en-US" sz="2800" dirty="0"/>
              <a:t>Years 2000-2012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en-US" sz="2800" dirty="0"/>
              <a:t>National administrative </a:t>
            </a:r>
            <a:r>
              <a:rPr lang="en-US" sz="2800" u="sng" dirty="0"/>
              <a:t>tertiary education</a:t>
            </a:r>
            <a:r>
              <a:rPr lang="en-US" sz="2800" dirty="0"/>
              <a:t> </a:t>
            </a:r>
            <a:r>
              <a:rPr lang="en-US" sz="2800" dirty="0" smtClean="0"/>
              <a:t>database (SPADIES).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Years 1998-2013</a:t>
            </a:r>
            <a:r>
              <a:rPr lang="en-US" sz="2800" dirty="0" smtClean="0"/>
              <a:t>.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Can </a:t>
            </a:r>
            <a:r>
              <a:rPr lang="en-US" sz="2800" dirty="0"/>
              <a:t>use pre-2005 years as placebo tests. </a:t>
            </a:r>
            <a:endParaRPr lang="en-US" sz="2800" dirty="0" smtClean="0"/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en-US" sz="2800" u="sng" dirty="0" smtClean="0"/>
              <a:t>Criminal records</a:t>
            </a:r>
            <a:r>
              <a:rPr lang="en-US" sz="2800" dirty="0" smtClean="0"/>
              <a:t> from the Administrative Security Department for 2010 (DAS).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3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30" y="295833"/>
            <a:ext cx="8138689" cy="820306"/>
          </a:xfrm>
        </p:spPr>
        <p:txBody>
          <a:bodyPr/>
          <a:lstStyle/>
          <a:p>
            <a:pPr algn="ctr"/>
            <a:r>
              <a:rPr lang="en-US" sz="4000" b="1" dirty="0" smtClean="0"/>
              <a:t>Match with Administrative Data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36858" y="49142"/>
            <a:ext cx="4559301" cy="83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66"/>
            <a:ext cx="8415867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Impacts on Formal Education </a:t>
            </a:r>
            <a:br>
              <a:rPr lang="en-US" sz="4400" b="1" dirty="0" smtClean="0"/>
            </a:br>
            <a:r>
              <a:rPr lang="en-US" sz="4400" b="1" dirty="0" smtClean="0"/>
              <a:t>of Participants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90700"/>
            <a:ext cx="8415867" cy="5338232"/>
          </a:xfrm>
        </p:spPr>
        <p:txBody>
          <a:bodyPr>
            <a:norm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ottery winners are no more </a:t>
            </a:r>
            <a:r>
              <a:rPr lang="en-US" sz="2800" dirty="0"/>
              <a:t>likely to </a:t>
            </a:r>
            <a:r>
              <a:rPr lang="en-US" sz="2800" dirty="0" smtClean="0"/>
              <a:t>graduate from secondary school than losers. </a:t>
            </a:r>
            <a:endParaRPr lang="en-US" sz="2800" dirty="0"/>
          </a:p>
          <a:p>
            <a:r>
              <a:rPr lang="en-US" sz="2800" dirty="0" smtClean="0"/>
              <a:t>However, winners are 3.3 </a:t>
            </a:r>
            <a:r>
              <a:rPr lang="en-US" sz="2800" dirty="0" err="1" smtClean="0"/>
              <a:t>pp</a:t>
            </a:r>
            <a:r>
              <a:rPr lang="en-US" sz="2800" dirty="0" smtClean="0"/>
              <a:t> </a:t>
            </a:r>
            <a:r>
              <a:rPr lang="en-US" sz="2800" dirty="0"/>
              <a:t>more likely to enroll </a:t>
            </a:r>
            <a:r>
              <a:rPr lang="en-US" sz="2800" dirty="0" smtClean="0"/>
              <a:t>in </a:t>
            </a:r>
            <a:r>
              <a:rPr lang="en-US" sz="2800" dirty="0"/>
              <a:t>formal tertiary </a:t>
            </a:r>
            <a:r>
              <a:rPr lang="en-US" sz="2800" dirty="0" smtClean="0"/>
              <a:t>education after random assignment:</a:t>
            </a:r>
          </a:p>
          <a:p>
            <a:pPr lvl="1"/>
            <a:r>
              <a:rPr lang="en-US" sz="2800" dirty="0" smtClean="0"/>
              <a:t>Men in universities and women in vocational colleges.</a:t>
            </a:r>
            <a:endParaRPr lang="en-US" sz="2800" dirty="0"/>
          </a:p>
          <a:p>
            <a:pPr lvl="1"/>
            <a:r>
              <a:rPr lang="en-US" sz="2800" dirty="0" smtClean="0"/>
              <a:t>Strongest effects among </a:t>
            </a:r>
            <a:r>
              <a:rPr lang="en-US" sz="2800" dirty="0"/>
              <a:t>applicants with above-average baseline schooling</a:t>
            </a:r>
            <a:r>
              <a:rPr lang="en-US" sz="2800" dirty="0" smtClean="0"/>
              <a:t>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5818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533233"/>
            <a:ext cx="8585199" cy="123613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Tertiary </a:t>
            </a:r>
            <a:r>
              <a:rPr lang="en-US" sz="4400" b="1" dirty="0"/>
              <a:t>School </a:t>
            </a:r>
            <a:r>
              <a:rPr lang="en-US" sz="4400" b="1" dirty="0" smtClean="0"/>
              <a:t>Enrollment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807634" y="781968"/>
            <a:ext cx="12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Applicants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2" y="2044700"/>
            <a:ext cx="8682567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24933"/>
            <a:ext cx="8178800" cy="112474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By Type of Higher Education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841500" y="1447367"/>
            <a:ext cx="12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Applicants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35200"/>
            <a:ext cx="86614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7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48767"/>
          </a:xfrm>
        </p:spPr>
        <p:txBody>
          <a:bodyPr/>
          <a:lstStyle/>
          <a:p>
            <a:pPr algn="ctr"/>
            <a:r>
              <a:rPr lang="en-US" sz="4000" b="1" dirty="0" smtClean="0"/>
              <a:t>Placebo Test of Higher Education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39" y="2228850"/>
            <a:ext cx="8460535" cy="35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4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16433"/>
            <a:ext cx="8788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Impacts on </a:t>
            </a:r>
            <a:r>
              <a:rPr lang="en-US" sz="4400" b="1" dirty="0" smtClean="0"/>
              <a:t>Relatives’ Education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933"/>
            <a:ext cx="8144933" cy="50630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Relatives of male lottery winners are about 1.5 </a:t>
            </a:r>
            <a:r>
              <a:rPr lang="en-US" sz="3200" dirty="0" err="1" smtClean="0"/>
              <a:t>pp</a:t>
            </a:r>
            <a:r>
              <a:rPr lang="en-US" sz="3200" dirty="0" smtClean="0"/>
              <a:t> to finish HS.</a:t>
            </a:r>
          </a:p>
          <a:p>
            <a:pPr lvl="1"/>
            <a:r>
              <a:rPr lang="en-US" sz="2800" dirty="0"/>
              <a:t>Female sisters of female lottery winners and other male and female relatives of male lottery winners are more likely to finish </a:t>
            </a:r>
            <a:r>
              <a:rPr lang="en-US" sz="2800" dirty="0" smtClean="0"/>
              <a:t>HS.</a:t>
            </a:r>
            <a:endParaRPr lang="en-US" sz="3000" dirty="0" smtClean="0"/>
          </a:p>
          <a:p>
            <a:pPr marL="342900" lvl="1" indent="-342900">
              <a:spcBef>
                <a:spcPts val="2000"/>
              </a:spcBef>
            </a:pPr>
            <a:r>
              <a:rPr lang="en-US" sz="3000" dirty="0" smtClean="0"/>
              <a:t>Smaller effects of </a:t>
            </a:r>
            <a:r>
              <a:rPr lang="en-US" sz="3000" dirty="0" err="1" smtClean="0"/>
              <a:t>YiA</a:t>
            </a:r>
            <a:r>
              <a:rPr lang="en-US" sz="3000" dirty="0" smtClean="0"/>
              <a:t> on relatives’ tertiary school attendance,</a:t>
            </a:r>
            <a:r>
              <a:rPr lang="en-US" sz="3000" dirty="0"/>
              <a:t> </a:t>
            </a:r>
            <a:r>
              <a:rPr lang="en-US" sz="3000" dirty="0" smtClean="0"/>
              <a:t>but some effects: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sz="2800" dirty="0" smtClean="0"/>
              <a:t>0.5 </a:t>
            </a:r>
            <a:r>
              <a:rPr lang="en-US" sz="2800" dirty="0" err="1"/>
              <a:t>pp</a:t>
            </a:r>
            <a:r>
              <a:rPr lang="en-US" sz="2800" dirty="0"/>
              <a:t> and 0.2 </a:t>
            </a:r>
            <a:r>
              <a:rPr lang="en-US" sz="2800" dirty="0" err="1"/>
              <a:t>pp</a:t>
            </a:r>
            <a:r>
              <a:rPr lang="en-US" sz="2800" dirty="0"/>
              <a:t> more likely to enroll in public university and in a public vocational school</a:t>
            </a:r>
            <a:r>
              <a:rPr lang="en-US" sz="2800" dirty="0" smtClean="0"/>
              <a:t>.</a:t>
            </a:r>
            <a:endParaRPr lang="en-US" sz="30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593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82" y="160366"/>
            <a:ext cx="8901218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Motivation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0267"/>
            <a:ext cx="8559800" cy="48722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V</a:t>
            </a:r>
            <a:r>
              <a:rPr lang="en-US" sz="2800" dirty="0" smtClean="0"/>
              <a:t>ocational </a:t>
            </a:r>
            <a:r>
              <a:rPr lang="en-US" sz="2800" dirty="0"/>
              <a:t>training </a:t>
            </a:r>
            <a:r>
              <a:rPr lang="en-US" sz="2800" dirty="0" smtClean="0"/>
              <a:t>is aimed </a:t>
            </a:r>
            <a:r>
              <a:rPr lang="en-US" sz="2800" dirty="0"/>
              <a:t>at improving employment prospects for individuals with difficulty integrating into the economic mainstream.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Many </a:t>
            </a:r>
            <a:r>
              <a:rPr lang="en-US" sz="2800" dirty="0"/>
              <a:t>rigorous randomized evaluations of vocational training in the U.S., including evaluations of CETA, JTPA, NSW Demonstration, and WIA show moderate effects of vocational training in the U.S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/>
              <a:t>However, up until recently, no evaluations had been done for low- and middle-income countries.</a:t>
            </a:r>
          </a:p>
          <a:p>
            <a:pPr>
              <a:lnSpc>
                <a:spcPct val="110000"/>
              </a:lnSpc>
            </a:pPr>
            <a:endParaRPr lang="en-US" sz="2600" dirty="0"/>
          </a:p>
          <a:p>
            <a:pPr>
              <a:lnSpc>
                <a:spcPct val="110000"/>
              </a:lnSpc>
            </a:pPr>
            <a:endParaRPr lang="en-US" sz="30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877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947"/>
            <a:ext cx="8229600" cy="69479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Relatives’ Secondary School Completion</a:t>
            </a:r>
            <a:endParaRPr lang="en-US" sz="4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9892301" y="1358940"/>
            <a:ext cx="113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Relatives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260600"/>
            <a:ext cx="86487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2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584"/>
            <a:ext cx="8229600" cy="58314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Relatives’ Higher Ed Enrollment</a:t>
            </a:r>
            <a:endParaRPr lang="en-US" sz="4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0552700" y="1541827"/>
            <a:ext cx="113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2095500"/>
            <a:ext cx="8636001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8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8471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Impact on Male Relatives</a:t>
            </a:r>
            <a:endParaRPr lang="en-US" sz="4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14130" y="29505"/>
            <a:ext cx="4314151" cy="84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86867"/>
          </a:xfrm>
        </p:spPr>
        <p:txBody>
          <a:bodyPr/>
          <a:lstStyle/>
          <a:p>
            <a:pPr algn="ctr"/>
            <a:r>
              <a:rPr lang="en-US" sz="4000" b="1" dirty="0"/>
              <a:t>Impact on </a:t>
            </a:r>
            <a:r>
              <a:rPr lang="en-US" sz="4000" b="1" dirty="0" smtClean="0"/>
              <a:t>Female Relatives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7594" y="88564"/>
            <a:ext cx="4007226" cy="84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62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741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Why Complementarity?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63700"/>
            <a:ext cx="8382000" cy="4813300"/>
          </a:xfrm>
        </p:spPr>
        <p:txBody>
          <a:bodyPr>
            <a:noAutofit/>
          </a:bodyPr>
          <a:lstStyle/>
          <a:p>
            <a:r>
              <a:rPr lang="en-US" sz="2600" dirty="0" smtClean="0"/>
              <a:t>Three potential stories:</a:t>
            </a:r>
          </a:p>
          <a:p>
            <a:pPr>
              <a:buFont typeface="+mj-lt"/>
              <a:buAutoNum type="arabicPeriod"/>
            </a:pPr>
            <a:r>
              <a:rPr lang="en-US" sz="2600" dirty="0" smtClean="0"/>
              <a:t>Information about own abilities – unlikely, since relatives also benefit.</a:t>
            </a:r>
          </a:p>
          <a:p>
            <a:pPr>
              <a:buFont typeface="+mj-lt"/>
              <a:buAutoNum type="arabicPeriod"/>
            </a:pPr>
            <a:r>
              <a:rPr lang="en-US" sz="2600" dirty="0"/>
              <a:t>Relaxing budget constraints for </a:t>
            </a:r>
            <a:r>
              <a:rPr lang="en-US" sz="2600" dirty="0" smtClean="0"/>
              <a:t>household – unlikely, since effects similar or larger effect for men than women.</a:t>
            </a:r>
            <a:endParaRPr lang="en-US" sz="2600" dirty="0"/>
          </a:p>
          <a:p>
            <a:pPr>
              <a:buFont typeface="+mj-lt"/>
              <a:buAutoNum type="arabicPeriod"/>
            </a:pPr>
            <a:r>
              <a:rPr lang="en-US" sz="2600" dirty="0" smtClean="0"/>
              <a:t>Information about value of formal education:</a:t>
            </a:r>
          </a:p>
          <a:p>
            <a:pPr lvl="1">
              <a:buFont typeface="Wingdings" charset="2"/>
              <a:buChar char="Ø"/>
            </a:pPr>
            <a:r>
              <a:rPr lang="en-US" sz="2600" dirty="0"/>
              <a:t>S</a:t>
            </a:r>
            <a:r>
              <a:rPr lang="en-US" sz="2600" dirty="0" smtClean="0"/>
              <a:t>tudy in same field in college as in vocational training.</a:t>
            </a:r>
          </a:p>
          <a:p>
            <a:pPr lvl="1">
              <a:buFont typeface="Wingdings" charset="2"/>
              <a:buChar char="Ø"/>
            </a:pPr>
            <a:r>
              <a:rPr lang="en-US" sz="2600" dirty="0" smtClean="0"/>
              <a:t>Women participants more likely to affect women relatives and men likely to affect both, consistent with information transmission in the household.</a:t>
            </a:r>
          </a:p>
        </p:txBody>
      </p:sp>
    </p:spTree>
    <p:extLst>
      <p:ext uri="{BB962C8B-B14F-4D97-AF65-F5344CB8AC3E}">
        <p14:creationId xmlns:p14="http://schemas.microsoft.com/office/powerpoint/2010/main" val="361840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788400" cy="12953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Percent Enroll in Knowledge </a:t>
            </a:r>
            <a:r>
              <a:rPr lang="en-US" b="1" dirty="0"/>
              <a:t>A</a:t>
            </a:r>
            <a:r>
              <a:rPr lang="en-US" b="1" dirty="0" smtClean="0"/>
              <a:t>rea in College by Vocational </a:t>
            </a:r>
            <a:r>
              <a:rPr lang="en-US" b="1" dirty="0"/>
              <a:t>C</a:t>
            </a:r>
            <a:r>
              <a:rPr lang="en-US" b="1" dirty="0" smtClean="0"/>
              <a:t>ourse </a:t>
            </a:r>
            <a:r>
              <a:rPr lang="en-US" b="1" dirty="0"/>
              <a:t>A</a:t>
            </a:r>
            <a:r>
              <a:rPr lang="en-US" b="1" dirty="0" smtClean="0"/>
              <a:t>ttended</a:t>
            </a:r>
            <a:endParaRPr lang="en-U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18725" y="921375"/>
            <a:ext cx="44843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788400" cy="12953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Percent Enroll in Knowledge </a:t>
            </a:r>
            <a:r>
              <a:rPr lang="en-US" sz="3200" b="1" dirty="0"/>
              <a:t>A</a:t>
            </a:r>
            <a:r>
              <a:rPr lang="en-US" sz="3200" b="1" dirty="0" smtClean="0"/>
              <a:t>rea in College by Vocational </a:t>
            </a:r>
            <a:r>
              <a:rPr lang="en-US" sz="3200" b="1" dirty="0"/>
              <a:t>C</a:t>
            </a:r>
            <a:r>
              <a:rPr lang="en-US" sz="3200" b="1" dirty="0" smtClean="0"/>
              <a:t>ourse Attended, Relatives</a:t>
            </a:r>
            <a:endParaRPr lang="en-US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48119" y="907830"/>
            <a:ext cx="4609661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50366"/>
            <a:ext cx="7583488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Impacts on Criminal Activity and Mobility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565400"/>
            <a:ext cx="8518008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9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126500"/>
            <a:ext cx="8890001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LR Effects </a:t>
            </a:r>
            <a:r>
              <a:rPr lang="en-US" sz="4400" b="1" dirty="0"/>
              <a:t>on </a:t>
            </a:r>
            <a:r>
              <a:rPr lang="en-US" sz="4400" b="1" dirty="0" smtClean="0"/>
              <a:t>Formal Employment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25600"/>
            <a:ext cx="8432800" cy="55753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700" dirty="0" smtClean="0"/>
              <a:t>Lottery winners are still more likely to be employed in formal jobs even between 2 and 8 years after going through Youth in Action.</a:t>
            </a:r>
          </a:p>
          <a:p>
            <a:pPr marL="692150" lvl="2" indent="-342900">
              <a:spcBef>
                <a:spcPts val="0"/>
              </a:spcBef>
            </a:pPr>
            <a:r>
              <a:rPr lang="en-US" sz="2700" dirty="0" smtClean="0"/>
              <a:t>Women and men are 5.7 </a:t>
            </a:r>
            <a:r>
              <a:rPr lang="en-US" sz="2700" dirty="0" err="1" smtClean="0"/>
              <a:t>pp</a:t>
            </a:r>
            <a:r>
              <a:rPr lang="en-US" sz="2700" dirty="0" smtClean="0"/>
              <a:t> and 3.8 </a:t>
            </a:r>
            <a:r>
              <a:rPr lang="en-US" sz="2700" dirty="0" err="1" smtClean="0"/>
              <a:t>pp</a:t>
            </a:r>
            <a:r>
              <a:rPr lang="en-US" sz="2700" dirty="0" smtClean="0"/>
              <a:t> more likely to be employed in formal sector jobs.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Lottery winners formal sector earnings increase for women and men.</a:t>
            </a:r>
            <a:endParaRPr lang="en-US" sz="2700" dirty="0"/>
          </a:p>
          <a:p>
            <a:pPr marL="692150" lvl="2" indent="-342900">
              <a:spcBef>
                <a:spcPts val="0"/>
              </a:spcBef>
            </a:pPr>
            <a:r>
              <a:rPr lang="en-US" sz="2700" dirty="0" smtClean="0"/>
              <a:t>Women lottery winners’ annual earnings increase by between 17% to 20% and daily earnings by 8% to 10%.</a:t>
            </a:r>
          </a:p>
          <a:p>
            <a:pPr marL="692150" lvl="2" indent="-342900">
              <a:spcBef>
                <a:spcPts val="0"/>
              </a:spcBef>
            </a:pPr>
            <a:r>
              <a:rPr lang="en-US" sz="2700" dirty="0" smtClean="0"/>
              <a:t>Male lottery winners’ annual earnings increase by 8% and daily earnings by 5%.</a:t>
            </a:r>
          </a:p>
          <a:p>
            <a:pPr>
              <a:lnSpc>
                <a:spcPct val="110000"/>
              </a:lnSpc>
            </a:pP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6837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54599"/>
            <a:ext cx="7583488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Medium- </a:t>
            </a:r>
            <a:r>
              <a:rPr lang="en-US" sz="4400" b="1" dirty="0"/>
              <a:t>&amp; Long-term </a:t>
            </a:r>
            <a:br>
              <a:rPr lang="en-US" sz="4400" b="1" dirty="0"/>
            </a:br>
            <a:r>
              <a:rPr lang="en-US" sz="4400" b="1" dirty="0"/>
              <a:t>Labor Market </a:t>
            </a:r>
            <a:r>
              <a:rPr lang="en-US" sz="4400" b="1" dirty="0" smtClean="0"/>
              <a:t>Impacts </a:t>
            </a:r>
            <a:endParaRPr lang="en-US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86" y="2260600"/>
            <a:ext cx="832824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Motivation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76400"/>
            <a:ext cx="7907337" cy="4902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In </a:t>
            </a:r>
            <a:r>
              <a:rPr lang="en-US" sz="2800" dirty="0" err="1"/>
              <a:t>Attanasio</a:t>
            </a:r>
            <a:r>
              <a:rPr lang="en-US" sz="2800" dirty="0"/>
              <a:t>, Kugler and </a:t>
            </a:r>
            <a:r>
              <a:rPr lang="en-US" sz="2800" dirty="0" err="1"/>
              <a:t>Meghir</a:t>
            </a:r>
            <a:r>
              <a:rPr lang="en-US" sz="2800" dirty="0"/>
              <a:t> (AKM, 2011), we evaluated Youth in Action (</a:t>
            </a:r>
            <a:r>
              <a:rPr lang="en-US" sz="2800" dirty="0" err="1" smtClean="0"/>
              <a:t>YiA</a:t>
            </a:r>
            <a:r>
              <a:rPr lang="en-US" sz="2800" dirty="0"/>
              <a:t>), a training program targeted to disadvantaged youth in Colombia.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One of the few randomized training trials in a developing country.  Found large labor market returns for women in the short-run.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Simultaneously, Card et al. (2011) evaluated Juventud y </a:t>
            </a:r>
            <a:r>
              <a:rPr lang="en-US" sz="2800" dirty="0" err="1"/>
              <a:t>Empleo</a:t>
            </a:r>
            <a:r>
              <a:rPr lang="en-US" sz="2800" dirty="0"/>
              <a:t> in the Dominican Republic and found similar, though less precise, effects.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2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0"/>
            <a:ext cx="8602133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Comparisons of SR and LR Effects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608667"/>
            <a:ext cx="8619066" cy="5249333"/>
          </a:xfrm>
        </p:spPr>
        <p:txBody>
          <a:bodyPr>
            <a:noAutofit/>
          </a:bodyPr>
          <a:lstStyle/>
          <a:p>
            <a:r>
              <a:rPr lang="en-US" sz="2900" dirty="0" smtClean="0"/>
              <a:t>Training effects on female formal employment and earnings persist even 8 years after </a:t>
            </a:r>
            <a:r>
              <a:rPr lang="en-US" sz="2900" dirty="0" err="1" smtClean="0"/>
              <a:t>YiA</a:t>
            </a:r>
            <a:r>
              <a:rPr lang="en-US" sz="2900" dirty="0" smtClean="0"/>
              <a:t>.</a:t>
            </a:r>
          </a:p>
          <a:p>
            <a:pPr lvl="1"/>
            <a:r>
              <a:rPr lang="en-US" sz="2900" dirty="0" smtClean="0"/>
              <a:t>SR and LR effects of training on women’s formal employment and daily formal earnings are very similar in magnitude.</a:t>
            </a:r>
          </a:p>
          <a:p>
            <a:r>
              <a:rPr lang="en-US" sz="2900" dirty="0" smtClean="0"/>
              <a:t>For men, formal employment is persistent but earnings effects dissipate over time.</a:t>
            </a:r>
          </a:p>
          <a:p>
            <a:pPr lvl="1"/>
            <a:r>
              <a:rPr lang="en-US" sz="2900" dirty="0" smtClean="0"/>
              <a:t>The LR effect on formal employment is somewhat smaller than the SR effect, but SR men’s earnings effect are twice the LR earnings effect.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72243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34664"/>
            <a:ext cx="7583488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LR </a:t>
            </a:r>
            <a:r>
              <a:rPr lang="en-US" sz="4400" b="1" dirty="0" smtClean="0"/>
              <a:t>Labor Market Effects of Family Members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949824"/>
            <a:ext cx="7848600" cy="43620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find effects on formal employment of relatives of lottery winners.</a:t>
            </a:r>
          </a:p>
          <a:p>
            <a:r>
              <a:rPr lang="en-US" sz="2800" dirty="0" smtClean="0"/>
              <a:t>By contrast, we find do no effect on other labor market outcomes of relatives, including no impacts of days worked or earnings.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558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95833"/>
            <a:ext cx="8661400" cy="91066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Labor Market Effects of Relatives</a:t>
            </a:r>
            <a:endParaRPr lang="en-US" sz="4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178050"/>
            <a:ext cx="843969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7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Cost-Benefit Analysis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1000"/>
            <a:ext cx="8737600" cy="5088467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Costs</a:t>
            </a:r>
            <a:r>
              <a:rPr lang="en-US" sz="2800" dirty="0" smtClean="0"/>
              <a:t>: </a:t>
            </a:r>
          </a:p>
          <a:p>
            <a:pPr marL="1206500" lvl="2" indent="-514350">
              <a:buFont typeface="+mj-lt"/>
              <a:buAutoNum type="alphaLcPeriod"/>
            </a:pPr>
            <a:r>
              <a:rPr lang="en-US" sz="2800" dirty="0"/>
              <a:t>D</a:t>
            </a:r>
            <a:r>
              <a:rPr lang="en-US" sz="2800" dirty="0" smtClean="0"/>
              <a:t>irect cost of program,</a:t>
            </a:r>
          </a:p>
          <a:p>
            <a:pPr marL="1206500" lvl="2" indent="-514350">
              <a:buFont typeface="+mj-lt"/>
              <a:buAutoNum type="alphaLcPeriod"/>
            </a:pPr>
            <a:r>
              <a:rPr lang="en-US" sz="2800" dirty="0"/>
              <a:t>S</a:t>
            </a:r>
            <a:r>
              <a:rPr lang="en-US" sz="2800" dirty="0" smtClean="0"/>
              <a:t>horter tenure since enrolled in training &amp; school</a:t>
            </a:r>
            <a:r>
              <a:rPr lang="en-US" sz="2800" dirty="0"/>
              <a:t>.</a:t>
            </a:r>
            <a:endParaRPr lang="en-US" sz="2800" dirty="0" smtClean="0"/>
          </a:p>
          <a:p>
            <a:r>
              <a:rPr lang="en-US" sz="2800" u="sng" dirty="0" smtClean="0"/>
              <a:t>Benefits</a:t>
            </a:r>
            <a:r>
              <a:rPr lang="en-US" sz="2800" dirty="0" smtClean="0"/>
              <a:t>: </a:t>
            </a:r>
          </a:p>
          <a:p>
            <a:pPr marL="692150" lvl="2" indent="0">
              <a:buFont typeface="+mj-lt"/>
              <a:buAutoNum type="alphaLcPeriod"/>
            </a:pPr>
            <a:r>
              <a:rPr lang="en-US" sz="2800" dirty="0" smtClean="0"/>
              <a:t> Direct impact on participants’ higher formal sector earnings,</a:t>
            </a:r>
          </a:p>
          <a:p>
            <a:pPr marL="692150" lvl="2" indent="0">
              <a:buFont typeface="+mj-lt"/>
              <a:buAutoNum type="alphaLcPeriod"/>
            </a:pPr>
            <a:r>
              <a:rPr lang="en-US" sz="2800" dirty="0" smtClean="0"/>
              <a:t> Participants’ higher earnings since more educated,</a:t>
            </a:r>
          </a:p>
          <a:p>
            <a:pPr marL="692150" lvl="2" indent="0">
              <a:buFont typeface="+mj-lt"/>
              <a:buAutoNum type="alphaLcPeriod"/>
            </a:pPr>
            <a:r>
              <a:rPr lang="en-US" sz="2800" dirty="0" smtClean="0"/>
              <a:t> Relatives’ higher earnings of relatives due to more formal 	education and higher employment.</a:t>
            </a:r>
          </a:p>
        </p:txBody>
      </p:sp>
    </p:spTree>
    <p:extLst>
      <p:ext uri="{BB962C8B-B14F-4D97-AF65-F5344CB8AC3E}">
        <p14:creationId xmlns:p14="http://schemas.microsoft.com/office/powerpoint/2010/main" val="421735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5700"/>
            <a:ext cx="7583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Cost-Benefit </a:t>
            </a:r>
            <a:r>
              <a:rPr lang="en-US" sz="4400" b="1" dirty="0" smtClean="0"/>
              <a:t>Analysis - Applicants</a:t>
            </a:r>
            <a:endParaRPr lang="en-U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77749" y="-406647"/>
            <a:ext cx="5639302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7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5700"/>
            <a:ext cx="7583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Cost-Benefit </a:t>
            </a:r>
            <a:r>
              <a:rPr lang="en-US" sz="4400" b="1" dirty="0" smtClean="0"/>
              <a:t>Analysis - Relatives</a:t>
            </a:r>
            <a:endParaRPr lang="en-U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8700" y="-374901"/>
            <a:ext cx="5639301" cy="88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5700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Cost-Benefit </a:t>
            </a:r>
            <a:r>
              <a:rPr lang="en-US" sz="4400" b="1" smtClean="0"/>
              <a:t>Analysis</a:t>
            </a:r>
            <a:endParaRPr lang="en-US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797050"/>
            <a:ext cx="851798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9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624"/>
            <a:ext cx="8229600" cy="84190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Conclusions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612900"/>
            <a:ext cx="8724900" cy="49403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sz="2800" dirty="0" smtClean="0"/>
              <a:t>We use administrative data and find that labor market effects of vocational training persist for women but somewhat dissipate for men.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/>
              <a:t> We look at additional outcomes and find that vocational training complements formal education – vocational training encourages lottery winners to attend colleges and universities.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R</a:t>
            </a:r>
            <a:r>
              <a:rPr lang="en-US" sz="2800" dirty="0" smtClean="0"/>
              <a:t>elatives of lottery winners also benefit by enrolling in HS and college and from higher employment.</a:t>
            </a:r>
          </a:p>
        </p:txBody>
      </p:sp>
    </p:spTree>
    <p:extLst>
      <p:ext uri="{BB962C8B-B14F-4D97-AF65-F5344CB8AC3E}">
        <p14:creationId xmlns:p14="http://schemas.microsoft.com/office/powerpoint/2010/main" val="24414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897967"/>
          </a:xfrm>
        </p:spPr>
        <p:txBody>
          <a:bodyPr/>
          <a:lstStyle/>
          <a:p>
            <a:pPr algn="ctr"/>
            <a:r>
              <a:rPr lang="en-US" sz="4000" b="1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03400"/>
            <a:ext cx="7583488" cy="47625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Looking at only most obvious outcomes may mean one misses effects altogether for certain groups: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Vocational training may complement formal education, providing an avenue for social mobility. 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Complementarity b/w training and formal education likely due to learning about returns to education </a:t>
            </a:r>
            <a:r>
              <a:rPr lang="en-US" sz="2800" dirty="0" smtClean="0"/>
              <a:t>by </a:t>
            </a:r>
            <a:r>
              <a:rPr lang="en-US" sz="2800" dirty="0"/>
              <a:t>participants and </a:t>
            </a:r>
            <a:r>
              <a:rPr lang="en-US" sz="2800" dirty="0" smtClean="0"/>
              <a:t>their </a:t>
            </a:r>
            <a:r>
              <a:rPr lang="en-US" sz="2800" dirty="0"/>
              <a:t>relatives.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93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pPr algn="ctr"/>
            <a:r>
              <a:rPr lang="en-US" sz="4000" b="1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90700"/>
            <a:ext cx="7583488" cy="4813300"/>
          </a:xfrm>
        </p:spPr>
        <p:txBody>
          <a:bodyPr>
            <a:normAutofit/>
          </a:bodyPr>
          <a:lstStyle/>
          <a:p>
            <a:r>
              <a:rPr lang="en-US" sz="2800" dirty="0"/>
              <a:t>Welfare calculations of programs typically based on short-term effects on basic outcomes, but other potential impacts on other outcomes and spillovers may lead to under</a:t>
            </a:r>
            <a:r>
              <a:rPr lang="en-US" sz="2800" dirty="0" smtClean="0"/>
              <a:t>-estimate </a:t>
            </a:r>
            <a:r>
              <a:rPr lang="en-US" sz="2800" dirty="0"/>
              <a:t>social desirability of </a:t>
            </a:r>
            <a:r>
              <a:rPr lang="en-US" sz="2800" dirty="0" smtClean="0"/>
              <a:t>programs.</a:t>
            </a:r>
          </a:p>
          <a:p>
            <a:r>
              <a:rPr lang="en-US" sz="2800" dirty="0" smtClean="0"/>
              <a:t>We find that failing to account for the spillovers of this program, especially in the case of men, substantially under-estimates the internal rate of return of </a:t>
            </a:r>
            <a:r>
              <a:rPr lang="en-US" sz="2800" dirty="0" err="1" smtClean="0"/>
              <a:t>YiA</a:t>
            </a:r>
            <a:r>
              <a:rPr lang="en-US" sz="2800" dirty="0" smtClean="0"/>
              <a:t> and would lead to very different welfare conclusions.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4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60366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This Paper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38868"/>
            <a:ext cx="8369300" cy="54017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We </a:t>
            </a:r>
            <a:r>
              <a:rPr lang="en-US" sz="2800" dirty="0" smtClean="0"/>
              <a:t>go beyond AKM (2011) using uniquely good data: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dirty="0"/>
              <a:t>M</a:t>
            </a:r>
            <a:r>
              <a:rPr lang="en-US" sz="2800" dirty="0" smtClean="0"/>
              <a:t>edium</a:t>
            </a:r>
            <a:r>
              <a:rPr lang="en-US" sz="2800" dirty="0"/>
              <a:t>- and long-term effects of training up to 8 years after random assignment.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/>
              <a:t>Explore effects on other outcomes - substitutability </a:t>
            </a:r>
            <a:r>
              <a:rPr lang="en-US" sz="2800" dirty="0"/>
              <a:t>or complementarity </a:t>
            </a:r>
            <a:r>
              <a:rPr lang="en-US" sz="2800" dirty="0" smtClean="0"/>
              <a:t>between vocational training and formal education – do </a:t>
            </a:r>
            <a:r>
              <a:rPr lang="en-US" sz="2800" dirty="0"/>
              <a:t>“skills beget </a:t>
            </a:r>
            <a:r>
              <a:rPr lang="en-US" sz="2800" dirty="0" smtClean="0"/>
              <a:t>skills”?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dirty="0"/>
              <a:t>E</a:t>
            </a:r>
            <a:r>
              <a:rPr lang="en-US" sz="2800" dirty="0" smtClean="0"/>
              <a:t>xternal effects of vocational training relatives - beyond those typically examined in the literature.</a:t>
            </a:r>
          </a:p>
        </p:txBody>
      </p:sp>
    </p:spTree>
    <p:extLst>
      <p:ext uri="{BB962C8B-B14F-4D97-AF65-F5344CB8AC3E}">
        <p14:creationId xmlns:p14="http://schemas.microsoft.com/office/powerpoint/2010/main" val="32131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This Paper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866900"/>
            <a:ext cx="8267700" cy="49911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We examine long-term education and labor market impacts for both applicants to </a:t>
            </a:r>
            <a:r>
              <a:rPr lang="en-US" sz="2800" dirty="0" err="1" smtClean="0"/>
              <a:t>YiA</a:t>
            </a:r>
            <a:r>
              <a:rPr lang="en-US" sz="2800" dirty="0" smtClean="0"/>
              <a:t> </a:t>
            </a:r>
            <a:r>
              <a:rPr lang="en-US" sz="2800" dirty="0"/>
              <a:t>and their relatives. </a:t>
            </a:r>
          </a:p>
          <a:p>
            <a:r>
              <a:rPr lang="en-US" sz="2800" dirty="0"/>
              <a:t>We look at </a:t>
            </a:r>
            <a:r>
              <a:rPr lang="en-US" sz="2800" dirty="0" smtClean="0"/>
              <a:t>penumbra </a:t>
            </a:r>
            <a:r>
              <a:rPr lang="en-US" sz="2800" dirty="0"/>
              <a:t>effects beyond the short-term direct labor mkt. effects of participants. Widespread effects of what was introduced as a narrow intervention.</a:t>
            </a:r>
          </a:p>
          <a:p>
            <a:r>
              <a:rPr lang="en-US" sz="2800" dirty="0"/>
              <a:t>This project uses uniquely good data. We combine original baseline </a:t>
            </a:r>
            <a:r>
              <a:rPr lang="en-US" sz="2800" dirty="0" err="1" smtClean="0"/>
              <a:t>YiA</a:t>
            </a:r>
            <a:r>
              <a:rPr lang="en-US" sz="2800" dirty="0" smtClean="0"/>
              <a:t> </a:t>
            </a:r>
            <a:r>
              <a:rPr lang="en-US" sz="2800" dirty="0"/>
              <a:t>data with national administrative education and social security records.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9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0300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Plan for Rest of the Talk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63700"/>
            <a:ext cx="8572500" cy="51943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Program background &amp;</a:t>
            </a:r>
            <a:r>
              <a:rPr lang="en-US" sz="3600" dirty="0" smtClean="0"/>
              <a:t> </a:t>
            </a:r>
            <a:r>
              <a:rPr lang="en-US" sz="3600" dirty="0"/>
              <a:t>prior </a:t>
            </a:r>
            <a:r>
              <a:rPr lang="en-US" sz="3600" dirty="0" smtClean="0"/>
              <a:t>evidence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Data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LR Formal Education Impacts on Participants and Relatives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LR Labor Market Impacts on Participants and Relatives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2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733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Description of the Program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39900"/>
            <a:ext cx="8331199" cy="5118100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Lucida Grande"/>
              <a:buChar char="+"/>
            </a:pPr>
            <a:r>
              <a:rPr lang="en-US" sz="2600" dirty="0" smtClean="0"/>
              <a:t>In </a:t>
            </a:r>
            <a:r>
              <a:rPr lang="en-US" sz="2600" dirty="0"/>
              <a:t>late 1990s, Colombia was hit by the hardest recession in 60 years. In 2001 the government introduced 3 emergency social programs: Families in Action, Employment in Action </a:t>
            </a:r>
            <a:r>
              <a:rPr lang="en-US" sz="2600" dirty="0" smtClean="0"/>
              <a:t>and </a:t>
            </a:r>
            <a:r>
              <a:rPr lang="en-US" sz="2600" dirty="0"/>
              <a:t>Youth in Action.</a:t>
            </a:r>
          </a:p>
          <a:p>
            <a:pPr algn="just">
              <a:buClr>
                <a:schemeClr val="accent2"/>
              </a:buClr>
              <a:buFont typeface="Lucida Grande"/>
              <a:buChar char="+"/>
            </a:pPr>
            <a:r>
              <a:rPr lang="en-US" sz="2600" dirty="0"/>
              <a:t>Youth in Action reached 80,000 young people during the years 2002-2005. This paper analyzes the last cohort, which randomized individuals into the program.</a:t>
            </a:r>
          </a:p>
          <a:p>
            <a:pPr algn="just">
              <a:buClr>
                <a:schemeClr val="accent2"/>
              </a:buClr>
              <a:buFont typeface="Lucida Grande"/>
              <a:buChar char="+"/>
            </a:pPr>
            <a:r>
              <a:rPr lang="en-US" sz="2600" dirty="0"/>
              <a:t>Program targeted people b/w 18-25 years of age, who were unemployed and whose families were in the lowest two </a:t>
            </a:r>
            <a:r>
              <a:rPr lang="en-US" sz="2600" dirty="0" err="1"/>
              <a:t>deciles</a:t>
            </a:r>
            <a:r>
              <a:rPr lang="en-US" sz="2600" dirty="0"/>
              <a:t> of the income distribution living in the 7 largest cities of the country.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1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26499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Description of the Program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680653"/>
            <a:ext cx="8483600" cy="5346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 err="1" smtClean="0"/>
              <a:t>YiA</a:t>
            </a:r>
            <a:r>
              <a:rPr lang="en-US" sz="2700" dirty="0" smtClean="0"/>
              <a:t> program: </a:t>
            </a:r>
            <a:r>
              <a:rPr lang="en-US" sz="2700" dirty="0"/>
              <a:t>3 months </a:t>
            </a:r>
            <a:r>
              <a:rPr lang="en-US" sz="2700" dirty="0" smtClean="0"/>
              <a:t>classroom training and 3 </a:t>
            </a:r>
            <a:r>
              <a:rPr lang="en-US" sz="2700" dirty="0"/>
              <a:t>of </a:t>
            </a:r>
            <a:r>
              <a:rPr lang="en-US" sz="2700" dirty="0" smtClean="0"/>
              <a:t>OJT.</a:t>
            </a:r>
          </a:p>
          <a:p>
            <a:r>
              <a:rPr lang="en-US" sz="2700" dirty="0"/>
              <a:t>Classroom training provided by training institutions, which had to be legally registered, </a:t>
            </a:r>
            <a:r>
              <a:rPr lang="en-US" sz="2700" dirty="0" smtClean="0"/>
              <a:t>show </a:t>
            </a:r>
            <a:r>
              <a:rPr lang="en-US" sz="2700" dirty="0"/>
              <a:t>financial solvency and </a:t>
            </a:r>
            <a:r>
              <a:rPr lang="en-US" sz="2700" dirty="0" smtClean="0"/>
              <a:t>compete </a:t>
            </a:r>
            <a:r>
              <a:rPr lang="en-US" sz="2700" dirty="0"/>
              <a:t>in a bidding process. In 2005, there were 114 training institutions</a:t>
            </a:r>
            <a:r>
              <a:rPr lang="en-US" sz="2700" dirty="0" smtClean="0"/>
              <a:t>.</a:t>
            </a:r>
          </a:p>
          <a:p>
            <a:r>
              <a:rPr lang="en-US" sz="2700" dirty="0" smtClean="0"/>
              <a:t>On</a:t>
            </a:r>
            <a:r>
              <a:rPr lang="en-US" sz="2700" dirty="0"/>
              <a:t>-the-job training was provided by legally registered companies. Pay-for performance system as training institutions only paid if placed </a:t>
            </a:r>
            <a:r>
              <a:rPr lang="en-US" sz="2700" dirty="0" smtClean="0"/>
              <a:t>students </a:t>
            </a:r>
            <a:r>
              <a:rPr lang="en-US" sz="2700" dirty="0"/>
              <a:t>into OJT</a:t>
            </a:r>
            <a:r>
              <a:rPr lang="en-US" sz="2700" dirty="0" smtClean="0"/>
              <a:t>.</a:t>
            </a:r>
          </a:p>
          <a:p>
            <a:r>
              <a:rPr lang="en-US" sz="2700" dirty="0"/>
              <a:t>P</a:t>
            </a:r>
            <a:r>
              <a:rPr lang="en-US" sz="2700" dirty="0" smtClean="0"/>
              <a:t>articipants </a:t>
            </a:r>
            <a:r>
              <a:rPr lang="en-US" sz="2700" dirty="0"/>
              <a:t>received a stipend of $2.20 per day and women with children under 7 years of age received a stipend of $3.00 per day to help cover for </a:t>
            </a:r>
            <a:r>
              <a:rPr lang="en-US" sz="2700" dirty="0" smtClean="0"/>
              <a:t>childcare.</a:t>
            </a:r>
          </a:p>
          <a:p>
            <a:endParaRPr lang="en-US" sz="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205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43433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Randomization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678397"/>
            <a:ext cx="8063313" cy="50653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randomization worked as follows:</a:t>
            </a:r>
          </a:p>
          <a:p>
            <a:pPr lvl="1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/>
              <a:t>Each class in each training institution provided a list of up to 50% more applicants than they had capacity for.</a:t>
            </a:r>
          </a:p>
          <a:p>
            <a:pPr lvl="1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/>
              <a:t>On January 18</a:t>
            </a:r>
            <a:r>
              <a:rPr lang="en-US" sz="2800" baseline="30000" dirty="0"/>
              <a:t>th</a:t>
            </a:r>
            <a:r>
              <a:rPr lang="en-US" sz="2800" dirty="0"/>
              <a:t>, individuals in the list were randomly offered or not offered a position in a class at each training institution.</a:t>
            </a:r>
          </a:p>
          <a:p>
            <a:r>
              <a:rPr lang="en-US" sz="2800" dirty="0" smtClean="0"/>
              <a:t>In practice, </a:t>
            </a:r>
            <a:r>
              <a:rPr lang="en-US" sz="2800" dirty="0"/>
              <a:t>there was close to full compliance from the workers side. In our sample, only 0.18% of those offered training turned it down and only 1.29% of those put in the back-up lists got trained.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243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10376</TotalTime>
  <Words>1591</Words>
  <Application>Microsoft Macintosh PowerPoint</Application>
  <PresentationFormat>On-screen Show (4:3)</PresentationFormat>
  <Paragraphs>129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Pixel</vt:lpstr>
      <vt:lpstr>  Adriana Kugler, Georgetown &amp; NBER Maurice Kugler, IMPAQ Juan E. Saavedra, USC Luis Omar Herrera, IDB </vt:lpstr>
      <vt:lpstr>Motivation</vt:lpstr>
      <vt:lpstr>Motivation</vt:lpstr>
      <vt:lpstr>This Paper</vt:lpstr>
      <vt:lpstr>This Paper</vt:lpstr>
      <vt:lpstr>Plan for Rest of the Talk</vt:lpstr>
      <vt:lpstr>Description of the Program</vt:lpstr>
      <vt:lpstr>Description of the Program</vt:lpstr>
      <vt:lpstr>Randomization</vt:lpstr>
      <vt:lpstr>Randomization</vt:lpstr>
      <vt:lpstr>Short-term Impacts of YIA (AKM 2011)</vt:lpstr>
      <vt:lpstr>Data</vt:lpstr>
      <vt:lpstr>Data</vt:lpstr>
      <vt:lpstr>Match with Administrative Data</vt:lpstr>
      <vt:lpstr>Impacts on Formal Education  of Participants</vt:lpstr>
      <vt:lpstr>Tertiary School Enrollment  </vt:lpstr>
      <vt:lpstr>By Type of Higher Education  </vt:lpstr>
      <vt:lpstr>Placebo Test of Higher Education</vt:lpstr>
      <vt:lpstr>Impacts on Relatives’ Education</vt:lpstr>
      <vt:lpstr>Relatives’ Secondary School Completion</vt:lpstr>
      <vt:lpstr>Relatives’ Higher Ed Enrollment</vt:lpstr>
      <vt:lpstr>Impact on Male Relatives</vt:lpstr>
      <vt:lpstr>Impact on Female Relatives</vt:lpstr>
      <vt:lpstr>Why Complementarity?</vt:lpstr>
      <vt:lpstr>Percent Enroll in Knowledge Area in College by Vocational Course Attended</vt:lpstr>
      <vt:lpstr>Percent Enroll in Knowledge Area in College by Vocational Course Attended, Relatives</vt:lpstr>
      <vt:lpstr>Impacts on Criminal Activity and Mobility</vt:lpstr>
      <vt:lpstr>LR Effects on Formal Employment </vt:lpstr>
      <vt:lpstr>Medium- &amp; Long-term  Labor Market Impacts </vt:lpstr>
      <vt:lpstr>Comparisons of SR and LR Effects</vt:lpstr>
      <vt:lpstr>LR Labor Market Effects of Family Members</vt:lpstr>
      <vt:lpstr>Labor Market Effects of Relatives</vt:lpstr>
      <vt:lpstr>Cost-Benefit Analysis</vt:lpstr>
      <vt:lpstr>Cost-Benefit Analysis - Applicants</vt:lpstr>
      <vt:lpstr>Cost-Benefit Analysis - Relatives</vt:lpstr>
      <vt:lpstr>Cost-Benefit Analysis</vt:lpstr>
      <vt:lpstr>Conclusions</vt:lpstr>
      <vt:lpstr>Conclusions</vt:lpstr>
      <vt:lpstr>Conclusions</vt:lpstr>
    </vt:vector>
  </TitlesOfParts>
  <Company>University of Southern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complementarities between job training and formal education: experimental evidence</dc:title>
  <dc:creator>Juan Saavedra</dc:creator>
  <cp:lastModifiedBy>Adriana Kugler</cp:lastModifiedBy>
  <cp:revision>416</cp:revision>
  <cp:lastPrinted>2016-05-23T18:16:39Z</cp:lastPrinted>
  <dcterms:created xsi:type="dcterms:W3CDTF">2015-05-29T15:46:41Z</dcterms:created>
  <dcterms:modified xsi:type="dcterms:W3CDTF">2016-06-08T17:47:22Z</dcterms:modified>
</cp:coreProperties>
</file>