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  <p:sldMasterId id="2147483674" r:id="rId3"/>
  </p:sldMasterIdLst>
  <p:notesMasterIdLst>
    <p:notesMasterId r:id="rId18"/>
  </p:notesMasterIdLst>
  <p:sldIdLst>
    <p:sldId id="256" r:id="rId4"/>
    <p:sldId id="290" r:id="rId5"/>
    <p:sldId id="271" r:id="rId6"/>
    <p:sldId id="280" r:id="rId7"/>
    <p:sldId id="274" r:id="rId8"/>
    <p:sldId id="287" r:id="rId9"/>
    <p:sldId id="275" r:id="rId10"/>
    <p:sldId id="278" r:id="rId11"/>
    <p:sldId id="279" r:id="rId12"/>
    <p:sldId id="285" r:id="rId13"/>
    <p:sldId id="288" r:id="rId14"/>
    <p:sldId id="282" r:id="rId15"/>
    <p:sldId id="286" r:id="rId16"/>
    <p:sldId id="289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6" autoAdjust="0"/>
    <p:restoredTop sz="84000" autoAdjust="0"/>
  </p:normalViewPr>
  <p:slideViewPr>
    <p:cSldViewPr>
      <p:cViewPr varScale="1">
        <p:scale>
          <a:sx n="66" d="100"/>
          <a:sy n="66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rnot\Documents\discussions%20and%20talks\Gavilan%20et%20al\spain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35"/>
  <c:chart>
    <c:title>
      <c:layout/>
    </c:title>
    <c:plotArea>
      <c:layout>
        <c:manualLayout>
          <c:layoutTarget val="inner"/>
          <c:xMode val="edge"/>
          <c:yMode val="edge"/>
          <c:x val="7.8599624849520044E-2"/>
          <c:y val="0.13169978954082434"/>
          <c:w val="0.89405013922777643"/>
          <c:h val="0.71185351359707572"/>
        </c:manualLayout>
      </c:layout>
      <c:lineChart>
        <c:grouping val="standard"/>
        <c:ser>
          <c:idx val="0"/>
          <c:order val="0"/>
          <c:tx>
            <c:v>Real effective exchange rate</c:v>
          </c:tx>
          <c:marker>
            <c:symbol val="none"/>
          </c:marker>
          <c:cat>
            <c:strRef>
              <c:f>Spain!$A$32:$A$43</c:f>
              <c:strCache>
                <c:ptCount val="12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</c:strCache>
            </c:strRef>
          </c:cat>
          <c:val>
            <c:numRef>
              <c:f>Spain!$E$32:$E$43</c:f>
              <c:numCache>
                <c:formatCode>General</c:formatCode>
                <c:ptCount val="12"/>
                <c:pt idx="0">
                  <c:v>90.319212261000189</c:v>
                </c:pt>
                <c:pt idx="1">
                  <c:v>90.234261290999996</c:v>
                </c:pt>
                <c:pt idx="2">
                  <c:v>88.240531883000003</c:v>
                </c:pt>
                <c:pt idx="3">
                  <c:v>90.261521075000175</c:v>
                </c:pt>
                <c:pt idx="4">
                  <c:v>92.723953190000003</c:v>
                </c:pt>
                <c:pt idx="5">
                  <c:v>97.303726694000005</c:v>
                </c:pt>
                <c:pt idx="6">
                  <c:v>99.341036875</c:v>
                </c:pt>
                <c:pt idx="7">
                  <c:v>100</c:v>
                </c:pt>
                <c:pt idx="8">
                  <c:v>101.48837506700001</c:v>
                </c:pt>
                <c:pt idx="9">
                  <c:v>102.97750997300002</c:v>
                </c:pt>
                <c:pt idx="10">
                  <c:v>105.14614299599998</c:v>
                </c:pt>
                <c:pt idx="11">
                  <c:v>104.91102237000014</c:v>
                </c:pt>
              </c:numCache>
            </c:numRef>
          </c:val>
        </c:ser>
        <c:marker val="1"/>
        <c:axId val="68113920"/>
        <c:axId val="68115840"/>
      </c:lineChart>
      <c:catAx>
        <c:axId val="68113920"/>
        <c:scaling>
          <c:orientation val="minMax"/>
        </c:scaling>
        <c:axPos val="b"/>
        <c:tickLblPos val="nextTo"/>
        <c:crossAx val="68115840"/>
        <c:crosses val="autoZero"/>
        <c:auto val="1"/>
        <c:lblAlgn val="ctr"/>
        <c:lblOffset val="100"/>
      </c:catAx>
      <c:valAx>
        <c:axId val="68115840"/>
        <c:scaling>
          <c:orientation val="minMax"/>
          <c:max val="106"/>
          <c:min val="85"/>
        </c:scaling>
        <c:axPos val="l"/>
        <c:majorGridlines/>
        <c:numFmt formatCode="General" sourceLinked="1"/>
        <c:tickLblPos val="nextTo"/>
        <c:crossAx val="68113920"/>
        <c:crosses val="autoZero"/>
        <c:crossBetween val="between"/>
      </c:valAx>
    </c:plotArea>
    <c:plotVisOnly val="1"/>
  </c:chart>
  <c:spPr>
    <a:effectLst>
      <a:outerShdw blurRad="558800" dist="38100" dir="5400000" algn="t" rotWithShape="0">
        <a:prstClr val="black">
          <a:alpha val="40000"/>
        </a:prstClr>
      </a:outerShdw>
    </a:effectLst>
  </c:spPr>
  <c:externalData r:id="rId1"/>
</c:chartSpace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DB1F7-8021-420B-A415-8948DFB36009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97F4C-F302-458E-BC78-EDC034E3B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97F4C-F302-458E-BC78-EDC034E3B5CF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dirty="0" smtClean="0"/>
              <a:t>Demographic</a:t>
            </a:r>
            <a:r>
              <a:rPr lang="en-US" u="sng" baseline="0" dirty="0" smtClean="0"/>
              <a:t> change</a:t>
            </a:r>
            <a:endParaRPr lang="en-US" u="sng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Expansion</a:t>
            </a:r>
            <a:r>
              <a:rPr lang="en-US" baseline="0" dirty="0" smtClean="0"/>
              <a:t> of workforce-&gt; investment rises, partly financed from abroad (external debt rises)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Dependency ratio falls -&gt; Public debt declines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dirty="0" smtClean="0"/>
              <a:t>Interest</a:t>
            </a:r>
            <a:r>
              <a:rPr lang="en-US" u="sng" baseline="0" dirty="0" smtClean="0"/>
              <a:t> rate (scenario: permanent fall)</a:t>
            </a:r>
            <a:endParaRPr lang="en-US" u="sng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Investment</a:t>
            </a:r>
            <a:r>
              <a:rPr lang="en-US" baseline="0" dirty="0" smtClean="0"/>
              <a:t> and activity increases, tax revenues go up, public debt falls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Foreign debt increases</a:t>
            </a:r>
            <a:r>
              <a:rPr lang="en-US" baseline="0" dirty="0" smtClean="0"/>
              <a:t> strongly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What about other features of the data?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97F4C-F302-458E-BC78-EDC034E3B5CF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Loss of competitiveness distinguished feature of the post-Euro/pre-crisis period in Spain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 please report this.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My guess: model does not too well here.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motivates</a:t>
            </a:r>
            <a:r>
              <a:rPr lang="en-US" baseline="0" dirty="0" smtClean="0"/>
              <a:t> my next point: less relevant if I am wrong here</a:t>
            </a:r>
            <a:endParaRPr lang="en-US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97F4C-F302-458E-BC78-EDC034E3B5CF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No</a:t>
            </a:r>
            <a:r>
              <a:rPr lang="en-US" baseline="0" noProof="0" dirty="0" smtClean="0"/>
              <a:t> </a:t>
            </a:r>
            <a:r>
              <a:rPr lang="en-US" baseline="0" noProof="0" dirty="0" err="1" smtClean="0"/>
              <a:t>Balassa</a:t>
            </a:r>
            <a:r>
              <a:rPr lang="en-US" baseline="0" noProof="0" dirty="0" smtClean="0"/>
              <a:t>-Samuelson: for once, </a:t>
            </a:r>
            <a:r>
              <a:rPr lang="en-US" baseline="0" noProof="0" dirty="0" err="1" smtClean="0"/>
              <a:t>tfp</a:t>
            </a:r>
            <a:r>
              <a:rPr lang="en-US" baseline="0" noProof="0" dirty="0" smtClean="0"/>
              <a:t> growth lower in </a:t>
            </a:r>
            <a:r>
              <a:rPr lang="en-US" baseline="0" noProof="0" dirty="0" err="1" smtClean="0"/>
              <a:t>spain</a:t>
            </a:r>
            <a:endParaRPr lang="en-US" baseline="0" noProof="0" dirty="0" smtClean="0"/>
          </a:p>
          <a:p>
            <a:r>
              <a:rPr lang="en-US" baseline="0" noProof="0" dirty="0" smtClean="0"/>
              <a:t>And: </a:t>
            </a:r>
            <a:r>
              <a:rPr lang="en-US" baseline="0" noProof="0" dirty="0" err="1" smtClean="0"/>
              <a:t>Rabanal</a:t>
            </a:r>
            <a:r>
              <a:rPr lang="en-US" baseline="0" noProof="0" dirty="0" smtClean="0"/>
              <a:t>: finds that trade-goods </a:t>
            </a:r>
            <a:r>
              <a:rPr lang="en-US" baseline="0" noProof="0" dirty="0" err="1" smtClean="0"/>
              <a:t>tfp</a:t>
            </a:r>
            <a:r>
              <a:rPr lang="en-US" baseline="0" noProof="0" dirty="0" smtClean="0"/>
              <a:t> accounts for small fraction of non-traded goods prices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97F4C-F302-458E-BC78-EDC034E3B5CF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97F4C-F302-458E-BC78-EDC034E3B5CF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disclaimer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97F4C-F302-458E-BC78-EDC034E3B5CF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u="sng" noProof="0" dirty="0" smtClean="0"/>
              <a:t>Natural</a:t>
            </a:r>
            <a:r>
              <a:rPr lang="en-US" u="sng" baseline="0" noProof="0" dirty="0" smtClean="0"/>
              <a:t> way to think about the data? Advantage: explains real exchange rate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baseline="0" noProof="0" dirty="0" smtClean="0"/>
              <a:t>This is not an alternative story, but a more complete one</a:t>
            </a:r>
          </a:p>
          <a:p>
            <a:r>
              <a:rPr lang="en-US" baseline="0" noProof="0" dirty="0" smtClean="0"/>
              <a:t>If your model also </a:t>
            </a:r>
            <a:r>
              <a:rPr lang="en-US" baseline="0" noProof="0" dirty="0" err="1" smtClean="0"/>
              <a:t>explaines</a:t>
            </a:r>
            <a:r>
              <a:rPr lang="en-US" baseline="0" noProof="0" dirty="0" smtClean="0"/>
              <a:t> </a:t>
            </a:r>
            <a:r>
              <a:rPr lang="en-US" baseline="0" noProof="0" dirty="0" err="1" smtClean="0"/>
              <a:t>Reer</a:t>
            </a:r>
            <a:r>
              <a:rPr lang="en-US" baseline="0" noProof="0" dirty="0" smtClean="0"/>
              <a:t> appreciation fine, if not, need to reconsider your story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97F4C-F302-458E-BC78-EDC034E3B5CF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97F4C-F302-458E-BC78-EDC034E3B5CF}" type="slidenum">
              <a:rPr lang="de-DE" smtClean="0"/>
              <a:pPr/>
              <a:t>13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97F4C-F302-458E-BC78-EDC034E3B5CF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9B88-FF7F-4055-98B8-2AD0632CC3FD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3463-1158-4F48-A7BA-397A7F608CB4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7BD1-C9EB-42E4-B263-30152E10F85B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D085-583D-4B23-86AE-0919FBCBDDFB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1E60-DC05-490D-99D6-223812A8CD74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0047-4FDD-4431-878D-8FF53ACDDBA0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334B-CF0C-439F-977F-5ABC6144CB5E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D9385-B504-4FEC-AA4F-760BB816EF97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409A-9994-4FAF-A0CF-8311576179CB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6D71-88EC-4A45-82CF-B27C934579A3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4B5E7-1044-4F0D-B54F-7B34CC018868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02664-329B-4C83-9CD1-E9AF792AE71C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A409A-9994-4FAF-A0CF-8311576179CB}" type="datetime1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00803-C844-4A2F-AA50-D4E689B37E11}" type="slidenum">
              <a:rPr lang="de-DE" smtClean="0"/>
              <a:pPr/>
              <a:t>‹Nr.›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66512-7BE8-42C1-A956-DEFABE86040E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DE573-E3C3-4D2C-B1F7-C3700C1BC03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55DFA-9DC7-4BE4-8183-9259EE026D8F}" type="datetimeFigureOut">
              <a:rPr lang="de-DE" smtClean="0"/>
              <a:pPr/>
              <a:t>25.02.2010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9865E-3C6B-4B66-8AEA-34908B19FB5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Gavilán</a:t>
            </a:r>
            <a:r>
              <a:rPr lang="en-US" sz="3200" dirty="0" smtClean="0"/>
              <a:t>, </a:t>
            </a:r>
            <a:r>
              <a:rPr lang="en-US" sz="3200" dirty="0" err="1" smtClean="0"/>
              <a:t>Hernándes</a:t>
            </a:r>
            <a:r>
              <a:rPr lang="en-US" sz="3200" dirty="0" smtClean="0"/>
              <a:t> de Cos, </a:t>
            </a:r>
            <a:r>
              <a:rPr lang="en-US" sz="3200" dirty="0" err="1" smtClean="0"/>
              <a:t>Jimeno</a:t>
            </a:r>
            <a:r>
              <a:rPr lang="en-US" sz="3200" dirty="0" smtClean="0"/>
              <a:t> and Rojas</a:t>
            </a: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en-US" sz="3200" b="1" dirty="0" smtClean="0"/>
              <a:t>Fiscal policy and external imbalances: </a:t>
            </a:r>
            <a:br>
              <a:rPr lang="en-US" sz="3200" b="1" dirty="0" smtClean="0"/>
            </a:br>
            <a:r>
              <a:rPr lang="en-US" sz="3200" b="1" dirty="0" smtClean="0"/>
              <a:t>A quantitative Evaluation for Spain </a:t>
            </a:r>
            <a:endParaRPr lang="en-US" sz="3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r>
              <a:rPr lang="en-US" dirty="0" smtClean="0"/>
              <a:t>Discussion by </a:t>
            </a:r>
            <a:r>
              <a:rPr lang="en-US" dirty="0" err="1" smtClean="0"/>
              <a:t>Gernot</a:t>
            </a:r>
            <a:r>
              <a:rPr lang="en-US" dirty="0" smtClean="0"/>
              <a:t> Müller (Bonn)</a:t>
            </a:r>
          </a:p>
          <a:p>
            <a:r>
              <a:rPr lang="en-US" dirty="0" smtClean="0"/>
              <a:t>Madrid, February 25,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experiment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 new Keynesian two country model</a:t>
            </a:r>
          </a:p>
          <a:p>
            <a:pPr lvl="1"/>
            <a:r>
              <a:rPr lang="en-US" dirty="0" smtClean="0"/>
              <a:t>Spain within EMU</a:t>
            </a:r>
          </a:p>
          <a:p>
            <a:pPr lvl="1"/>
            <a:r>
              <a:rPr lang="en-US" dirty="0" smtClean="0"/>
              <a:t>Common monetary policy: Taylor rule</a:t>
            </a:r>
          </a:p>
          <a:p>
            <a:r>
              <a:rPr lang="en-US" dirty="0" smtClean="0"/>
              <a:t>Consider positive TFP shock in EMU, except for Spain</a:t>
            </a:r>
            <a:r>
              <a:rPr lang="de-DE" dirty="0" smtClean="0"/>
              <a:t>: </a:t>
            </a:r>
            <a:r>
              <a:rPr lang="en-US" dirty="0" smtClean="0"/>
              <a:t>find all the features of the data </a:t>
            </a:r>
            <a:r>
              <a:rPr lang="en-US" u="sng" dirty="0" smtClean="0"/>
              <a:t>and</a:t>
            </a:r>
            <a:r>
              <a:rPr lang="en-US" dirty="0" smtClean="0"/>
              <a:t> real appreciation…</a:t>
            </a:r>
          </a:p>
          <a:p>
            <a:r>
              <a:rPr lang="en-US" dirty="0" smtClean="0"/>
              <a:t>Normative implication: external imbalance result of </a:t>
            </a:r>
            <a:r>
              <a:rPr lang="en-US" u="sng" dirty="0" smtClean="0"/>
              <a:t>inappropriate</a:t>
            </a:r>
            <a:r>
              <a:rPr lang="en-US" dirty="0" smtClean="0"/>
              <a:t> monetary policy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10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Spain adjusts to EMU-TFP-shock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370" y="1142985"/>
            <a:ext cx="7628998" cy="571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11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Step: counterfactuals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Structural reform: markup reduction stimulates growth and borrowing from abroad</a:t>
            </a:r>
          </a:p>
          <a:p>
            <a:r>
              <a:rPr lang="en-US" dirty="0" smtClean="0"/>
              <a:t>Fiscal policy</a:t>
            </a:r>
          </a:p>
          <a:p>
            <a:pPr lvl="1"/>
            <a:r>
              <a:rPr lang="en-US" dirty="0" smtClean="0"/>
              <a:t>Role for external imbalances?</a:t>
            </a:r>
          </a:p>
          <a:p>
            <a:pPr lvl="1"/>
            <a:r>
              <a:rPr lang="en-US" dirty="0" smtClean="0"/>
              <a:t>Find very small effect of government consumption on external balance (in line with other studies, e.g., Corsetti and Müller 2008)</a:t>
            </a:r>
          </a:p>
          <a:p>
            <a:pPr lvl="1"/>
            <a:r>
              <a:rPr lang="en-US" u="sng" dirty="0" smtClean="0"/>
              <a:t>But you have richly specified OLG model: why not study tax policies and entitlement reform?</a:t>
            </a:r>
            <a:endParaRPr lang="en-US" u="sng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12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crisis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the crisis: increased depreciation, lower productivity, increased government spending and transfers </a:t>
            </a:r>
          </a:p>
          <a:p>
            <a:r>
              <a:rPr lang="en-US" dirty="0" smtClean="0"/>
              <a:t>Interesting result: tighter fiscal policy</a:t>
            </a:r>
          </a:p>
          <a:p>
            <a:pPr lvl="1"/>
            <a:r>
              <a:rPr lang="en-US" dirty="0" smtClean="0"/>
              <a:t>Increases short-run output loss, but</a:t>
            </a:r>
          </a:p>
          <a:p>
            <a:pPr lvl="1"/>
            <a:r>
              <a:rPr lang="en-US" dirty="0" smtClean="0"/>
              <a:t>Output gains after 2018</a:t>
            </a:r>
          </a:p>
          <a:p>
            <a:r>
              <a:rPr lang="en-US" dirty="0" smtClean="0"/>
              <a:t>However: fiscal transmission may change during crisis (Corsetti, Meier, Müller 2010)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13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Nice paper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Impressive quantitative account of developments in Spain during last decade</a:t>
            </a:r>
          </a:p>
          <a:p>
            <a:r>
              <a:rPr lang="en-US" dirty="0" smtClean="0"/>
              <a:t>Open issues</a:t>
            </a:r>
          </a:p>
          <a:p>
            <a:pPr lvl="1"/>
            <a:r>
              <a:rPr lang="en-US" dirty="0" smtClean="0"/>
              <a:t>Competitiveness</a:t>
            </a:r>
          </a:p>
          <a:p>
            <a:pPr lvl="1"/>
            <a:r>
              <a:rPr lang="en-US" dirty="0" smtClean="0"/>
              <a:t>Role of tax policies and </a:t>
            </a:r>
            <a:r>
              <a:rPr lang="en-US" smtClean="0"/>
              <a:t>entitlement reform </a:t>
            </a:r>
            <a:r>
              <a:rPr lang="en-US" dirty="0" smtClean="0"/>
              <a:t>for external balance</a:t>
            </a:r>
          </a:p>
          <a:p>
            <a:pPr lvl="1"/>
            <a:r>
              <a:rPr lang="en-US" dirty="0" smtClean="0"/>
              <a:t>Effects of government spending during financial crisis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14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Interesting and provocative paper</a:t>
            </a:r>
            <a:br>
              <a:rPr lang="en-US" dirty="0" smtClean="0"/>
            </a:br>
            <a:r>
              <a:rPr lang="en-US" dirty="0" smtClean="0"/>
              <a:t>Proceeds in three steps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Quantitative account of economic boom in Spain during decade prior to crisis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Counterfactuals</a:t>
            </a:r>
          </a:p>
          <a:p>
            <a:pPr lvl="2">
              <a:buFont typeface="Symbol" pitchFamily="18" charset="2"/>
              <a:buChar char="-"/>
            </a:pPr>
            <a:r>
              <a:rPr lang="en-US" dirty="0" smtClean="0"/>
              <a:t>Government consumption </a:t>
            </a:r>
          </a:p>
          <a:p>
            <a:pPr lvl="2">
              <a:buFont typeface="Symbol" pitchFamily="18" charset="2"/>
              <a:buChar char="-"/>
            </a:pPr>
            <a:r>
              <a:rPr lang="en-US" dirty="0" smtClean="0"/>
              <a:t>Structural reform of labor and product market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Simulation of crisis and policy options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2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Framework: Real model of small open economy w/o nominal frictions 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Households: OLG structure with immigration and social security</a:t>
            </a:r>
          </a:p>
          <a:p>
            <a:r>
              <a:rPr lang="en-US" dirty="0" smtClean="0"/>
              <a:t>Investment good and final sector perfectly competitive, labor and product market not</a:t>
            </a:r>
          </a:p>
          <a:p>
            <a:r>
              <a:rPr lang="en-US" dirty="0" smtClean="0"/>
              <a:t>Fiscal policy</a:t>
            </a:r>
          </a:p>
          <a:p>
            <a:pPr lvl="1"/>
            <a:r>
              <a:rPr lang="en-US" dirty="0" smtClean="0"/>
              <a:t>Spending exogenous</a:t>
            </a:r>
          </a:p>
          <a:p>
            <a:pPr lvl="1"/>
            <a:r>
              <a:rPr lang="en-US" dirty="0" smtClean="0"/>
              <a:t>Transfers and benefits depend on demographics</a:t>
            </a:r>
          </a:p>
          <a:p>
            <a:pPr lvl="1"/>
            <a:r>
              <a:rPr lang="en-US" dirty="0" smtClean="0"/>
              <a:t>Labor tax adjusts to stabilize debt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3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Step: quantitative account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Explanatory factors, exogenous</a:t>
            </a:r>
          </a:p>
          <a:p>
            <a:pPr lvl="1"/>
            <a:r>
              <a:rPr lang="en-US" dirty="0" smtClean="0"/>
              <a:t>Immigration flow</a:t>
            </a:r>
          </a:p>
          <a:p>
            <a:pPr lvl="1"/>
            <a:r>
              <a:rPr lang="en-US" dirty="0" smtClean="0"/>
              <a:t>Path of real interest rates</a:t>
            </a:r>
          </a:p>
          <a:p>
            <a:r>
              <a:rPr lang="en-US" dirty="0" smtClean="0"/>
              <a:t>Model explains change from 1998 to 2008 of</a:t>
            </a:r>
          </a:p>
          <a:p>
            <a:pPr lvl="1"/>
            <a:r>
              <a:rPr lang="en-US" dirty="0" smtClean="0"/>
              <a:t>Foreign assets (cumulative current account )</a:t>
            </a:r>
          </a:p>
          <a:p>
            <a:pPr lvl="1"/>
            <a:r>
              <a:rPr lang="en-US" dirty="0" smtClean="0"/>
              <a:t>Investment-output-ratio </a:t>
            </a:r>
          </a:p>
          <a:p>
            <a:pPr lvl="1"/>
            <a:r>
              <a:rPr lang="en-US" dirty="0" smtClean="0"/>
              <a:t>Public debt-output-ratio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724680" y="6356350"/>
            <a:ext cx="2133600" cy="365125"/>
          </a:xfrm>
        </p:spPr>
        <p:txBody>
          <a:bodyPr/>
          <a:lstStyle/>
          <a:p>
            <a:fld id="{78400803-C844-4A2F-AA50-D4E689B37E11}" type="slidenum">
              <a:rPr lang="de-DE" smtClean="0"/>
              <a:pPr/>
              <a:t>4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successful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1285860"/>
            <a:ext cx="8229600" cy="2458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214818"/>
            <a:ext cx="9144000" cy="1925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5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inkTgt spid="_x0000_s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inkTgt spid="_x0000_s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inkTgt spid="_x0000_s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features of the data?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assessment limited to three observations</a:t>
            </a:r>
          </a:p>
          <a:p>
            <a:r>
              <a:rPr lang="en-US" dirty="0" smtClean="0"/>
              <a:t>Other distinct features of 1998-2008 period</a:t>
            </a:r>
          </a:p>
          <a:p>
            <a:pPr lvl="1"/>
            <a:r>
              <a:rPr lang="en-US" dirty="0" smtClean="0"/>
              <a:t>Housing (maybe cheap point)</a:t>
            </a:r>
          </a:p>
          <a:p>
            <a:pPr lvl="1"/>
            <a:r>
              <a:rPr lang="en-US" dirty="0" smtClean="0"/>
              <a:t>Competitiveness</a:t>
            </a:r>
          </a:p>
          <a:p>
            <a:r>
              <a:rPr lang="en-US" dirty="0" smtClean="0"/>
              <a:t>Model implication for real exchange rate?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785918" y="5000636"/>
          <a:ext cx="5357812" cy="1019175"/>
        </p:xfrm>
        <a:graphic>
          <a:graphicData uri="http://schemas.openxmlformats.org/presentationml/2006/ole">
            <p:oleObj spid="_x0000_s26626" name="Formel" r:id="rId3" imgW="2603160" imgH="495000" progId="Equation.3">
              <p:embed/>
            </p:oleObj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6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 appreciation</a:t>
            </a:r>
            <a:endParaRPr lang="en-US" dirty="0"/>
          </a:p>
        </p:txBody>
      </p:sp>
      <p:graphicFrame>
        <p:nvGraphicFramePr>
          <p:cNvPr id="5" name="Diagramm 4"/>
          <p:cNvGraphicFramePr/>
          <p:nvPr/>
        </p:nvGraphicFramePr>
        <p:xfrm>
          <a:off x="928662" y="1785926"/>
          <a:ext cx="7143800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81804" y="6356350"/>
            <a:ext cx="2133600" cy="365125"/>
          </a:xfrm>
        </p:spPr>
        <p:txBody>
          <a:bodyPr/>
          <a:lstStyle/>
          <a:p>
            <a:fld id="{78400803-C844-4A2F-AA50-D4E689B37E11}" type="slidenum">
              <a:rPr lang="de-DE" smtClean="0"/>
              <a:pPr/>
              <a:t>7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think about real interest rates</a:t>
            </a:r>
            <a:r>
              <a:rPr lang="en-US" dirty="0"/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Real interest rate determined by inflation for given ECB policy rate: r = </a:t>
            </a:r>
            <a:r>
              <a:rPr lang="en-US" dirty="0" err="1" smtClean="0"/>
              <a:t>i</a:t>
            </a:r>
            <a:r>
              <a:rPr lang="en-US" dirty="0" smtClean="0"/>
              <a:t> – </a:t>
            </a:r>
            <a:r>
              <a:rPr lang="el-GR" dirty="0" smtClean="0"/>
              <a:t>π</a:t>
            </a:r>
            <a:endParaRPr lang="en-US" dirty="0" smtClean="0"/>
          </a:p>
          <a:p>
            <a:r>
              <a:rPr lang="en-US" dirty="0" smtClean="0"/>
              <a:t>Importance of EMU acknowledged by authors, but real model abstracts from inflation</a:t>
            </a:r>
          </a:p>
          <a:p>
            <a:r>
              <a:rPr lang="en-US" dirty="0" smtClean="0"/>
              <a:t>Average</a:t>
            </a:r>
            <a:r>
              <a:rPr lang="de-DE" dirty="0" smtClean="0"/>
              <a:t> </a:t>
            </a:r>
            <a:r>
              <a:rPr lang="en-US" dirty="0" smtClean="0"/>
              <a:t>inflation: 2 (EMU) </a:t>
            </a:r>
            <a:r>
              <a:rPr lang="en-US" dirty="0" err="1" smtClean="0"/>
              <a:t>vs</a:t>
            </a:r>
            <a:r>
              <a:rPr lang="en-US" dirty="0" smtClean="0"/>
              <a:t> 3 (Spain) percent</a:t>
            </a:r>
          </a:p>
          <a:p>
            <a:r>
              <a:rPr lang="en-US" dirty="0" err="1" smtClean="0"/>
              <a:t>Rabanal</a:t>
            </a:r>
            <a:r>
              <a:rPr lang="en-US" dirty="0" smtClean="0"/>
              <a:t> (2009): inflation differential driven by technology shocks</a:t>
            </a:r>
          </a:p>
          <a:p>
            <a:r>
              <a:rPr lang="en-US" dirty="0" smtClean="0"/>
              <a:t>Labor productivity growth in Spain far lower than in rest-of-EMU during last decade</a:t>
            </a:r>
          </a:p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8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1142984"/>
            <a:ext cx="4048134" cy="417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14300" dist="50800" dir="5400000" algn="ctr" rotWithShape="0">
              <a:srgbClr val="000000">
                <a:alpha val="43137"/>
              </a:srgbClr>
            </a:outerShdw>
          </a:effectLst>
        </p:spPr>
      </p:pic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00803-C844-4A2F-AA50-D4E689B37E11}" type="slidenum">
              <a:rPr lang="de-DE" smtClean="0"/>
              <a:pPr/>
              <a:t>9</a:t>
            </a:fld>
            <a:r>
              <a:rPr lang="de-DE" dirty="0" smtClean="0"/>
              <a:t>/14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643</Words>
  <Application>Microsoft Office PowerPoint</Application>
  <PresentationFormat>Bildschirmpräsentation (4:3)</PresentationFormat>
  <Paragraphs>107</Paragraphs>
  <Slides>14</Slides>
  <Notes>9</Notes>
  <HiddenSlides>0</HiddenSlides>
  <MMClips>0</MMClips>
  <ScaleCrop>false</ScaleCrop>
  <HeadingPairs>
    <vt:vector size="6" baseType="variant"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Larissa-Design</vt:lpstr>
      <vt:lpstr>Benutzerdefiniertes Design</vt:lpstr>
      <vt:lpstr>1_Benutzerdefiniertes Design</vt:lpstr>
      <vt:lpstr>Formel</vt:lpstr>
      <vt:lpstr>Gavilán, Hernándes de Cos, Jimeno and Rojas Fiscal policy and external imbalances:  A quantitative Evaluation for Spain </vt:lpstr>
      <vt:lpstr>Interesting and provocative paper Proceeds in three steps</vt:lpstr>
      <vt:lpstr>Framework: Real model of small open economy w/o nominal frictions </vt:lpstr>
      <vt:lpstr>1. Step: quantitative account</vt:lpstr>
      <vt:lpstr>Model successful</vt:lpstr>
      <vt:lpstr>Other features of the data?</vt:lpstr>
      <vt:lpstr>Real appreciation</vt:lpstr>
      <vt:lpstr>How to think about real interest rates?</vt:lpstr>
      <vt:lpstr>Folie 9</vt:lpstr>
      <vt:lpstr>My experiment</vt:lpstr>
      <vt:lpstr>How Spain adjusts to EMU-TFP-shock</vt:lpstr>
      <vt:lpstr>2. Step: counterfactuals</vt:lpstr>
      <vt:lpstr>Step 3: crisis</vt:lpstr>
      <vt:lpstr>Nice paper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gernot</dc:creator>
  <cp:lastModifiedBy>gernot</cp:lastModifiedBy>
  <cp:revision>129</cp:revision>
  <dcterms:created xsi:type="dcterms:W3CDTF">2010-02-17T07:42:11Z</dcterms:created>
  <dcterms:modified xsi:type="dcterms:W3CDTF">2010-02-25T12:54:26Z</dcterms:modified>
</cp:coreProperties>
</file>