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495" r:id="rId2"/>
    <p:sldId id="527" r:id="rId3"/>
    <p:sldId id="559" r:id="rId4"/>
    <p:sldId id="560" r:id="rId5"/>
    <p:sldId id="561" r:id="rId6"/>
    <p:sldId id="565" r:id="rId7"/>
    <p:sldId id="566" r:id="rId8"/>
    <p:sldId id="573" r:id="rId9"/>
    <p:sldId id="530" r:id="rId10"/>
    <p:sldId id="554" r:id="rId11"/>
    <p:sldId id="545" r:id="rId12"/>
    <p:sldId id="538" r:id="rId13"/>
    <p:sldId id="539" r:id="rId14"/>
    <p:sldId id="534" r:id="rId15"/>
    <p:sldId id="536" r:id="rId16"/>
    <p:sldId id="533" r:id="rId17"/>
    <p:sldId id="569" r:id="rId18"/>
    <p:sldId id="570" r:id="rId19"/>
    <p:sldId id="572" r:id="rId20"/>
    <p:sldId id="571" r:id="rId21"/>
    <p:sldId id="547" r:id="rId22"/>
    <p:sldId id="546" r:id="rId23"/>
  </p:sldIdLst>
  <p:sldSz cx="9144000" cy="6858000" type="screen4x3"/>
  <p:notesSz cx="6797675" cy="9874250"/>
  <p:defaultTextStyle>
    <a:defPPr>
      <a:defRPr lang="de-DE"/>
    </a:defPPr>
    <a:lvl1pPr algn="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Gill Sans MT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B80000"/>
    <a:srgbClr val="A20000"/>
    <a:srgbClr val="B00000"/>
    <a:srgbClr val="0000CC"/>
    <a:srgbClr val="000066"/>
    <a:srgbClr val="FF6600"/>
    <a:srgbClr val="FFFFAB"/>
    <a:srgbClr val="EAEA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49" autoAdjust="0"/>
    <p:restoredTop sz="93196" autoAdjust="0"/>
  </p:normalViewPr>
  <p:slideViewPr>
    <p:cSldViewPr snapToGrid="0">
      <p:cViewPr>
        <p:scale>
          <a:sx n="60" d="100"/>
          <a:sy n="60" d="100"/>
        </p:scale>
        <p:origin x="-1728" y="-204"/>
      </p:cViewPr>
      <p:guideLst>
        <p:guide orient="horz" pos="960"/>
        <p:guide pos="5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000"/>
    </p:cViewPr>
  </p:sorterViewPr>
  <p:notesViewPr>
    <p:cSldViewPr snapToGrid="0">
      <p:cViewPr>
        <p:scale>
          <a:sx n="68" d="100"/>
          <a:sy n="68" d="100"/>
        </p:scale>
        <p:origin x="-2340" y="414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Relationship Id="rId4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8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8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781C08EF-DECD-42B1-B908-3763E799C0C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91063"/>
            <a:ext cx="4984750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Klicken Sie, um die Formate des Vorlagentextes zu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6CF9D167-385D-4A43-A709-96D8AFDB6534}" type="slidenum">
              <a:rPr lang="de-DE"/>
              <a:pPr>
                <a:defRPr/>
              </a:pPr>
              <a:t>‹N›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dirty="0" smtClean="0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9F6E1E-44C6-4ABC-A197-A0687AA42AF0}" type="slidenum">
              <a:rPr lang="de-DE" smtClean="0"/>
              <a:pPr/>
              <a:t>1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9D167-385D-4A43-A709-96D8AFDB6534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 txBox="1">
            <a:spLocks noGrp="1" noChangeArrowheads="1"/>
          </p:cNvSpPr>
          <p:nvPr/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fld id="{7DBE3743-D84C-4228-AC82-9AFC47D8CBC4}" type="slidenum">
              <a:rPr lang="de-DE" sz="1200"/>
              <a:pPr/>
              <a:t>3</a:t>
            </a:fld>
            <a:endParaRPr lang="de-DE" sz="120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 txBox="1">
            <a:spLocks noGrp="1" noChangeArrowheads="1"/>
          </p:cNvSpPr>
          <p:nvPr/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fld id="{7DBE3743-D84C-4228-AC82-9AFC47D8CBC4}" type="slidenum">
              <a:rPr lang="de-DE" sz="1200"/>
              <a:pPr/>
              <a:t>4</a:t>
            </a:fld>
            <a:endParaRPr lang="de-DE" sz="120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 txBox="1">
            <a:spLocks noGrp="1" noChangeArrowheads="1"/>
          </p:cNvSpPr>
          <p:nvPr/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fld id="{7DBE3743-D84C-4228-AC82-9AFC47D8CBC4}" type="slidenum">
              <a:rPr lang="de-DE" sz="1200"/>
              <a:pPr/>
              <a:t>5</a:t>
            </a:fld>
            <a:endParaRPr lang="de-DE" sz="120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 noChangeArrowheads="1"/>
          </p:cNvSpPr>
          <p:nvPr/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fld id="{89ED3139-2F1C-43AA-AAD0-E4C431B32B72}" type="slidenum">
              <a:rPr lang="de-DE" sz="1200"/>
              <a:pPr/>
              <a:t>6</a:t>
            </a:fld>
            <a:endParaRPr lang="de-DE" sz="120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 noChangeArrowheads="1"/>
          </p:cNvSpPr>
          <p:nvPr/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fld id="{89ED3139-2F1C-43AA-AAD0-E4C431B32B72}" type="slidenum">
              <a:rPr lang="de-DE" sz="1200"/>
              <a:pPr/>
              <a:t>7</a:t>
            </a:fld>
            <a:endParaRPr lang="de-DE" sz="120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 noChangeArrowheads="1"/>
          </p:cNvSpPr>
          <p:nvPr/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fld id="{89ED3139-2F1C-43AA-AAD0-E4C431B32B72}" type="slidenum">
              <a:rPr lang="de-DE" sz="1200"/>
              <a:pPr/>
              <a:t>8</a:t>
            </a:fld>
            <a:endParaRPr lang="de-DE" sz="120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fld id="{9EF7D50C-CC4F-43B2-A3D9-FFBEF4CAD316}" type="slidenum">
              <a:rPr lang="de-DE" sz="1200"/>
              <a:pPr/>
              <a:t>9</a:t>
            </a:fld>
            <a:endParaRPr lang="de-DE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9D167-385D-4A43-A709-96D8AFDB6534}" type="slidenum">
              <a:rPr lang="de-DE" smtClean="0"/>
              <a:pPr>
                <a:defRPr/>
              </a:pPr>
              <a:t>10</a:t>
            </a:fld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11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12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13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14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15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16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17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18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19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20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21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B65C47-0D23-478D-BD5B-4F0576A59414}" type="slidenum">
              <a:rPr lang="de-DE" smtClean="0"/>
              <a:pPr/>
              <a:t>22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990600" y="617220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rgbClr val="FF6600"/>
              </a:buClr>
              <a:buFont typeface="Wingdings" pitchFamily="2" charset="2"/>
              <a:buNone/>
              <a:defRPr/>
            </a:pPr>
            <a:endParaRPr lang="en-US" sz="1600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Klicken Sie, um das Titelformat zu bearbeiten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de-DE"/>
              <a:t>Klicken Sie, um das Format des Untertitelmasters zu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3657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00600" y="1981200"/>
            <a:ext cx="3657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990600" y="1981200"/>
            <a:ext cx="7467600" cy="4114800"/>
          </a:xfrm>
        </p:spPr>
        <p:txBody>
          <a:bodyPr/>
          <a:lstStyle/>
          <a:p>
            <a:pPr lvl="0"/>
            <a:endParaRPr lang="it-IT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981200"/>
            <a:ext cx="7467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Klicken Sie, um die Formate des Vorlagentextes zu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990600" y="617220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rgbClr val="FF6600"/>
              </a:buClr>
              <a:buFont typeface="Wingdings" pitchFamily="2" charset="2"/>
              <a:buNone/>
              <a:defRPr/>
            </a:pPr>
            <a:endParaRPr lang="en-US" sz="16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19" r:id="rId2"/>
    <p:sldLayoutId id="2147483818" r:id="rId3"/>
    <p:sldLayoutId id="2147483817" r:id="rId4"/>
    <p:sldLayoutId id="2147483816" r:id="rId5"/>
    <p:sldLayoutId id="2147483815" r:id="rId6"/>
    <p:sldLayoutId id="2147483814" r:id="rId7"/>
    <p:sldLayoutId id="2147483813" r:id="rId8"/>
    <p:sldLayoutId id="2147483812" r:id="rId9"/>
    <p:sldLayoutId id="2147483811" r:id="rId10"/>
    <p:sldLayoutId id="2147483810" r:id="rId11"/>
    <p:sldLayoutId id="214748380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package" Target="../embeddings/Documento_di_Microsoft_Office_Word4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Documento_di_Microsoft_Office_Word3.docx"/><Relationship Id="rId5" Type="http://schemas.openxmlformats.org/officeDocument/2006/relationships/package" Target="../embeddings/Documento_di_Microsoft_Office_Word2.docx"/><Relationship Id="rId4" Type="http://schemas.openxmlformats.org/officeDocument/2006/relationships/package" Target="../embeddings/Documento_di_Microsoft_Office_Word1.doc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Documento_di_Microsoft_Office_Word7.docx"/><Relationship Id="rId5" Type="http://schemas.openxmlformats.org/officeDocument/2006/relationships/package" Target="../embeddings/Documento_di_Microsoft_Office_Word6.docx"/><Relationship Id="rId4" Type="http://schemas.openxmlformats.org/officeDocument/2006/relationships/package" Target="../embeddings/Documento_di_Microsoft_Office_Word5.doc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package" Target="../embeddings/Documento_di_Microsoft_Office_Word8.docx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package" Target="../embeddings/Documento_di_Microsoft_Office_Word10.docx"/><Relationship Id="rId4" Type="http://schemas.openxmlformats.org/officeDocument/2006/relationships/package" Target="../embeddings/Documento_di_Microsoft_Office_Word9.doc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magine 5" descr="logounit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488" y="19050"/>
            <a:ext cx="10826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ttangolo 7"/>
          <p:cNvSpPr>
            <a:spLocks noChangeArrowheads="1"/>
          </p:cNvSpPr>
          <p:nvPr/>
        </p:nvSpPr>
        <p:spPr bwMode="auto">
          <a:xfrm>
            <a:off x="2387600" y="171450"/>
            <a:ext cx="6756400" cy="655638"/>
          </a:xfrm>
          <a:prstGeom prst="rect">
            <a:avLst/>
          </a:prstGeom>
          <a:solidFill>
            <a:srgbClr val="B80000"/>
          </a:solidFill>
          <a:ln w="9525" algn="ctr">
            <a:noFill/>
            <a:round/>
            <a:headEnd/>
            <a:tailEnd/>
          </a:ln>
        </p:spPr>
        <p:txBody>
          <a:bodyPr anchor="b"/>
          <a:lstStyle/>
          <a:p>
            <a:pPr>
              <a:spcBef>
                <a:spcPts val="1200"/>
              </a:spcBef>
            </a:pPr>
            <a:endParaRPr lang="it-IT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076" name="Rettangolo 8"/>
          <p:cNvSpPr>
            <a:spLocks noChangeArrowheads="1"/>
          </p:cNvSpPr>
          <p:nvPr/>
        </p:nvSpPr>
        <p:spPr bwMode="auto">
          <a:xfrm>
            <a:off x="0" y="160338"/>
            <a:ext cx="192088" cy="657225"/>
          </a:xfrm>
          <a:prstGeom prst="rect">
            <a:avLst/>
          </a:prstGeom>
          <a:solidFill>
            <a:srgbClr val="B0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077" name="Rettangolo 9"/>
          <p:cNvSpPr>
            <a:spLocks noChangeArrowheads="1"/>
          </p:cNvSpPr>
          <p:nvPr/>
        </p:nvSpPr>
        <p:spPr bwMode="auto">
          <a:xfrm>
            <a:off x="1300163" y="82550"/>
            <a:ext cx="1009650" cy="928688"/>
          </a:xfrm>
          <a:prstGeom prst="rect">
            <a:avLst/>
          </a:prstGeom>
          <a:solidFill>
            <a:srgbClr val="C00000">
              <a:alpha val="65881"/>
            </a:srgbClr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l">
              <a:spcBef>
                <a:spcPts val="1200"/>
              </a:spcBef>
            </a:pPr>
            <a:r>
              <a:rPr lang="it-IT" sz="1400">
                <a:solidFill>
                  <a:schemeClr val="bg1"/>
                </a:solidFill>
                <a:latin typeface="Calibri" pitchFamily="34" charset="0"/>
              </a:rPr>
              <a:t>Università degli Studi di Torino</a:t>
            </a:r>
          </a:p>
        </p:txBody>
      </p:sp>
      <p:sp>
        <p:nvSpPr>
          <p:cNvPr id="3078" name="Rectangle 2"/>
          <p:cNvSpPr txBox="1">
            <a:spLocks noChangeArrowheads="1"/>
          </p:cNvSpPr>
          <p:nvPr/>
        </p:nvSpPr>
        <p:spPr bwMode="auto">
          <a:xfrm>
            <a:off x="719138" y="1822907"/>
            <a:ext cx="7834312" cy="2415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b="1" dirty="0" smtClean="0">
                <a:latin typeface="Calibri" pitchFamily="34" charset="0"/>
                <a:cs typeface="Calibri" pitchFamily="34" charset="0"/>
              </a:rPr>
              <a:t>Whence Policy?</a:t>
            </a:r>
            <a:endParaRPr lang="it-IT" sz="4400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4000" b="1" dirty="0" smtClean="0">
                <a:latin typeface="Calibri" pitchFamily="34" charset="0"/>
                <a:cs typeface="Calibri" pitchFamily="34" charset="0"/>
              </a:rPr>
              <a:t>Government Policies, Finance, </a:t>
            </a:r>
            <a:endParaRPr lang="it-IT" sz="4000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4000" b="1" dirty="0" smtClean="0">
                <a:latin typeface="Calibri" pitchFamily="34" charset="0"/>
                <a:cs typeface="Calibri" pitchFamily="34" charset="0"/>
              </a:rPr>
              <a:t>and Economic Integration</a:t>
            </a:r>
            <a:endParaRPr lang="de-DE" sz="30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079" name="Rectangle 3"/>
          <p:cNvSpPr txBox="1">
            <a:spLocks noChangeArrowheads="1"/>
          </p:cNvSpPr>
          <p:nvPr/>
        </p:nvSpPr>
        <p:spPr bwMode="auto">
          <a:xfrm>
            <a:off x="616404" y="4842328"/>
            <a:ext cx="8064500" cy="1297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rgbClr val="FF6600"/>
              </a:buClr>
            </a:pPr>
            <a:r>
              <a:rPr lang="de-DE" sz="2800" dirty="0">
                <a:latin typeface="Calibri" pitchFamily="34" charset="0"/>
                <a:cs typeface="Calibri" pitchFamily="34" charset="0"/>
              </a:rPr>
              <a:t>Giuseppe </a:t>
            </a:r>
            <a:r>
              <a:rPr lang="de-DE" sz="2800" dirty="0" smtClean="0">
                <a:latin typeface="Calibri" pitchFamily="34" charset="0"/>
                <a:cs typeface="Calibri" pitchFamily="34" charset="0"/>
              </a:rPr>
              <a:t>Bertola  ;  Anna </a:t>
            </a:r>
            <a:r>
              <a:rPr lang="de-DE" sz="2800" dirty="0">
                <a:latin typeface="Calibri" pitchFamily="34" charset="0"/>
                <a:cs typeface="Calibri" pitchFamily="34" charset="0"/>
              </a:rPr>
              <a:t>Lo Prete </a:t>
            </a:r>
            <a:endParaRPr lang="de-DE" sz="28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rgbClr val="FF6600"/>
              </a:buClr>
            </a:pPr>
            <a:endParaRPr lang="de-DE" sz="1100" dirty="0">
              <a:latin typeface="Calibri" pitchFamily="34" charset="0"/>
              <a:cs typeface="Calibri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rgbClr val="FF6600"/>
              </a:buClr>
            </a:pPr>
            <a:r>
              <a:rPr lang="de-DE" sz="2000" dirty="0">
                <a:latin typeface="Calibri" pitchFamily="34" charset="0"/>
                <a:cs typeface="Calibri" pitchFamily="34" charset="0"/>
              </a:rPr>
              <a:t>Università di </a:t>
            </a:r>
            <a:r>
              <a:rPr lang="de-DE" sz="2000" dirty="0" smtClean="0">
                <a:latin typeface="Calibri" pitchFamily="34" charset="0"/>
                <a:cs typeface="Calibri" pitchFamily="34" charset="0"/>
              </a:rPr>
              <a:t>Torino </a:t>
            </a:r>
            <a:r>
              <a:rPr lang="de-DE" sz="2000" dirty="0" err="1" smtClean="0">
                <a:latin typeface="Calibri" pitchFamily="34" charset="0"/>
                <a:cs typeface="Calibri" pitchFamily="34" charset="0"/>
              </a:rPr>
              <a:t>and</a:t>
            </a:r>
            <a:r>
              <a:rPr lang="de-DE" sz="2000" dirty="0" smtClean="0">
                <a:latin typeface="Calibri" pitchFamily="34" charset="0"/>
                <a:cs typeface="Calibri" pitchFamily="34" charset="0"/>
              </a:rPr>
              <a:t> CEPR; </a:t>
            </a:r>
            <a:r>
              <a:rPr lang="de-DE" sz="2000" dirty="0" err="1" smtClean="0">
                <a:latin typeface="Calibri" pitchFamily="34" charset="0"/>
                <a:cs typeface="Calibri" pitchFamily="34" charset="0"/>
              </a:rPr>
              <a:t>Università</a:t>
            </a:r>
            <a:r>
              <a:rPr lang="de-DE" sz="2000" dirty="0" smtClean="0">
                <a:latin typeface="Calibri" pitchFamily="34" charset="0"/>
                <a:cs typeface="Calibri" pitchFamily="34" charset="0"/>
              </a:rPr>
              <a:t> di Torino</a:t>
            </a:r>
            <a:endParaRPr lang="de-DE" sz="2000" dirty="0">
              <a:latin typeface="Calibri" pitchFamily="34" charset="0"/>
              <a:cs typeface="Calibri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rgbClr val="FF6600"/>
              </a:buClr>
              <a:buFont typeface="Wingdings" pitchFamily="2" charset="2"/>
              <a:buChar char="§"/>
            </a:pPr>
            <a:endParaRPr lang="de-DE" sz="2800" dirty="0">
              <a:latin typeface="Arial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rgbClr val="FF6600"/>
              </a:buClr>
            </a:pPr>
            <a:endParaRPr lang="de-DE" sz="2000" dirty="0">
              <a:latin typeface="Arial" charset="0"/>
            </a:endParaRPr>
          </a:p>
        </p:txBody>
      </p:sp>
      <p:grpSp>
        <p:nvGrpSpPr>
          <p:cNvPr id="3080" name="Gruppo 14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3081" name="Rettangolo 1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082" name="Rettangolo 1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4423" y="490841"/>
            <a:ext cx="8278285" cy="4797602"/>
          </a:xfrm>
        </p:spPr>
        <p:txBody>
          <a:bodyPr/>
          <a:lstStyle/>
          <a:p>
            <a:pPr>
              <a:buNone/>
            </a:pPr>
            <a:endParaRPr lang="it-IT" sz="3600" b="1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it-IT" sz="2400" b="1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en-US" dirty="0" smtClean="0">
                <a:latin typeface="Calibri" pitchFamily="34" charset="0"/>
                <a:cs typeface="Calibri" pitchFamily="34" charset="0"/>
              </a:rPr>
              <a:t>Economic integration</a:t>
            </a:r>
          </a:p>
          <a:p>
            <a:pPr algn="ctr">
              <a:buNone/>
            </a:pPr>
            <a:endParaRPr lang="en-US" sz="900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en-US" dirty="0" smtClean="0">
                <a:latin typeface="Calibri" pitchFamily="34" charset="0"/>
                <a:cs typeface="Calibri" pitchFamily="34" charset="0"/>
              </a:rPr>
              <a:t>Finance</a:t>
            </a:r>
          </a:p>
          <a:p>
            <a:pPr algn="ctr">
              <a:buNone/>
            </a:pPr>
            <a:endParaRPr lang="en-US" sz="900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en-US" dirty="0" smtClean="0">
                <a:latin typeface="Calibri" pitchFamily="34" charset="0"/>
                <a:cs typeface="Calibri" pitchFamily="34" charset="0"/>
              </a:rPr>
              <a:t>Government policies</a:t>
            </a:r>
            <a:endParaRPr lang="it-IT" dirty="0"/>
          </a:p>
        </p:txBody>
      </p:sp>
      <p:grpSp>
        <p:nvGrpSpPr>
          <p:cNvPr id="4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5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7" name="Segnaposto contenuto 2"/>
          <p:cNvSpPr txBox="1">
            <a:spLocks/>
          </p:cNvSpPr>
          <p:nvPr/>
        </p:nvSpPr>
        <p:spPr bwMode="auto">
          <a:xfrm>
            <a:off x="431255" y="1641384"/>
            <a:ext cx="2907999" cy="6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MORE</a:t>
            </a:r>
            <a:endParaRPr kumimoji="0" lang="it-IT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egnaposto contenuto 2"/>
          <p:cNvSpPr txBox="1">
            <a:spLocks/>
          </p:cNvSpPr>
          <p:nvPr/>
        </p:nvSpPr>
        <p:spPr bwMode="auto">
          <a:xfrm>
            <a:off x="461474" y="2404612"/>
            <a:ext cx="2907999" cy="6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MORE</a:t>
            </a:r>
            <a:endParaRPr kumimoji="0" lang="it-IT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egnaposto contenuto 2"/>
          <p:cNvSpPr txBox="1">
            <a:spLocks/>
          </p:cNvSpPr>
          <p:nvPr/>
        </p:nvSpPr>
        <p:spPr bwMode="auto">
          <a:xfrm>
            <a:off x="387452" y="3119377"/>
            <a:ext cx="2907999" cy="6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LESS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endParaRPr kumimoji="0" lang="it-IT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egnaposto contenuto 2"/>
          <p:cNvSpPr txBox="1">
            <a:spLocks/>
          </p:cNvSpPr>
          <p:nvPr/>
        </p:nvSpPr>
        <p:spPr bwMode="auto">
          <a:xfrm>
            <a:off x="311894" y="984184"/>
            <a:ext cx="3800632" cy="6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1980s – early 2000s :</a:t>
            </a:r>
            <a:endParaRPr kumimoji="0" lang="it-IT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egnaposto contenuto 2"/>
          <p:cNvSpPr txBox="1">
            <a:spLocks/>
          </p:cNvSpPr>
          <p:nvPr/>
        </p:nvSpPr>
        <p:spPr bwMode="auto">
          <a:xfrm>
            <a:off x="2685533" y="3934601"/>
            <a:ext cx="5979890" cy="6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…aftermath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of 2008-09 crisis ?</a:t>
            </a:r>
            <a:endParaRPr kumimoji="0" lang="it-IT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egnaposto contenuto 2"/>
          <p:cNvSpPr txBox="1">
            <a:spLocks/>
          </p:cNvSpPr>
          <p:nvPr/>
        </p:nvSpPr>
        <p:spPr bwMode="auto">
          <a:xfrm>
            <a:off x="408057" y="4998578"/>
            <a:ext cx="8182099" cy="1144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Panel</a:t>
            </a:r>
            <a:r>
              <a:rPr kumimoji="0" lang="en-US" sz="280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OECD, 1980-2007,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5-year averages of standard country-level</a:t>
            </a:r>
            <a:r>
              <a:rPr kumimoji="0" lang="en-US" sz="280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data:</a:t>
            </a:r>
            <a:endParaRPr kumimoji="0" lang="it-IT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10921" y="376109"/>
            <a:ext cx="8771075" cy="552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TRENDS</a:t>
            </a: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  <p:bldP spid="8" grpId="0" build="p"/>
      <p:bldP spid="9" grpId="0" build="p"/>
      <p:bldP spid="10" grpId="0" build="p"/>
      <p:bldP spid="11" grpId="0" build="p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314869" y="927653"/>
            <a:ext cx="8771075" cy="44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endParaRPr lang="it-IT" sz="7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en-US" sz="2800" dirty="0" smtClean="0">
                <a:latin typeface="Calibri" pitchFamily="34" charset="0"/>
                <a:cs typeface="Calibri" pitchFamily="34" charset="0"/>
              </a:rPr>
              <a:t>Financial Development </a:t>
            </a:r>
            <a:r>
              <a:rPr lang="en-US" sz="2800" dirty="0" smtClean="0">
                <a:latin typeface="Calibri" pitchFamily="34" charset="0"/>
                <a:cs typeface="Calibri" pitchFamily="34" charset="0"/>
                <a:sym typeface="Wingdings" pitchFamily="2" charset="2"/>
              </a:rPr>
              <a:t>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Openness ?</a:t>
            </a:r>
          </a:p>
          <a:p>
            <a:pPr marL="342900" indent="-342900" algn="l"/>
            <a:endParaRPr lang="en-US" sz="2800" dirty="0" smtClean="0">
              <a:latin typeface="Arial"/>
              <a:cs typeface="Arial"/>
            </a:endParaRPr>
          </a:p>
          <a:p>
            <a:pPr marL="342900" indent="-342900" algn="l"/>
            <a:endParaRPr lang="en-US" sz="2800" dirty="0" smtClean="0"/>
          </a:p>
        </p:txBody>
      </p:sp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1946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9461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pic>
        <p:nvPicPr>
          <p:cNvPr id="11" name="Immagine 10" descr="figFINopenc.wmf"/>
          <p:cNvPicPr>
            <a:picLocks noChangeAspect="1"/>
          </p:cNvPicPr>
          <p:nvPr/>
        </p:nvPicPr>
        <p:blipFill>
          <a:blip r:embed="rId3" cstate="print"/>
          <a:srcRect l="3847" t="5524" r="3663" b="53310"/>
          <a:stretch>
            <a:fillRect/>
          </a:stretch>
        </p:blipFill>
        <p:spPr>
          <a:xfrm>
            <a:off x="2743204" y="1574189"/>
            <a:ext cx="6101253" cy="1888354"/>
          </a:xfrm>
          <a:prstGeom prst="rect">
            <a:avLst/>
          </a:prstGeom>
        </p:spPr>
      </p:pic>
      <p:pic>
        <p:nvPicPr>
          <p:cNvPr id="14" name="Immagine 13" descr="figFINopenc.wmf"/>
          <p:cNvPicPr>
            <a:picLocks noChangeAspect="1"/>
          </p:cNvPicPr>
          <p:nvPr/>
        </p:nvPicPr>
        <p:blipFill>
          <a:blip r:embed="rId3" cstate="print"/>
          <a:srcRect l="828" t="50084" b="3513"/>
          <a:stretch>
            <a:fillRect/>
          </a:stretch>
        </p:blipFill>
        <p:spPr>
          <a:xfrm>
            <a:off x="2546362" y="4278476"/>
            <a:ext cx="6426679" cy="2034909"/>
          </a:xfrm>
          <a:prstGeom prst="rect">
            <a:avLst/>
          </a:prstGeom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34660" y="3757273"/>
            <a:ext cx="9032332" cy="205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endParaRPr lang="it-IT" sz="7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en-US" sz="2800" dirty="0" smtClean="0">
                <a:latin typeface="Calibri" pitchFamily="34" charset="0"/>
                <a:cs typeface="Calibri" pitchFamily="34" charset="0"/>
              </a:rPr>
              <a:t>Financial Development </a:t>
            </a:r>
            <a:r>
              <a:rPr lang="en-US" sz="2800" dirty="0" smtClean="0">
                <a:latin typeface="Calibri" pitchFamily="34" charset="0"/>
                <a:cs typeface="Calibri" pitchFamily="34" charset="0"/>
                <a:sym typeface="Wingdings" pitchFamily="2" charset="2"/>
              </a:rPr>
              <a:t>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Financial Structure ?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10921" y="376109"/>
            <a:ext cx="8771075" cy="552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FINANCE and OPENNESS</a:t>
            </a:r>
            <a:endParaRPr lang="en-US" sz="2000" dirty="0" smtClean="0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99552" y="5116086"/>
            <a:ext cx="2569772" cy="874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Tressel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Detragiache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 2008)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83789" y="2173135"/>
            <a:ext cx="2727434" cy="11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Rajan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Zingales,2003)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(Do Levchenko,2007)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(Beck,2002)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build="p"/>
      <p:bldP spid="15" grpId="0" build="p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314869" y="927653"/>
            <a:ext cx="8771075" cy="44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endParaRPr lang="it-IT" sz="7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en-US" sz="2800" dirty="0" smtClean="0">
                <a:latin typeface="Calibri" pitchFamily="34" charset="0"/>
                <a:cs typeface="Calibri" pitchFamily="34" charset="0"/>
              </a:rPr>
              <a:t>Openness </a:t>
            </a:r>
            <a:r>
              <a:rPr lang="en-US" sz="2800" dirty="0" smtClean="0">
                <a:latin typeface="Calibri" pitchFamily="34" charset="0"/>
                <a:cs typeface="Calibri" pitchFamily="34" charset="0"/>
                <a:sym typeface="Wingdings" pitchFamily="2" charset="2"/>
              </a:rPr>
              <a:t>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Government Size ? </a:t>
            </a:r>
          </a:p>
          <a:p>
            <a:pPr marL="342900" indent="-342900" algn="l"/>
            <a:endParaRPr lang="en-US" sz="24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en-US" sz="24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en-US" sz="2800" dirty="0" smtClean="0">
              <a:latin typeface="Arial"/>
              <a:cs typeface="Arial"/>
            </a:endParaRPr>
          </a:p>
          <a:p>
            <a:pPr marL="342900" indent="-342900" algn="l"/>
            <a:endParaRPr lang="en-US" sz="2800" dirty="0" smtClean="0"/>
          </a:p>
        </p:txBody>
      </p:sp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1946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9461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58411" y="3745398"/>
            <a:ext cx="9032332" cy="205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endParaRPr lang="it-IT" sz="7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en-US" sz="2800" dirty="0" smtClean="0">
                <a:latin typeface="Calibri" pitchFamily="34" charset="0"/>
                <a:cs typeface="Calibri" pitchFamily="34" charset="0"/>
              </a:rPr>
              <a:t>Openness </a:t>
            </a:r>
            <a:r>
              <a:rPr lang="en-US" sz="2800" dirty="0" smtClean="0">
                <a:latin typeface="Calibri" pitchFamily="34" charset="0"/>
                <a:cs typeface="Calibri" pitchFamily="34" charset="0"/>
                <a:sym typeface="Wingdings" pitchFamily="2" charset="2"/>
              </a:rPr>
              <a:t>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Social Policy ?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10921" y="376109"/>
            <a:ext cx="8771075" cy="552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GOVERNMENT POLICIES and OPENNESS</a:t>
            </a:r>
            <a:endParaRPr lang="en-US" sz="2000" dirty="0" smtClean="0"/>
          </a:p>
        </p:txBody>
      </p:sp>
      <p:pic>
        <p:nvPicPr>
          <p:cNvPr id="10" name="Immagine 9" descr="figCGXSopenc.wmf"/>
          <p:cNvPicPr>
            <a:picLocks noChangeAspect="1"/>
          </p:cNvPicPr>
          <p:nvPr/>
        </p:nvPicPr>
        <p:blipFill>
          <a:blip r:embed="rId3" cstate="print"/>
          <a:srcRect l="3175" t="4549" b="53766"/>
          <a:stretch>
            <a:fillRect/>
          </a:stretch>
        </p:blipFill>
        <p:spPr>
          <a:xfrm>
            <a:off x="2842192" y="1580025"/>
            <a:ext cx="6197601" cy="1940560"/>
          </a:xfrm>
          <a:prstGeom prst="rect">
            <a:avLst/>
          </a:prstGeom>
        </p:spPr>
      </p:pic>
      <p:pic>
        <p:nvPicPr>
          <p:cNvPr id="12" name="Immagine 11" descr="figCGXSopenc.wmf"/>
          <p:cNvPicPr>
            <a:picLocks noChangeAspect="1"/>
          </p:cNvPicPr>
          <p:nvPr/>
        </p:nvPicPr>
        <p:blipFill>
          <a:blip r:embed="rId3" cstate="print"/>
          <a:srcRect l="3810" t="53830" b="4985"/>
          <a:stretch>
            <a:fillRect/>
          </a:stretch>
        </p:blipFill>
        <p:spPr>
          <a:xfrm>
            <a:off x="2956540" y="4579446"/>
            <a:ext cx="6012611" cy="1735526"/>
          </a:xfrm>
          <a:prstGeom prst="rect">
            <a:avLst/>
          </a:prstGeom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10061" y="1600299"/>
            <a:ext cx="2727434" cy="11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(Rodrik,1998)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388890" y="4753429"/>
            <a:ext cx="2727434" cy="11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Agell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 2002)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15321" y="2220433"/>
            <a:ext cx="2727434" cy="11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(Rodrik,1997)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(Sinn,2003)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Bertola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Lo Prete,2008)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build="p"/>
      <p:bldP spid="15" grpId="0" build="p"/>
      <p:bldP spid="13" grpId="0" build="p"/>
      <p:bldP spid="14" grpId="0" build="p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314869" y="927653"/>
            <a:ext cx="8771075" cy="44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endParaRPr lang="it-IT" sz="7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en-US" sz="2800" dirty="0" smtClean="0">
                <a:latin typeface="Calibri" pitchFamily="34" charset="0"/>
                <a:cs typeface="Calibri" pitchFamily="34" charset="0"/>
                <a:sym typeface="Wingdings" pitchFamily="2" charset="2"/>
              </a:rPr>
              <a:t>Financial Development 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Government Size ? </a:t>
            </a:r>
          </a:p>
          <a:p>
            <a:pPr marL="342900" indent="-342900" algn="l"/>
            <a:endParaRPr lang="en-US" sz="24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en-US" sz="24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en-US" sz="2800" dirty="0" smtClean="0">
              <a:latin typeface="Arial"/>
              <a:cs typeface="Arial"/>
            </a:endParaRPr>
          </a:p>
          <a:p>
            <a:pPr marL="342900" indent="-342900" algn="l"/>
            <a:endParaRPr lang="en-US" sz="2800" dirty="0" smtClean="0"/>
          </a:p>
        </p:txBody>
      </p:sp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1946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9461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89793" y="3852276"/>
            <a:ext cx="7939807" cy="205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endParaRPr lang="it-IT" sz="7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en-US" sz="2800" dirty="0" smtClean="0">
                <a:latin typeface="Calibri" pitchFamily="34" charset="0"/>
                <a:cs typeface="Calibri" pitchFamily="34" charset="0"/>
                <a:sym typeface="Wingdings" pitchFamily="2" charset="2"/>
              </a:rPr>
              <a:t>Financial Development 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Social Policy ?  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10921" y="376109"/>
            <a:ext cx="8771075" cy="552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FINANCE and GOVERNMENT POLICIES</a:t>
            </a:r>
            <a:endParaRPr lang="en-US" sz="2000" dirty="0" smtClean="0"/>
          </a:p>
        </p:txBody>
      </p:sp>
      <p:pic>
        <p:nvPicPr>
          <p:cNvPr id="11" name="Immagine 10" descr="figCGXSpcredo.wmf"/>
          <p:cNvPicPr>
            <a:picLocks noChangeAspect="1"/>
          </p:cNvPicPr>
          <p:nvPr/>
        </p:nvPicPr>
        <p:blipFill>
          <a:blip r:embed="rId3" cstate="print"/>
          <a:srcRect l="4127" t="5203" r="3651" b="54420"/>
          <a:stretch>
            <a:fillRect/>
          </a:stretch>
        </p:blipFill>
        <p:spPr>
          <a:xfrm>
            <a:off x="2247157" y="1588139"/>
            <a:ext cx="6506918" cy="1993615"/>
          </a:xfrm>
          <a:prstGeom prst="rect">
            <a:avLst/>
          </a:prstGeom>
        </p:spPr>
      </p:pic>
      <p:pic>
        <p:nvPicPr>
          <p:cNvPr id="13" name="Immagine 12" descr="figCGXSpcredo.wmf"/>
          <p:cNvPicPr>
            <a:picLocks noChangeAspect="1"/>
          </p:cNvPicPr>
          <p:nvPr/>
        </p:nvPicPr>
        <p:blipFill>
          <a:blip r:embed="rId3" cstate="print"/>
          <a:srcRect l="4206" t="53383" r="4048" b="5804"/>
          <a:stretch>
            <a:fillRect/>
          </a:stretch>
        </p:blipFill>
        <p:spPr>
          <a:xfrm>
            <a:off x="2238708" y="4584793"/>
            <a:ext cx="6595035" cy="2003319"/>
          </a:xfrm>
          <a:prstGeom prst="rect">
            <a:avLst/>
          </a:prstGeom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31231" y="2357040"/>
            <a:ext cx="2727434" cy="11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Substitution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(Bertola Koeniger,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2007)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73274" y="4685098"/>
            <a:ext cx="2727434" cy="11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Substitution/</a:t>
            </a:r>
          </a:p>
          <a:p>
            <a:pPr marL="342900" indent="-342900"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complement?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build="p"/>
      <p:bldP spid="15" grpId="0" build="p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354465" y="323851"/>
            <a:ext cx="8672189" cy="73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A </a:t>
            </a:r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SIMPLE MODEL</a:t>
            </a:r>
            <a:endParaRPr lang="it-IT" sz="3400" b="1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5134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5135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5125" name="Rectangle 9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5126" name="Rectangle 11"/>
          <p:cNvSpPr>
            <a:spLocks noChangeArrowheads="1"/>
          </p:cNvSpPr>
          <p:nvPr/>
        </p:nvSpPr>
        <p:spPr bwMode="auto">
          <a:xfrm>
            <a:off x="8921750" y="3103563"/>
            <a:ext cx="2222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100">
                <a:cs typeface="Times New Roman" pitchFamily="18" charset="0"/>
              </a:rPr>
              <a:t> </a:t>
            </a:r>
            <a:endParaRPr lang="en-US"/>
          </a:p>
        </p:txBody>
      </p:sp>
      <p:sp>
        <p:nvSpPr>
          <p:cNvPr id="5128" name="Rectangle 12"/>
          <p:cNvSpPr>
            <a:spLocks noChangeArrowheads="1"/>
          </p:cNvSpPr>
          <p:nvPr/>
        </p:nvSpPr>
        <p:spPr bwMode="auto">
          <a:xfrm>
            <a:off x="8928100" y="3525838"/>
            <a:ext cx="215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it-IT" sz="900"/>
              <a:t> </a:t>
            </a:r>
            <a:endParaRPr lang="it-IT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85310" y="1085662"/>
            <a:ext cx="822166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Two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periods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/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contingencies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it-IT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0"/>
                <a:ea typeface="Times New Roman" pitchFamily="18" charset="0"/>
              </a:rPr>
              <a:t>t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ill Sans MT" pitchFamily="34" charset="0"/>
            </a:endParaRPr>
          </a:p>
        </p:txBody>
      </p:sp>
      <p:sp>
        <p:nvSpPr>
          <p:cNvPr id="5148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52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407082" y="3004457"/>
            <a:ext cx="8221661" cy="70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financial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transaction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unit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cost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l-GR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μ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?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Constraint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91139" name="Object 3"/>
          <p:cNvGraphicFramePr>
            <a:graphicFrameLocks noChangeAspect="1"/>
          </p:cNvGraphicFramePr>
          <p:nvPr/>
        </p:nvGraphicFramePr>
        <p:xfrm>
          <a:off x="688769" y="3610553"/>
          <a:ext cx="7820601" cy="582133"/>
        </p:xfrm>
        <a:graphic>
          <a:graphicData uri="http://schemas.openxmlformats.org/presentationml/2006/ole">
            <p:oleObj spid="_x0000_s214018" name="Documento" r:id="rId4" imgW="7619747" imgH="571377" progId="Word.Document.12">
              <p:embed/>
            </p:oleObj>
          </a:graphicData>
        </a:graphic>
      </p:graphicFrame>
      <p:graphicFrame>
        <p:nvGraphicFramePr>
          <p:cNvPr id="91140" name="Object 4"/>
          <p:cNvGraphicFramePr>
            <a:graphicFrameLocks noChangeAspect="1"/>
          </p:cNvGraphicFramePr>
          <p:nvPr/>
        </p:nvGraphicFramePr>
        <p:xfrm>
          <a:off x="4729699" y="2154712"/>
          <a:ext cx="3816350" cy="595313"/>
        </p:xfrm>
        <a:graphic>
          <a:graphicData uri="http://schemas.openxmlformats.org/presentationml/2006/ole">
            <p:oleObj spid="_x0000_s214019" name="Documento" r:id="rId5" imgW="3869167" imgH="606553" progId="Word.Document.12">
              <p:embed/>
            </p:oleObj>
          </a:graphicData>
        </a:graphic>
      </p:graphicFrame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444686" y="1682068"/>
            <a:ext cx="4364820" cy="1049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perfect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financial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markets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? </a:t>
            </a:r>
          </a:p>
          <a:p>
            <a:pPr marL="342900" indent="-342900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full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smoothing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/>
            <a:endParaRPr lang="it-IT" sz="3400" dirty="0">
              <a:solidFill>
                <a:schemeClr val="tx2"/>
              </a:solidFill>
            </a:endParaRPr>
          </a:p>
        </p:txBody>
      </p:sp>
      <p:graphicFrame>
        <p:nvGraphicFramePr>
          <p:cNvPr id="91141" name="Object 5"/>
          <p:cNvGraphicFramePr>
            <a:graphicFrameLocks noChangeAspect="1"/>
          </p:cNvGraphicFramePr>
          <p:nvPr/>
        </p:nvGraphicFramePr>
        <p:xfrm>
          <a:off x="5165725" y="1152525"/>
          <a:ext cx="2398713" cy="593725"/>
        </p:xfrm>
        <a:graphic>
          <a:graphicData uri="http://schemas.openxmlformats.org/presentationml/2006/ole">
            <p:oleObj spid="_x0000_s214020" name="Documento" r:id="rId6" imgW="2427712" imgH="606388" progId="Word.Document.12">
              <p:embed/>
            </p:oleObj>
          </a:graphicData>
        </a:graphic>
      </p:graphicFrame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91145" name="Object 9"/>
          <p:cNvGraphicFramePr>
            <a:graphicFrameLocks noChangeAspect="1"/>
          </p:cNvGraphicFramePr>
          <p:nvPr/>
        </p:nvGraphicFramePr>
        <p:xfrm>
          <a:off x="463139" y="5015800"/>
          <a:ext cx="8431480" cy="1042010"/>
        </p:xfrm>
        <a:graphic>
          <a:graphicData uri="http://schemas.openxmlformats.org/presentationml/2006/ole">
            <p:oleObj spid="_x0000_s214021" name="Documento" r:id="rId7" imgW="7520766" imgH="954332" progId="Word.Document.12">
              <p:embed/>
            </p:oleObj>
          </a:graphicData>
        </a:graphic>
      </p:graphicFrame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298225" y="4275777"/>
            <a:ext cx="8221661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Max log utility: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20" grpId="0" build="p" autoUpdateAnimBg="0"/>
      <p:bldP spid="21" grpId="0" build="p" autoUpdateAnimBg="0"/>
      <p:bldP spid="27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5134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5135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5125" name="Rectangle 9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5126" name="Rectangle 11"/>
          <p:cNvSpPr>
            <a:spLocks noChangeArrowheads="1"/>
          </p:cNvSpPr>
          <p:nvPr/>
        </p:nvSpPr>
        <p:spPr bwMode="auto">
          <a:xfrm>
            <a:off x="8921750" y="3103563"/>
            <a:ext cx="2222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100">
                <a:cs typeface="Times New Roman" pitchFamily="18" charset="0"/>
              </a:rPr>
              <a:t> </a:t>
            </a:r>
            <a:endParaRPr lang="en-US"/>
          </a:p>
        </p:txBody>
      </p:sp>
      <p:sp>
        <p:nvSpPr>
          <p:cNvPr id="5128" name="Rectangle 12"/>
          <p:cNvSpPr>
            <a:spLocks noChangeArrowheads="1"/>
          </p:cNvSpPr>
          <p:nvPr/>
        </p:nvSpPr>
        <p:spPr bwMode="auto">
          <a:xfrm>
            <a:off x="8928100" y="3525838"/>
            <a:ext cx="215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it-IT" sz="900"/>
              <a:t> </a:t>
            </a:r>
            <a:endParaRPr lang="it-IT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37809" y="1976311"/>
            <a:ext cx="822166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Can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be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improved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by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costly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redistribution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l-GR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τ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0"/>
                <a:ea typeface="Times New Roman" pitchFamily="18" charset="0"/>
              </a:rPr>
              <a:t>t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ill Sans MT" pitchFamily="34" charset="0"/>
            </a:endParaRPr>
          </a:p>
        </p:txBody>
      </p:sp>
      <p:sp>
        <p:nvSpPr>
          <p:cNvPr id="5148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52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922339" y="2710872"/>
            <a:ext cx="8221661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max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graphicFrame>
        <p:nvGraphicFramePr>
          <p:cNvPr id="154633" name="Object 9"/>
          <p:cNvGraphicFramePr>
            <a:graphicFrameLocks noChangeAspect="1"/>
          </p:cNvGraphicFramePr>
          <p:nvPr/>
        </p:nvGraphicFramePr>
        <p:xfrm>
          <a:off x="1748954" y="2761445"/>
          <a:ext cx="5791200" cy="595312"/>
        </p:xfrm>
        <a:graphic>
          <a:graphicData uri="http://schemas.openxmlformats.org/presentationml/2006/ole">
            <p:oleObj spid="_x0000_s215042" name="Documento" r:id="rId4" imgW="5853146" imgH="609010" progId="Word.Document.12">
              <p:embed/>
            </p:oleObj>
          </a:graphicData>
        </a:graphic>
      </p:graphicFrame>
      <p:graphicFrame>
        <p:nvGraphicFramePr>
          <p:cNvPr id="154635" name="Object 11"/>
          <p:cNvGraphicFramePr>
            <a:graphicFrameLocks noChangeAspect="1"/>
          </p:cNvGraphicFramePr>
          <p:nvPr/>
        </p:nvGraphicFramePr>
        <p:xfrm>
          <a:off x="2767012" y="3574166"/>
          <a:ext cx="6376988" cy="1508125"/>
        </p:xfrm>
        <a:graphic>
          <a:graphicData uri="http://schemas.openxmlformats.org/presentationml/2006/ole">
            <p:oleObj spid="_x0000_s215043" name="Documento" r:id="rId5" imgW="6562269" imgH="1553757" progId="Word.Document.12">
              <p:embed/>
            </p:oleObj>
          </a:graphicData>
        </a:graphic>
      </p:graphicFrame>
      <p:graphicFrame>
        <p:nvGraphicFramePr>
          <p:cNvPr id="154641" name="Object 17"/>
          <p:cNvGraphicFramePr>
            <a:graphicFrameLocks noChangeAspect="1"/>
          </p:cNvGraphicFramePr>
          <p:nvPr/>
        </p:nvGraphicFramePr>
        <p:xfrm>
          <a:off x="233045" y="1267841"/>
          <a:ext cx="8475663" cy="538162"/>
        </p:xfrm>
        <a:graphic>
          <a:graphicData uri="http://schemas.openxmlformats.org/presentationml/2006/ole">
            <p:oleObj spid="_x0000_s215044" name="Documento" r:id="rId6" imgW="8901463" imgH="565983" progId="Word.Document.12">
              <p:embed/>
            </p:oleObj>
          </a:graphicData>
        </a:graphic>
      </p:graphicFrame>
      <p:sp>
        <p:nvSpPr>
          <p:cNvPr id="28" name="Rectangle 3"/>
          <p:cNvSpPr>
            <a:spLocks noChangeArrowheads="1"/>
          </p:cNvSpPr>
          <p:nvPr/>
        </p:nvSpPr>
        <p:spPr bwMode="auto">
          <a:xfrm>
            <a:off x="323953" y="451263"/>
            <a:ext cx="822166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Financial market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yields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welfare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602574" y="4517503"/>
            <a:ext cx="7974052" cy="155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dirty="0" smtClean="0">
                <a:latin typeface="Calibri" pitchFamily="34" charset="0"/>
                <a:cs typeface="Calibri" pitchFamily="34" charset="0"/>
              </a:rPr>
              <a:t>Government redistribution: </a:t>
            </a:r>
          </a:p>
          <a:p>
            <a:pPr marL="342900" indent="-342900" algn="ctr"/>
            <a:r>
              <a:rPr lang="en-US" b="1" dirty="0" smtClean="0">
                <a:latin typeface="Calibri" pitchFamily="34" charset="0"/>
                <a:cs typeface="Calibri" pitchFamily="34" charset="0"/>
              </a:rPr>
              <a:t>less needed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if smaller </a:t>
            </a:r>
            <a:r>
              <a:rPr lang="el-GR" dirty="0" smtClean="0">
                <a:latin typeface="Calibri" pitchFamily="34" charset="0"/>
                <a:cs typeface="Calibri" pitchFamily="34" charset="0"/>
              </a:rPr>
              <a:t>μ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342900" indent="-342900"/>
            <a:r>
              <a:rPr lang="en-US" b="1" dirty="0" smtClean="0">
                <a:latin typeface="Calibri" pitchFamily="34" charset="0"/>
                <a:cs typeface="Calibri" pitchFamily="34" charset="0"/>
              </a:rPr>
              <a:t>more costly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if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larger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l-GR" dirty="0" smtClean="0">
                <a:latin typeface="Calibri" pitchFamily="34" charset="0"/>
                <a:cs typeface="Calibri" pitchFamily="34" charset="0"/>
              </a:rPr>
              <a:t>λ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(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deadweight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loss).</a:t>
            </a:r>
            <a:endParaRPr lang="en-US" b="1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en-US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5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27" grpId="0" build="p" autoUpdateAnimBg="0"/>
      <p:bldP spid="28" grpId="0" build="p" autoUpdateAnimBg="0"/>
      <p:bldP spid="2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5134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5135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5125" name="Rectangle 9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5126" name="Rectangle 11"/>
          <p:cNvSpPr>
            <a:spLocks noChangeArrowheads="1"/>
          </p:cNvSpPr>
          <p:nvPr/>
        </p:nvSpPr>
        <p:spPr bwMode="auto">
          <a:xfrm>
            <a:off x="8921750" y="3103563"/>
            <a:ext cx="2222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100">
                <a:cs typeface="Times New Roman" pitchFamily="18" charset="0"/>
              </a:rPr>
              <a:t> </a:t>
            </a:r>
            <a:endParaRPr lang="en-US"/>
          </a:p>
        </p:txBody>
      </p:sp>
      <p:sp>
        <p:nvSpPr>
          <p:cNvPr id="5128" name="Rectangle 12"/>
          <p:cNvSpPr>
            <a:spLocks noChangeArrowheads="1"/>
          </p:cNvSpPr>
          <p:nvPr/>
        </p:nvSpPr>
        <p:spPr bwMode="auto">
          <a:xfrm>
            <a:off x="8928100" y="3525838"/>
            <a:ext cx="215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it-IT" sz="900"/>
              <a:t> </a:t>
            </a:r>
            <a:endParaRPr lang="it-IT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37809" y="1976310"/>
            <a:ext cx="8221661" cy="122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lnSpc>
                <a:spcPct val="150000"/>
              </a:lnSpc>
            </a:pPr>
            <a:r>
              <a:rPr lang="en-US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Decreasing in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λ, and also in</a:t>
            </a:r>
            <a:r>
              <a:rPr lang="en-US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μ as long as positive 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finance, i.e.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0"/>
                <a:ea typeface="Times New Roman" pitchFamily="18" charset="0"/>
              </a:rPr>
              <a:t>t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ill Sans MT" pitchFamily="34" charset="0"/>
            </a:endParaRPr>
          </a:p>
        </p:txBody>
      </p:sp>
      <p:sp>
        <p:nvSpPr>
          <p:cNvPr id="5148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5152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154641" name="Object 17"/>
          <p:cNvGraphicFramePr>
            <a:graphicFrameLocks noChangeAspect="1"/>
          </p:cNvGraphicFramePr>
          <p:nvPr/>
        </p:nvGraphicFramePr>
        <p:xfrm>
          <a:off x="268288" y="1071563"/>
          <a:ext cx="8386762" cy="914400"/>
        </p:xfrm>
        <a:graphic>
          <a:graphicData uri="http://schemas.openxmlformats.org/presentationml/2006/ole">
            <p:oleObj spid="_x0000_s217092" name="Documento" r:id="rId4" imgW="8901463" imgH="1126572" progId="Word.Document.12">
              <p:embed/>
            </p:oleObj>
          </a:graphicData>
        </a:graphic>
      </p:graphicFrame>
      <p:sp>
        <p:nvSpPr>
          <p:cNvPr id="28" name="Rectangle 3"/>
          <p:cNvSpPr>
            <a:spLocks noChangeArrowheads="1"/>
          </p:cNvSpPr>
          <p:nvPr/>
        </p:nvSpPr>
        <p:spPr bwMode="auto">
          <a:xfrm>
            <a:off x="2207172" y="451263"/>
            <a:ext cx="633844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yields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welfare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366090" y="3925614"/>
            <a:ext cx="8557193" cy="2538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err="1" smtClean="0">
                <a:latin typeface="Calibri" pitchFamily="34" charset="0"/>
                <a:cs typeface="Calibri" pitchFamily="34" charset="0"/>
              </a:rPr>
              <a:t>If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lowering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l-GR" dirty="0" smtClean="0">
                <a:latin typeface="Calibri" pitchFamily="34" charset="0"/>
                <a:cs typeface="Calibri" pitchFamily="34" charset="0"/>
              </a:rPr>
              <a:t>λ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and </a:t>
            </a:r>
            <a:r>
              <a:rPr lang="el-GR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μ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is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b="1" dirty="0" err="1" smtClean="0">
                <a:latin typeface="Calibri" pitchFamily="34" charset="0"/>
                <a:cs typeface="Calibri" pitchFamily="34" charset="0"/>
              </a:rPr>
              <a:t>possible</a:t>
            </a:r>
            <a:r>
              <a:rPr lang="it-IT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b="1" dirty="0" err="1" smtClean="0">
                <a:latin typeface="Calibri" pitchFamily="34" charset="0"/>
                <a:cs typeface="Calibri" pitchFamily="34" charset="0"/>
              </a:rPr>
              <a:t>but</a:t>
            </a:r>
            <a:r>
              <a:rPr lang="it-IT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b="1" dirty="0" err="1" smtClean="0">
                <a:latin typeface="Calibri" pitchFamily="34" charset="0"/>
                <a:cs typeface="Calibri" pitchFamily="34" charset="0"/>
              </a:rPr>
              <a:t>costly</a:t>
            </a:r>
            <a:r>
              <a:rPr lang="it-IT" b="1" dirty="0" smtClean="0">
                <a:latin typeface="Calibri" pitchFamily="34" charset="0"/>
                <a:cs typeface="Calibri" pitchFamily="34" charset="0"/>
              </a:rPr>
              <a:t>  </a:t>
            </a:r>
          </a:p>
          <a:p>
            <a:pPr marL="342900" indent="-342900"/>
            <a:r>
              <a:rPr lang="it-IT" sz="28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it-IT" sz="2800" dirty="0" err="1" smtClean="0">
                <a:latin typeface="Calibri" pitchFamily="34" charset="0"/>
                <a:cs typeface="Calibri" pitchFamily="34" charset="0"/>
              </a:rPr>
              <a:t>lower</a:t>
            </a:r>
            <a:r>
              <a:rPr lang="it-IT" sz="2800" dirty="0" smtClean="0">
                <a:latin typeface="Calibri" pitchFamily="34" charset="0"/>
                <a:cs typeface="Calibri" pitchFamily="34" charset="0"/>
              </a:rPr>
              <a:t> output </a:t>
            </a:r>
            <a:r>
              <a:rPr lang="it-IT" sz="2800" dirty="0" err="1" smtClean="0">
                <a:latin typeface="Calibri" pitchFamily="34" charset="0"/>
                <a:cs typeface="Calibri" pitchFamily="34" charset="0"/>
              </a:rPr>
              <a:t>if</a:t>
            </a:r>
            <a:r>
              <a:rPr lang="it-IT" sz="2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latin typeface="Calibri" pitchFamily="34" charset="0"/>
                <a:cs typeface="Calibri" pitchFamily="34" charset="0"/>
              </a:rPr>
              <a:t>close</a:t>
            </a:r>
            <a:r>
              <a:rPr lang="it-IT" sz="2800" dirty="0" smtClean="0">
                <a:latin typeface="Calibri" pitchFamily="34" charset="0"/>
                <a:cs typeface="Calibri" pitchFamily="34" charset="0"/>
              </a:rPr>
              <a:t> the economy,</a:t>
            </a:r>
          </a:p>
          <a:p>
            <a:pPr marL="342900" indent="-342900"/>
            <a:r>
              <a:rPr lang="it-IT" sz="2800" dirty="0" smtClean="0">
                <a:latin typeface="Calibri" pitchFamily="34" charset="0"/>
                <a:cs typeface="Calibri" pitchFamily="34" charset="0"/>
              </a:rPr>
              <a:t>more </a:t>
            </a:r>
            <a:r>
              <a:rPr lang="it-IT" sz="2800" dirty="0" err="1" smtClean="0">
                <a:latin typeface="Calibri" pitchFamily="34" charset="0"/>
                <a:cs typeface="Calibri" pitchFamily="34" charset="0"/>
              </a:rPr>
              <a:t>instability</a:t>
            </a:r>
            <a:r>
              <a:rPr lang="it-IT" sz="2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latin typeface="Calibri" pitchFamily="34" charset="0"/>
                <a:cs typeface="Calibri" pitchFamily="34" charset="0"/>
              </a:rPr>
              <a:t>if</a:t>
            </a:r>
            <a:r>
              <a:rPr lang="it-IT" sz="2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latin typeface="Calibri" pitchFamily="34" charset="0"/>
                <a:cs typeface="Calibri" pitchFamily="34" charset="0"/>
              </a:rPr>
              <a:t>spur</a:t>
            </a:r>
            <a:r>
              <a:rPr lang="it-IT" sz="2800" dirty="0" smtClean="0">
                <a:latin typeface="Calibri" pitchFamily="34" charset="0"/>
                <a:cs typeface="Calibri" pitchFamily="34" charset="0"/>
              </a:rPr>
              <a:t> finance?)</a:t>
            </a:r>
          </a:p>
          <a:p>
            <a:pPr marL="342900" indent="-342900" algn="ctr"/>
            <a:r>
              <a:rPr lang="it-IT" b="1" dirty="0" smtClean="0">
                <a:latin typeface="Calibri" pitchFamily="34" charset="0"/>
                <a:cs typeface="Calibri" pitchFamily="34" charset="0"/>
              </a:rPr>
              <a:t>do </a:t>
            </a:r>
            <a:r>
              <a:rPr lang="it-IT" b="1" dirty="0" err="1" smtClean="0">
                <a:latin typeface="Calibri" pitchFamily="34" charset="0"/>
                <a:cs typeface="Calibri" pitchFamily="34" charset="0"/>
              </a:rPr>
              <a:t>it</a:t>
            </a:r>
            <a:r>
              <a:rPr lang="it-IT" b="1" dirty="0" smtClean="0">
                <a:latin typeface="Calibri" pitchFamily="34" charset="0"/>
                <a:cs typeface="Calibri" pitchFamily="34" charset="0"/>
              </a:rPr>
              <a:t>, </a:t>
            </a:r>
          </a:p>
          <a:p>
            <a:pPr marL="342900" indent="-342900"/>
            <a:r>
              <a:rPr lang="it-IT" dirty="0" err="1" smtClean="0">
                <a:latin typeface="Calibri" pitchFamily="34" charset="0"/>
                <a:cs typeface="Calibri" pitchFamily="34" charset="0"/>
              </a:rPr>
              <a:t>depending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on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shape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of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costs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and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benefits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en-US" sz="2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217097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0262" y="504496"/>
            <a:ext cx="1514475" cy="619125"/>
          </a:xfrm>
          <a:prstGeom prst="rect">
            <a:avLst/>
          </a:prstGeom>
          <a:noFill/>
        </p:spPr>
      </p:pic>
      <p:sp>
        <p:nvSpPr>
          <p:cNvPr id="21710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217100" name="Picture 1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00854" y="2774731"/>
            <a:ext cx="4457700" cy="7905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1">
                                            <p:subSp spid="_x0000_s21709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4641">
                                            <p:subSp spid="_x0000_s21709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28" grpId="0" build="p" autoUpdateAnimBg="0"/>
      <p:bldP spid="29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484479" y="455483"/>
            <a:ext cx="8286109" cy="2430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 b="1" dirty="0" smtClean="0">
                <a:latin typeface="Calibri" pitchFamily="34" charset="0"/>
                <a:cs typeface="Calibri" pitchFamily="34" charset="0"/>
              </a:rPr>
              <a:t>THEORETICAL MECHANISMS</a:t>
            </a:r>
          </a:p>
          <a:p>
            <a:pPr marL="342900" indent="-342900" algn="l"/>
            <a:endParaRPr lang="en-US" sz="1200" b="1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en-US" b="1" dirty="0" smtClean="0">
                <a:latin typeface="Calibri" pitchFamily="34" charset="0"/>
                <a:cs typeface="Calibri" pitchFamily="34" charset="0"/>
              </a:rPr>
              <a:t>Openness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, larger       mean of market incomes </a:t>
            </a:r>
            <a:endParaRPr lang="en-US" sz="28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en-US" sz="1400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11288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89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126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69" name="Rectangle 7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0" name="Rectangle 8"/>
          <p:cNvSpPr>
            <a:spLocks noChangeArrowheads="1"/>
          </p:cNvSpPr>
          <p:nvPr/>
        </p:nvSpPr>
        <p:spPr bwMode="auto">
          <a:xfrm>
            <a:off x="8921750" y="3103563"/>
            <a:ext cx="2222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100">
                <a:cs typeface="Times New Roman" pitchFamily="18" charset="0"/>
              </a:rPr>
              <a:t> </a:t>
            </a:r>
            <a:endParaRPr lang="en-US"/>
          </a:p>
        </p:txBody>
      </p:sp>
      <p:sp>
        <p:nvSpPr>
          <p:cNvPr id="11271" name="Rectangle 9"/>
          <p:cNvSpPr>
            <a:spLocks noChangeArrowheads="1"/>
          </p:cNvSpPr>
          <p:nvPr/>
        </p:nvSpPr>
        <p:spPr bwMode="auto">
          <a:xfrm>
            <a:off x="8928100" y="3525838"/>
            <a:ext cx="215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it-IT" sz="900"/>
              <a:t> </a:t>
            </a:r>
            <a:endParaRPr lang="it-IT"/>
          </a:p>
        </p:txBody>
      </p:sp>
      <p:sp>
        <p:nvSpPr>
          <p:cNvPr id="11272" name="Rectangle 10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3" name="Rectangle 11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4" name="Rectangle 12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5" name="Rectangle 13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6" name="Rectangle 14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7" name="Rectangle 15"/>
          <p:cNvSpPr>
            <a:spLocks noChangeArrowheads="1"/>
          </p:cNvSpPr>
          <p:nvPr/>
        </p:nvSpPr>
        <p:spPr bwMode="auto">
          <a:xfrm>
            <a:off x="0" y="3348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8" name="Rectangle 16"/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79" name="Rectangle 17"/>
          <p:cNvSpPr>
            <a:spLocks noChangeArrowheads="1"/>
          </p:cNvSpPr>
          <p:nvPr/>
        </p:nvSpPr>
        <p:spPr bwMode="auto">
          <a:xfrm>
            <a:off x="0" y="3238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80" name="Rectangle 18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81" name="Rectangle 19"/>
          <p:cNvSpPr>
            <a:spLocks noChangeArrowheads="1"/>
          </p:cNvSpPr>
          <p:nvPr/>
        </p:nvSpPr>
        <p:spPr bwMode="auto">
          <a:xfrm>
            <a:off x="0" y="3343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82" name="Rectangle 24"/>
          <p:cNvSpPr>
            <a:spLocks noChangeArrowheads="1"/>
          </p:cNvSpPr>
          <p:nvPr/>
        </p:nvSpPr>
        <p:spPr bwMode="auto">
          <a:xfrm>
            <a:off x="9366250" y="2916238"/>
            <a:ext cx="184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84" name="Rectangle 30"/>
          <p:cNvSpPr>
            <a:spLocks noChangeArrowheads="1"/>
          </p:cNvSpPr>
          <p:nvPr/>
        </p:nvSpPr>
        <p:spPr bwMode="auto">
          <a:xfrm>
            <a:off x="0" y="3305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11285" name="Rectangle 32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it-IT"/>
          </a:p>
        </p:txBody>
      </p:sp>
      <p:sp>
        <p:nvSpPr>
          <p:cNvPr id="28" name="Rettangolo 27"/>
          <p:cNvSpPr/>
          <p:nvPr/>
        </p:nvSpPr>
        <p:spPr>
          <a:xfrm>
            <a:off x="1579418" y="1719077"/>
            <a:ext cx="69094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/>
            <a:r>
              <a:rPr lang="it-IT" dirty="0" smtClean="0">
                <a:latin typeface="Calibri" pitchFamily="34" charset="0"/>
                <a:cs typeface="Calibri" pitchFamily="34" charset="0"/>
              </a:rPr>
              <a:t>       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perhaps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 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larger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dispersion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>
          <a:xfrm>
            <a:off x="587828" y="5993012"/>
            <a:ext cx="32122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88" lvl="1" indent="-1588" algn="l"/>
            <a:r>
              <a:rPr lang="it-IT" b="1" dirty="0" err="1" smtClean="0">
                <a:latin typeface="Calibri" pitchFamily="34" charset="0"/>
                <a:cs typeface="Calibri" pitchFamily="34" charset="0"/>
              </a:rPr>
              <a:t>Less</a:t>
            </a:r>
            <a:r>
              <a:rPr lang="it-IT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b="1" dirty="0" err="1" smtClean="0">
                <a:latin typeface="Calibri" pitchFamily="34" charset="0"/>
                <a:cs typeface="Calibri" pitchFamily="34" charset="0"/>
              </a:rPr>
              <a:t>government</a:t>
            </a:r>
            <a:endParaRPr lang="en-US" sz="2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4825341" y="5088508"/>
            <a:ext cx="38555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88" lvl="1" indent="-1588" algn="l"/>
            <a:r>
              <a:rPr lang="it-IT" b="1" dirty="0" smtClean="0">
                <a:latin typeface="Calibri" pitchFamily="34" charset="0"/>
                <a:cs typeface="Calibri" pitchFamily="34" charset="0"/>
              </a:rPr>
              <a:t>More private finance </a:t>
            </a:r>
            <a:endParaRPr lang="en-US" sz="2800" dirty="0" smtClean="0"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32" name="Connettore 2 31"/>
          <p:cNvCxnSpPr/>
          <p:nvPr/>
        </p:nvCxnSpPr>
        <p:spPr bwMode="auto">
          <a:xfrm rot="16200000" flipH="1">
            <a:off x="4239491" y="2992581"/>
            <a:ext cx="2838203" cy="138941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Connettore 2 35"/>
          <p:cNvCxnSpPr/>
          <p:nvPr/>
        </p:nvCxnSpPr>
        <p:spPr bwMode="auto">
          <a:xfrm rot="16200000" flipH="1">
            <a:off x="4912424" y="4686791"/>
            <a:ext cx="647211" cy="33449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9" name="Connettore 2 38"/>
          <p:cNvCxnSpPr/>
          <p:nvPr/>
        </p:nvCxnSpPr>
        <p:spPr bwMode="auto">
          <a:xfrm rot="16200000" flipH="1">
            <a:off x="23753" y="4465122"/>
            <a:ext cx="3123207" cy="59377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2" name="Connettore 2 41"/>
          <p:cNvCxnSpPr/>
          <p:nvPr/>
        </p:nvCxnSpPr>
        <p:spPr bwMode="auto">
          <a:xfrm flipV="1">
            <a:off x="3705101" y="5652655"/>
            <a:ext cx="1211283" cy="605641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3" name="Rettangolo 32"/>
          <p:cNvSpPr/>
          <p:nvPr/>
        </p:nvSpPr>
        <p:spPr>
          <a:xfrm>
            <a:off x="504701" y="3451693"/>
            <a:ext cx="7629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88" lvl="1" indent="-1588" algn="l"/>
            <a:r>
              <a:rPr lang="en-US" b="1" dirty="0" smtClean="0">
                <a:latin typeface="Calibri" pitchFamily="34" charset="0"/>
                <a:cs typeface="Calibri" pitchFamily="34" charset="0"/>
              </a:rPr>
              <a:t>Financial market liberalization:</a:t>
            </a:r>
          </a:p>
          <a:p>
            <a:pPr marL="514350" indent="-514350" algn="ctr"/>
            <a:r>
              <a:rPr lang="en-US" dirty="0" smtClean="0">
                <a:latin typeface="Calibri" pitchFamily="34" charset="0"/>
                <a:cs typeface="Calibri" pitchFamily="34" charset="0"/>
              </a:rPr>
              <a:t>                          smaller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transaction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costs</a:t>
            </a:r>
            <a:endParaRPr lang="en-US" sz="2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Rettangolo 33"/>
          <p:cNvSpPr/>
          <p:nvPr/>
        </p:nvSpPr>
        <p:spPr>
          <a:xfrm>
            <a:off x="-5941" y="2386074"/>
            <a:ext cx="83424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en-US" dirty="0" smtClean="0">
                <a:latin typeface="Calibri" pitchFamily="34" charset="0"/>
                <a:cs typeface="Calibri" pitchFamily="34" charset="0"/>
              </a:rPr>
              <a:t>less effective national 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government policies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: </a:t>
            </a:r>
          </a:p>
          <a:p>
            <a:pPr marL="342900" indent="-342900" algn="ctr"/>
            <a:r>
              <a:rPr lang="en-US" dirty="0" smtClean="0">
                <a:latin typeface="Calibri" pitchFamily="34" charset="0"/>
                <a:cs typeface="Calibri" pitchFamily="34" charset="0"/>
              </a:rPr>
              <a:t>                          larger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deadweight</a:t>
            </a:r>
            <a:r>
              <a:rPr lang="it-IT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  <a:cs typeface="Calibri" pitchFamily="34" charset="0"/>
              </a:rPr>
              <a:t>losses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uiExpand="1" build="p"/>
      <p:bldP spid="28" grpId="0"/>
      <p:bldP spid="29" grpId="0"/>
      <p:bldP spid="30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2191" y="1111030"/>
            <a:ext cx="8278285" cy="4755382"/>
          </a:xfrm>
        </p:spPr>
        <p:txBody>
          <a:bodyPr/>
          <a:lstStyle/>
          <a:p>
            <a:pPr algn="ctr">
              <a:spcBef>
                <a:spcPts val="0"/>
              </a:spcBef>
              <a:buClr>
                <a:schemeClr val="tx1"/>
              </a:buClr>
              <a:buNone/>
            </a:pPr>
            <a:r>
              <a:rPr lang="en-US" dirty="0" smtClean="0">
                <a:latin typeface="Calibri" pitchFamily="34" charset="0"/>
                <a:cs typeface="Calibri" pitchFamily="34" charset="0"/>
              </a:rPr>
              <a:t>Financial market development’s </a:t>
            </a:r>
          </a:p>
          <a:p>
            <a:pPr algn="ctr">
              <a:spcBef>
                <a:spcPts val="0"/>
              </a:spcBef>
              <a:buClr>
                <a:schemeClr val="tx1"/>
              </a:buClr>
              <a:buNone/>
            </a:pPr>
            <a:r>
              <a:rPr lang="en-US" dirty="0" smtClean="0">
                <a:latin typeface="Calibri" pitchFamily="34" charset="0"/>
                <a:cs typeface="Calibri" pitchFamily="34" charset="0"/>
              </a:rPr>
              <a:t>policy roots:</a:t>
            </a:r>
          </a:p>
          <a:p>
            <a:pPr algn="ctr">
              <a:spcBef>
                <a:spcPts val="0"/>
              </a:spcBef>
              <a:buClr>
                <a:schemeClr val="tx1"/>
              </a:buClr>
              <a:buNone/>
            </a:pPr>
            <a:endParaRPr lang="en-US" sz="400" dirty="0" smtClean="0">
              <a:latin typeface="Calibri" pitchFamily="34" charset="0"/>
              <a:cs typeface="Calibri" pitchFamily="34" charset="0"/>
            </a:endParaRPr>
          </a:p>
          <a:p>
            <a:pPr marL="3311525">
              <a:spcBef>
                <a:spcPts val="0"/>
              </a:spcBef>
              <a:buClr>
                <a:schemeClr val="tx1"/>
              </a:buClr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Financial structure</a:t>
            </a:r>
          </a:p>
          <a:p>
            <a:pPr marL="3311525">
              <a:spcBef>
                <a:spcPts val="0"/>
              </a:spcBef>
              <a:buClr>
                <a:schemeClr val="tx1"/>
              </a:buClr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Openness</a:t>
            </a:r>
          </a:p>
          <a:p>
            <a:pPr marL="3311525">
              <a:spcBef>
                <a:spcPts val="0"/>
              </a:spcBef>
              <a:buClr>
                <a:schemeClr val="tx1"/>
              </a:buClr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Government size</a:t>
            </a:r>
          </a:p>
          <a:p>
            <a:pPr marL="3311525">
              <a:spcBef>
                <a:spcPts val="0"/>
              </a:spcBef>
              <a:buClr>
                <a:schemeClr val="tx1"/>
              </a:buClr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Social policy</a:t>
            </a:r>
          </a:p>
          <a:p>
            <a:pPr algn="ctr">
              <a:buNone/>
            </a:pPr>
            <a:endParaRPr lang="en-US" sz="1800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5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7" name="Segnaposto contenuto 2"/>
          <p:cNvSpPr txBox="1">
            <a:spLocks/>
          </p:cNvSpPr>
          <p:nvPr/>
        </p:nvSpPr>
        <p:spPr bwMode="auto">
          <a:xfrm>
            <a:off x="277710" y="515282"/>
            <a:ext cx="8278285" cy="36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What</a:t>
            </a:r>
            <a:r>
              <a:rPr kumimoji="0" lang="it-IT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it-IT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drives</a:t>
            </a:r>
            <a:r>
              <a:rPr kumimoji="0" lang="it-IT" sz="36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it-IT" sz="3600" b="1" i="0" u="none" strike="noStrike" kern="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related</a:t>
            </a:r>
            <a:r>
              <a:rPr kumimoji="0" lang="it-IT" sz="36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it-IT" sz="3600" b="1" i="0" u="none" strike="noStrike" kern="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changes</a:t>
            </a:r>
            <a:r>
              <a:rPr kumimoji="0" lang="it-IT" sz="36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?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8" name="Segnaposto contenuto 2"/>
          <p:cNvSpPr txBox="1">
            <a:spLocks/>
          </p:cNvSpPr>
          <p:nvPr/>
        </p:nvSpPr>
        <p:spPr bwMode="auto">
          <a:xfrm>
            <a:off x="295699" y="4168240"/>
            <a:ext cx="8278285" cy="203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ctr" defTabSz="914400" rtl="0" eaLnBrk="0" fontAlgn="base" latinLnBrk="0" hangingPunct="0">
              <a:lnSpc>
                <a:spcPts val="4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b="1" kern="0" dirty="0" smtClean="0">
                <a:latin typeface="Calibri" pitchFamily="34" charset="0"/>
                <a:cs typeface="Calibri" pitchFamily="34" charset="0"/>
              </a:rPr>
              <a:t>Country specific choices,</a:t>
            </a:r>
          </a:p>
          <a:p>
            <a:pPr marL="342900" marR="0" lvl="0" indent="-342900" algn="ctr" defTabSz="914400" rtl="0" eaLnBrk="0" fontAlgn="base" latinLnBrk="0" hangingPunct="0">
              <a:lnSpc>
                <a:spcPts val="4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Shaped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en-US" b="1" kern="0" dirty="0" smtClean="0">
                <a:latin typeface="Calibri" pitchFamily="34" charset="0"/>
                <a:cs typeface="Calibri" pitchFamily="34" charset="0"/>
              </a:rPr>
              <a:t>by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exogenous conditions</a:t>
            </a:r>
          </a:p>
          <a:p>
            <a:pPr marL="800100" lvl="1" indent="-342900" algn="ctr" eaLnBrk="0" hangingPunct="0">
              <a:spcBef>
                <a:spcPct val="20000"/>
              </a:spcBef>
              <a:buClr>
                <a:srgbClr val="FF6600"/>
              </a:buClr>
              <a:buFont typeface="Wingdings" pitchFamily="2" charset="2"/>
              <a:buNone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54465" y="323851"/>
            <a:ext cx="8672189" cy="1646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WHENCE POLICIES?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14338" y="2071650"/>
            <a:ext cx="822166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Country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characteristics…</a:t>
            </a:r>
            <a:endParaRPr lang="it-IT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603198" y="2072221"/>
            <a:ext cx="2742516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…global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trends</a:t>
            </a:r>
            <a:endParaRPr lang="it-IT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01426" y="4830318"/>
            <a:ext cx="8221661" cy="135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r>
              <a:rPr lang="it-IT" sz="4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“</a:t>
            </a:r>
            <a:r>
              <a:rPr lang="it-IT" sz="4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</a:t>
            </a:r>
            <a:r>
              <a:rPr lang="it-IT" sz="4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”(</a:t>
            </a:r>
            <a:r>
              <a:rPr lang="it-IT" sz="4400" i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it</a:t>
            </a:r>
            <a:r>
              <a:rPr lang="it-IT" sz="4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</a:p>
          <a:p>
            <a:pPr marL="342900" indent="-342900" algn="ctr"/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by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legal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sz="3600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71336" y="2616419"/>
            <a:ext cx="4840514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Natural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Openness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sz="3600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18109" y="3516378"/>
            <a:ext cx="4840514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Legal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sz="3600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5396015" y="2933569"/>
            <a:ext cx="351971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 </a:t>
            </a:r>
            <a:r>
              <a:rPr lang="it-IT" sz="36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Trade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sz="3600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it-IT" sz="36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36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3" name="Connettore 2 12"/>
          <p:cNvCxnSpPr/>
          <p:nvPr/>
        </p:nvCxnSpPr>
        <p:spPr bwMode="auto">
          <a:xfrm rot="16200000" flipH="1">
            <a:off x="3086634" y="3755601"/>
            <a:ext cx="1637146" cy="68440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Connettore 2 14"/>
          <p:cNvCxnSpPr/>
          <p:nvPr/>
        </p:nvCxnSpPr>
        <p:spPr bwMode="auto">
          <a:xfrm rot="5400000">
            <a:off x="4733638" y="3828479"/>
            <a:ext cx="1315524" cy="83126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8" name="Rectangle 3"/>
          <p:cNvSpPr>
            <a:spLocks noChangeArrowheads="1"/>
          </p:cNvSpPr>
          <p:nvPr/>
        </p:nvSpPr>
        <p:spPr bwMode="auto">
          <a:xfrm>
            <a:off x="114166" y="4787438"/>
            <a:ext cx="8091683" cy="758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r>
              <a:rPr lang="it-IT" sz="4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it-IT" sz="4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</a:t>
            </a:r>
            <a:endParaRPr lang="it-IT" dirty="0">
              <a:solidFill>
                <a:schemeClr val="tx2"/>
              </a:solidFill>
            </a:endParaRP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207281" y="940615"/>
            <a:ext cx="8672189" cy="1108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international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trade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opportunities</a:t>
            </a:r>
            <a:endParaRPr lang="it-IT" sz="34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differ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across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countries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/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over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time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it-IT" sz="2800" b="1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  <p:bldP spid="7" grpId="0" build="p" autoUpdateAnimBg="0"/>
      <p:bldP spid="8" grpId="0" build="p" autoUpdateAnimBg="0"/>
      <p:bldP spid="9" grpId="0" build="p" autoUpdateAnimBg="0"/>
      <p:bldP spid="10" grpId="0" build="p" autoUpdateAnimBg="0"/>
      <p:bldP spid="11" grpId="0" build="p" autoUpdateAnimBg="0"/>
      <p:bldP spid="28" grpId="0" build="p" autoUpdateAnimBg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pic>
        <p:nvPicPr>
          <p:cNvPr id="5" name="Immagine 4" descr="byLEGopencoecd.wmf"/>
          <p:cNvPicPr>
            <a:picLocks noChangeAspect="1"/>
          </p:cNvPicPr>
          <p:nvPr/>
        </p:nvPicPr>
        <p:blipFill>
          <a:blip r:embed="rId3" cstate="print"/>
          <a:srcRect l="2339" t="1809" r="2339" b="7864"/>
          <a:stretch>
            <a:fillRect/>
          </a:stretch>
        </p:blipFill>
        <p:spPr>
          <a:xfrm>
            <a:off x="341905" y="1604849"/>
            <a:ext cx="6386698" cy="3424351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57199" y="407640"/>
            <a:ext cx="4935665" cy="1247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 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and OPENNESS</a:t>
            </a:r>
            <a:endParaRPr lang="it-IT" sz="24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it-IT" sz="2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  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by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Legal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endParaRPr lang="en-US" sz="2000" dirty="0" smtClean="0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8013" y="5179631"/>
            <a:ext cx="8672189" cy="73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Potentially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useful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instruments</a:t>
            </a:r>
            <a:endParaRPr lang="it-IT" sz="34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pic>
        <p:nvPicPr>
          <p:cNvPr id="5" name="Immagine 4" descr="byLEGfinreformoecd.wmf"/>
          <p:cNvPicPr>
            <a:picLocks noChangeAspect="1"/>
          </p:cNvPicPr>
          <p:nvPr/>
        </p:nvPicPr>
        <p:blipFill>
          <a:blip r:embed="rId3" cstate="print"/>
          <a:srcRect l="2222" r="2222" b="7495"/>
          <a:stretch>
            <a:fillRect/>
          </a:stretch>
        </p:blipFill>
        <p:spPr>
          <a:xfrm>
            <a:off x="352041" y="1595888"/>
            <a:ext cx="6403572" cy="3575201"/>
          </a:xfrm>
          <a:prstGeom prst="rect">
            <a:avLst/>
          </a:prstGeom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10922" y="376109"/>
            <a:ext cx="6846624" cy="95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 and 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FINANCIAL STRUCTURE</a:t>
            </a:r>
            <a:r>
              <a:rPr lang="it-IT" sz="2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by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Legal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endParaRPr lang="en-US" sz="2400" dirty="0" smtClean="0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68013" y="5179631"/>
            <a:ext cx="8672189" cy="1284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Potentially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useful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instruments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pPr marL="342900" indent="-342900" algn="ctr"/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correlated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with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policies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it-IT" sz="34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pic>
        <p:nvPicPr>
          <p:cNvPr id="10" name="Immagine 9" descr="byLEGcgoecd.wmf"/>
          <p:cNvPicPr>
            <a:picLocks noChangeAspect="1"/>
          </p:cNvPicPr>
          <p:nvPr/>
        </p:nvPicPr>
        <p:blipFill>
          <a:blip r:embed="rId3" cstate="print"/>
          <a:srcRect l="1289" r="2026" b="7683"/>
          <a:stretch>
            <a:fillRect/>
          </a:stretch>
        </p:blipFill>
        <p:spPr>
          <a:xfrm>
            <a:off x="357928" y="1497725"/>
            <a:ext cx="6473334" cy="3499944"/>
          </a:xfrm>
          <a:prstGeom prst="rect">
            <a:avLst/>
          </a:prstGeom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10921" y="390623"/>
            <a:ext cx="8771075" cy="901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 and 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GOVERNMENT SIZE</a:t>
            </a:r>
            <a:endParaRPr lang="it-IT" sz="24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    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by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Legal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endParaRPr lang="en-US" sz="2400" dirty="0" smtClean="0"/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268013" y="5179631"/>
            <a:ext cx="8672189" cy="1284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Potentially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useful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instruments</a:t>
            </a:r>
            <a:endParaRPr lang="it-IT" sz="34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ctr"/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differently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correlated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with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different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policies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it-IT" sz="34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pic>
        <p:nvPicPr>
          <p:cNvPr id="5" name="Immagine 4" descr="byLEGxsoecd.wmf"/>
          <p:cNvPicPr>
            <a:picLocks noChangeAspect="1"/>
          </p:cNvPicPr>
          <p:nvPr/>
        </p:nvPicPr>
        <p:blipFill>
          <a:blip r:embed="rId3" cstate="print"/>
          <a:srcRect l="2434" t="2581" r="1685" b="7812"/>
          <a:stretch>
            <a:fillRect/>
          </a:stretch>
        </p:blipFill>
        <p:spPr>
          <a:xfrm>
            <a:off x="410730" y="1647645"/>
            <a:ext cx="6345869" cy="3397321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10921" y="376109"/>
            <a:ext cx="8771075" cy="95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 and 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SOCIAL POLICY</a:t>
            </a:r>
            <a:endParaRPr lang="it-IT" sz="2400" b="1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    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by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Legal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endParaRPr lang="en-US" sz="2400" dirty="0" smtClean="0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68013" y="5179631"/>
            <a:ext cx="8672189" cy="1284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Potentially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useful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instruments</a:t>
            </a:r>
            <a:endParaRPr lang="it-IT" sz="34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/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along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with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main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effects</a:t>
            </a:r>
            <a:r>
              <a:rPr lang="it-IT" sz="3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(can’t show).</a:t>
            </a:r>
            <a:endParaRPr lang="it-IT" sz="34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54465" y="323851"/>
            <a:ext cx="8672189" cy="73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Potentially</a:t>
            </a:r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useful</a:t>
            </a:r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instruments</a:t>
            </a:r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it-IT" sz="3400" b="1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99823" y="1158233"/>
            <a:ext cx="822166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Financial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Development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it-IT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graphicFrame>
        <p:nvGraphicFramePr>
          <p:cNvPr id="89089" name="Object 1"/>
          <p:cNvGraphicFramePr>
            <a:graphicFrameLocks noChangeAspect="1"/>
          </p:cNvGraphicFramePr>
          <p:nvPr/>
        </p:nvGraphicFramePr>
        <p:xfrm>
          <a:off x="1000806" y="1857375"/>
          <a:ext cx="6908800" cy="609600"/>
        </p:xfrm>
        <a:graphic>
          <a:graphicData uri="http://schemas.openxmlformats.org/presentationml/2006/ole">
            <p:oleObj spid="_x0000_s89089" name="Documento" r:id="rId4" imgW="7142478" imgH="623157" progId="Word.Document.12">
              <p:embed/>
            </p:oleObj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87562" y="2394701"/>
            <a:ext cx="822166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Determinants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of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policies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it-IT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  <p:graphicFrame>
        <p:nvGraphicFramePr>
          <p:cNvPr id="89090" name="Object 2"/>
          <p:cNvGraphicFramePr>
            <a:graphicFrameLocks noChangeAspect="1"/>
          </p:cNvGraphicFramePr>
          <p:nvPr/>
        </p:nvGraphicFramePr>
        <p:xfrm>
          <a:off x="1379085" y="2964168"/>
          <a:ext cx="6835775" cy="639309"/>
        </p:xfrm>
        <a:graphic>
          <a:graphicData uri="http://schemas.openxmlformats.org/presentationml/2006/ole">
            <p:oleObj spid="_x0000_s89090" name="Documento" r:id="rId5" imgW="7061853" imgH="625314" progId="Word.Document.12">
              <p:embed/>
            </p:oleObj>
          </a:graphicData>
        </a:graphic>
      </p:graphicFrame>
      <p:cxnSp>
        <p:nvCxnSpPr>
          <p:cNvPr id="10" name="Connettore 2 9"/>
          <p:cNvCxnSpPr>
            <a:stCxn id="15" idx="0"/>
          </p:cNvCxnSpPr>
          <p:nvPr/>
        </p:nvCxnSpPr>
        <p:spPr bwMode="auto">
          <a:xfrm rot="5400000" flipH="1" flipV="1">
            <a:off x="1585345" y="3276567"/>
            <a:ext cx="265568" cy="5406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24973" y="3679679"/>
            <a:ext cx="2445656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Legal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sz="2800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265716" y="4093337"/>
            <a:ext cx="243839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Trade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sz="2800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7" name="Connettore 2 16"/>
          <p:cNvCxnSpPr/>
          <p:nvPr/>
        </p:nvCxnSpPr>
        <p:spPr bwMode="auto">
          <a:xfrm rot="16200000" flipV="1">
            <a:off x="2830288" y="3675370"/>
            <a:ext cx="718457" cy="2685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6509659" y="4042537"/>
            <a:ext cx="263434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it-IT" sz="2800" i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20" name="Connettore 2 19"/>
          <p:cNvCxnSpPr/>
          <p:nvPr/>
        </p:nvCxnSpPr>
        <p:spPr bwMode="auto">
          <a:xfrm rot="16200000" flipV="1">
            <a:off x="5969681" y="3540430"/>
            <a:ext cx="724356" cy="5588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406400" y="4579334"/>
            <a:ext cx="3483427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Natural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Openness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it-IT" sz="2800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27" name="Connettore 2 26"/>
          <p:cNvCxnSpPr/>
          <p:nvPr/>
        </p:nvCxnSpPr>
        <p:spPr bwMode="auto">
          <a:xfrm flipV="1">
            <a:off x="2452914" y="3428625"/>
            <a:ext cx="1291772" cy="12046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3" name="Rectangle 3"/>
          <p:cNvSpPr>
            <a:spLocks noChangeArrowheads="1"/>
          </p:cNvSpPr>
          <p:nvPr/>
        </p:nvSpPr>
        <p:spPr bwMode="auto">
          <a:xfrm>
            <a:off x="4151087" y="4811565"/>
            <a:ext cx="4688114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Globalization*Legal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Origin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 (</a:t>
            </a:r>
            <a:r>
              <a:rPr lang="it-IT" sz="2800" i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lit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it-IT" sz="2800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34" name="Connettore 2 33"/>
          <p:cNvCxnSpPr/>
          <p:nvPr/>
        </p:nvCxnSpPr>
        <p:spPr bwMode="auto">
          <a:xfrm rot="16200000" flipV="1">
            <a:off x="4895194" y="3555124"/>
            <a:ext cx="1387366" cy="11193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6" name="Rectangle 3"/>
          <p:cNvSpPr>
            <a:spLocks noChangeArrowheads="1"/>
          </p:cNvSpPr>
          <p:nvPr/>
        </p:nvSpPr>
        <p:spPr bwMode="auto">
          <a:xfrm>
            <a:off x="555728" y="5495253"/>
            <a:ext cx="8221661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Not</a:t>
            </a:r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the </a:t>
            </a:r>
            <a:r>
              <a:rPr lang="it-IT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most</a:t>
            </a:r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important</a:t>
            </a:r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!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but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exogenous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it-IT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l"/>
            <a:endParaRPr lang="it-IT" sz="3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9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  <p:bldP spid="8" grpId="0" build="p" autoUpdateAnimBg="0"/>
      <p:bldP spid="16" grpId="0" build="p" autoUpdateAnimBg="0"/>
      <p:bldP spid="19" grpId="0" build="p" autoUpdateAnimBg="0"/>
      <p:bldP spid="23" grpId="0" build="p" autoUpdateAnimBg="0"/>
      <p:bldP spid="33" grpId="0" build="p" autoUpdateAnimBg="0"/>
      <p:bldP spid="26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10921" y="390623"/>
            <a:ext cx="8771075" cy="901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Table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3. OLS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regressions</a:t>
            </a:r>
            <a:endParaRPr lang="en-US" sz="2000" dirty="0" smtClean="0"/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464473" y="1059541"/>
          <a:ext cx="5119733" cy="4524758"/>
        </p:xfrm>
        <a:graphic>
          <a:graphicData uri="http://schemas.openxmlformats.org/drawingml/2006/table">
            <a:tbl>
              <a:tblPr/>
              <a:tblGrid>
                <a:gridCol w="1806336"/>
                <a:gridCol w="855070"/>
                <a:gridCol w="699198"/>
                <a:gridCol w="904059"/>
                <a:gridCol w="855070"/>
              </a:tblGrid>
              <a:tr h="404804">
                <a:tc gridSpan="5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/>
                          <a:ea typeface="Calibri"/>
                          <a:cs typeface="Calibri"/>
                        </a:rPr>
                        <a:t>Dependent Variable: Financial Development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838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8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66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Financial Structure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5.227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5.445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4.965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3.878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8894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8.13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7.99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7.75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5.30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72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Openness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-0.106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-0.059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-0.146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1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-1.01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-0.59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-1.30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3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Government Size 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-3.263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-5.000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610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-3.29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-4.93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3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Social Policy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1.991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089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Calibri"/>
                          <a:ea typeface="Calibri"/>
                          <a:cs typeface="Calibri"/>
                        </a:rPr>
                        <a:t>3.16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83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Observations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83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R2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0.298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0.303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/>
                          <a:ea typeface="Calibri"/>
                          <a:cs typeface="Calibri"/>
                        </a:rPr>
                        <a:t>0.367</a:t>
                      </a:r>
                      <a:endParaRPr lang="it-IT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/>
                          <a:ea typeface="Calibri"/>
                          <a:cs typeface="Calibri"/>
                        </a:rPr>
                        <a:t>0.414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48562" y="3090926"/>
            <a:ext cx="2494638" cy="613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insignificant</a:t>
            </a:r>
            <a:endParaRPr lang="it-IT" sz="28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6305" name="Picture 1" descr="fi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273" y="1125649"/>
            <a:ext cx="3152775" cy="442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6092313" y="894264"/>
            <a:ext cx="2830969" cy="613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0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with</a:t>
            </a:r>
            <a:r>
              <a:rPr lang="it-IT" sz="20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0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country</a:t>
            </a:r>
            <a:r>
              <a:rPr lang="it-IT" sz="20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0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dummies</a:t>
            </a:r>
            <a:endParaRPr lang="it-IT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10921" y="390623"/>
            <a:ext cx="8771075" cy="901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Table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4. IV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regressions</a:t>
            </a:r>
            <a:endParaRPr lang="en-US" sz="2000" dirty="0" smtClean="0"/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819511" y="981509"/>
          <a:ext cx="7062010" cy="5573832"/>
        </p:xfrm>
        <a:graphic>
          <a:graphicData uri="http://schemas.openxmlformats.org/drawingml/2006/table">
            <a:tbl>
              <a:tblPr/>
              <a:tblGrid>
                <a:gridCol w="1516889"/>
                <a:gridCol w="596921"/>
                <a:gridCol w="127442"/>
                <a:gridCol w="643826"/>
                <a:gridCol w="737640"/>
                <a:gridCol w="730075"/>
                <a:gridCol w="643826"/>
                <a:gridCol w="643826"/>
                <a:gridCol w="695272"/>
                <a:gridCol w="726293"/>
              </a:tblGrid>
              <a:tr h="0">
                <a:tc gridSpan="10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Dependent Variable: Financial Development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1315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Calibri"/>
                        </a:rPr>
                        <a:t>Endogenous: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6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Financial Structure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7.092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7.598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8.643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10.393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7.643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8.349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7.364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5.936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Calibri"/>
                        </a:rPr>
                        <a:t>5.98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5.36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4.81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4.35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7.10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7.31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6.68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i="1" dirty="0">
                          <a:latin typeface="Calibri"/>
                          <a:ea typeface="Calibri"/>
                          <a:cs typeface="Calibri"/>
                        </a:rPr>
                        <a:t>5.03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Openness 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-0.097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-0.122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0.041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-0.182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-0.127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-0.334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79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Calibri"/>
                        </a:rPr>
                        <a:t>-0.79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-0.91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0.18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-1.49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-1.08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i="1" dirty="0">
                          <a:latin typeface="Calibri"/>
                          <a:ea typeface="Calibri"/>
                          <a:cs typeface="Calibri"/>
                        </a:rPr>
                        <a:t>-2.18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Government Size 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3.738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6.776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-3.264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-5.795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386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Calibri"/>
                        </a:rPr>
                        <a:t>0.94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1.38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-2.75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i="1" dirty="0">
                          <a:latin typeface="Calibri"/>
                          <a:ea typeface="Calibri"/>
                          <a:cs typeface="Calibri"/>
                        </a:rPr>
                        <a:t>-4.98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Social Policy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-2.599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2.982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906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Calibri"/>
                        </a:rPr>
                        <a:t>-1.02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i="1" dirty="0">
                          <a:latin typeface="Calibri"/>
                          <a:ea typeface="Calibri"/>
                          <a:cs typeface="Calibri"/>
                        </a:rPr>
                        <a:t>3.12</a:t>
                      </a:r>
                      <a:endParaRPr lang="it-IT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9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Calibri"/>
                        </a:rPr>
                        <a:t>Exogenous: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Times New Roman"/>
                          <a:cs typeface="Calibri"/>
                        </a:rPr>
                        <a:t>English </a:t>
                      </a:r>
                      <a:endParaRPr lang="it-IT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9.609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7.305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8.019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3.239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90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Times New Roman"/>
                          <a:cs typeface="Calibri"/>
                        </a:rPr>
                        <a:t>Common Law</a:t>
                      </a:r>
                      <a:endParaRPr lang="it-IT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1.20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0.81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0.83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0.26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Times New Roman"/>
                          <a:cs typeface="Calibri"/>
                        </a:rPr>
                        <a:t>German</a:t>
                      </a:r>
                      <a:endParaRPr lang="it-IT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45.288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43.796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55.347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70.499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86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Times New Roman"/>
                          <a:cs typeface="Calibri"/>
                        </a:rPr>
                        <a:t>Commercial Code</a:t>
                      </a:r>
                      <a:endParaRPr lang="it-IT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5.10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4.78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3.11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2.85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Times New Roman"/>
                          <a:cs typeface="Calibri"/>
                        </a:rPr>
                        <a:t>Scandinavian </a:t>
                      </a:r>
                      <a:endParaRPr lang="it-IT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1.690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1.221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-19.060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-14.950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866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Commercial Code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0.17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0.12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-0.75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-0.59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9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Statistics: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Over-identifying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3.435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2.429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1.214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0.386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18.549</a:t>
                      </a:r>
                      <a:endParaRPr lang="it-IT" sz="1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17.088</a:t>
                      </a:r>
                      <a:endParaRPr lang="it-IT" sz="1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14.546</a:t>
                      </a:r>
                      <a:endParaRPr lang="it-IT" sz="1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Calibri"/>
                        </a:rPr>
                        <a:t>6.452</a:t>
                      </a:r>
                      <a:endParaRPr lang="it-IT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7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restrictions</a:t>
                      </a: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en-US" sz="1200" baseline="30000">
                          <a:latin typeface="Calibri"/>
                          <a:ea typeface="Calibri"/>
                          <a:cs typeface="Calibri"/>
                        </a:rPr>
                        <a:t>a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(0.633)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(0.657)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(0.750)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(0.824)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(0.017)</a:t>
                      </a:r>
                      <a:endParaRPr lang="it-IT" sz="1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(0.017)</a:t>
                      </a:r>
                      <a:endParaRPr lang="it-IT" sz="1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(0.024)</a:t>
                      </a:r>
                      <a:endParaRPr lang="it-IT" sz="1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Calibri"/>
                        </a:rPr>
                        <a:t>(0.265)</a:t>
                      </a:r>
                      <a:endParaRPr lang="it-IT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5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Specification test</a:t>
                      </a:r>
                      <a:r>
                        <a:rPr lang="en-US" sz="1200" baseline="30000">
                          <a:latin typeface="Calibri"/>
                          <a:ea typeface="Calibri"/>
                          <a:cs typeface="Calibri"/>
                        </a:rPr>
                        <a:t> b</a:t>
                      </a: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6.966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9.041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9.638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10.493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14.394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14.902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13.827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Calibri"/>
                        </a:rPr>
                        <a:t>14.039</a:t>
                      </a:r>
                      <a:endParaRPr lang="it-IT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7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(0.008)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(0.011)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(0.022)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(0.033)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(0.000)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(0.001)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(0.003)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Calibri"/>
                        </a:rPr>
                        <a:t>(0.007)</a:t>
                      </a:r>
                      <a:endParaRPr lang="it-IT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7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Relevance of the instruments</a:t>
                      </a:r>
                      <a:r>
                        <a:rPr lang="en-US" sz="1200" baseline="30000">
                          <a:latin typeface="Calibri"/>
                          <a:ea typeface="Calibri"/>
                          <a:cs typeface="Calibri"/>
                        </a:rPr>
                        <a:t> c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18.261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13.958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3.960</a:t>
                      </a:r>
                      <a:endParaRPr lang="it-IT" sz="1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6.232</a:t>
                      </a:r>
                      <a:endParaRPr lang="it-IT" sz="1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12.993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10.840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9.088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Calibri"/>
                        </a:rPr>
                        <a:t>16.824</a:t>
                      </a:r>
                      <a:endParaRPr lang="it-IT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Observations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ttangolo 6"/>
          <p:cNvSpPr/>
          <p:nvPr/>
        </p:nvSpPr>
        <p:spPr bwMode="auto">
          <a:xfrm>
            <a:off x="2339438" y="4762006"/>
            <a:ext cx="2826328" cy="1579417"/>
          </a:xfrm>
          <a:prstGeom prst="rect">
            <a:avLst/>
          </a:prstGeom>
          <a:solidFill>
            <a:srgbClr val="FFFF00">
              <a:alpha val="2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ill Sans MT" pitchFamily="34" charset="0"/>
            </a:endParaRPr>
          </a:p>
        </p:txBody>
      </p:sp>
      <p:sp>
        <p:nvSpPr>
          <p:cNvPr id="8" name="Rettangolo 7"/>
          <p:cNvSpPr/>
          <p:nvPr/>
        </p:nvSpPr>
        <p:spPr bwMode="auto">
          <a:xfrm>
            <a:off x="5177643" y="4760028"/>
            <a:ext cx="1971303" cy="1579417"/>
          </a:xfrm>
          <a:prstGeom prst="rect">
            <a:avLst/>
          </a:prstGeom>
          <a:solidFill>
            <a:srgbClr val="FFFF00">
              <a:alpha val="2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ill Sans MT" pitchFamily="34" charset="0"/>
            </a:endParaRPr>
          </a:p>
        </p:txBody>
      </p:sp>
      <p:sp>
        <p:nvSpPr>
          <p:cNvPr id="9" name="Rettangolo 8"/>
          <p:cNvSpPr/>
          <p:nvPr/>
        </p:nvSpPr>
        <p:spPr bwMode="auto">
          <a:xfrm>
            <a:off x="7137070" y="1391394"/>
            <a:ext cx="760021" cy="1898072"/>
          </a:xfrm>
          <a:prstGeom prst="rect">
            <a:avLst/>
          </a:prstGeom>
          <a:solidFill>
            <a:srgbClr val="92D050">
              <a:alpha val="2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ill Sans MT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234153" y="3437768"/>
            <a:ext cx="3657600" cy="97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algn="l"/>
            <a:r>
              <a:rPr lang="it-IT" sz="2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Similar</a:t>
            </a:r>
            <a:r>
              <a:rPr lang="it-IT" sz="2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to</a:t>
            </a:r>
            <a:r>
              <a:rPr lang="it-IT" sz="2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OLS </a:t>
            </a:r>
            <a:r>
              <a:rPr lang="it-IT" sz="2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but</a:t>
            </a:r>
            <a:r>
              <a:rPr lang="it-IT" sz="2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larger</a:t>
            </a:r>
            <a:r>
              <a:rPr lang="it-IT" sz="2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and </a:t>
            </a:r>
            <a:r>
              <a:rPr lang="it-IT" sz="2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statistically</a:t>
            </a:r>
            <a:r>
              <a:rPr lang="it-IT" sz="24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4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different</a:t>
            </a:r>
            <a:endParaRPr lang="it-IT" sz="24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Rettangolo 10"/>
          <p:cNvSpPr/>
          <p:nvPr/>
        </p:nvSpPr>
        <p:spPr bwMode="auto">
          <a:xfrm>
            <a:off x="7189076" y="5439103"/>
            <a:ext cx="630621" cy="472965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ill Sans MT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10921" y="390623"/>
            <a:ext cx="8771075" cy="901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Table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A.1. ROBUSTNESS</a:t>
            </a:r>
            <a:endParaRPr lang="en-US" sz="2000" dirty="0" smtClean="0"/>
          </a:p>
        </p:txBody>
      </p:sp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819509" y="1057824"/>
          <a:ext cx="6866624" cy="5468795"/>
        </p:xfrm>
        <a:graphic>
          <a:graphicData uri="http://schemas.openxmlformats.org/drawingml/2006/table">
            <a:tbl>
              <a:tblPr/>
              <a:tblGrid>
                <a:gridCol w="614087"/>
                <a:gridCol w="787444"/>
                <a:gridCol w="881466"/>
                <a:gridCol w="969613"/>
                <a:gridCol w="1057760"/>
                <a:gridCol w="793321"/>
                <a:gridCol w="705173"/>
                <a:gridCol w="1057760"/>
              </a:tblGrid>
              <a:tr h="168612">
                <a:tc gridSpan="8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Dependent Variable: Financial Development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41959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204470" marR="0" indent="-20447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Different Sets of Instrumental Variables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Different exogenous time-varying trends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Different dependent variable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9323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9754" marR="49754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Add 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per capita GDP 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Add dummy for Advanced countries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Country dummies instead of Legal Origin indicators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Shipment Costs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World Trade Volume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Stock Market Capitalization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95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Endogenous: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9865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Financial Structure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6.121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5.872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6.950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3.079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5.044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7.864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949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5.22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Times New Roman"/>
                        </a:rPr>
                        <a:t>4.88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6.24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3.51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4.57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5.55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9865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Openness 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-0.372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-0.356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-0.218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-0.388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-0.279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-0.356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6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Times New Roman"/>
                        </a:rPr>
                        <a:t>-2.69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Times New Roman"/>
                        </a:rPr>
                        <a:t>-2.86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Times New Roman"/>
                        </a:rPr>
                        <a:t>-2.02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-2.48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-1.72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-2.90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9865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Government Size 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-6.112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-6.007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-4.345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-6.608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-6.328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-2.810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489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-5.10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-5.08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Times New Roman"/>
                        </a:rPr>
                        <a:t>-4.12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-5.43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-4.85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-0.95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9865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Social Policy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3.308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3.235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1.659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3.993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2.616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2.588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072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3.68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4.45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latin typeface="Calibri"/>
                          <a:ea typeface="Calibri"/>
                          <a:cs typeface="Times New Roman"/>
                        </a:rPr>
                        <a:t>2.28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4.06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2.56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Times New Roman"/>
                        </a:rPr>
                        <a:t>1.55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679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latin typeface="Calibri"/>
                          <a:ea typeface="Calibri"/>
                          <a:cs typeface="Calibri"/>
                        </a:rPr>
                        <a:t>Statistics: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9865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Over-identifying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6.479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6.580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49.797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15.132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8.549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4.348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072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restrictions </a:t>
                      </a:r>
                      <a:r>
                        <a:rPr lang="en-US" sz="1200" baseline="30000">
                          <a:latin typeface="Calibri"/>
                          <a:ea typeface="Calibri"/>
                          <a:cs typeface="Calibri"/>
                        </a:rPr>
                        <a:t>a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(0.372)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(0.361)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(0.001)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(0.010)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(0.128)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(0.500)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9865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Specification test</a:t>
                      </a:r>
                      <a:r>
                        <a:rPr lang="en-US" sz="1200" baseline="30000">
                          <a:latin typeface="Calibri"/>
                          <a:ea typeface="Calibri"/>
                          <a:cs typeface="Calibri"/>
                        </a:rPr>
                        <a:t> b</a:t>
                      </a: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26.129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29.986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4.132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6.852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10.583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28.593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6959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(0.000)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(0.000)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(0.388)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(0.144)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(0.032)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(0.000)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729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Relevance of the instruments</a:t>
                      </a:r>
                      <a:r>
                        <a:rPr lang="en-US" sz="1200" baseline="30000">
                          <a:latin typeface="Calibri"/>
                          <a:ea typeface="Calibri"/>
                          <a:cs typeface="Calibri"/>
                        </a:rPr>
                        <a:t> c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9.780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8.742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5.955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10.738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14.676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16.824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31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Observations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26289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Calibri"/>
                        </a:rPr>
                        <a:t>132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754" marR="497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346702" y="546264"/>
            <a:ext cx="6443511" cy="1246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r>
              <a:rPr lang="it-IT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Structural</a:t>
            </a:r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policy </a:t>
            </a:r>
            <a:r>
              <a:rPr lang="it-IT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determinants</a:t>
            </a:r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of</a:t>
            </a:r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Financial </a:t>
            </a:r>
            <a:r>
              <a:rPr lang="it-IT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Development</a:t>
            </a:r>
            <a:r>
              <a:rPr lang="it-IT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: </a:t>
            </a:r>
          </a:p>
        </p:txBody>
      </p:sp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2719448" y="2078183"/>
          <a:ext cx="3467596" cy="4083671"/>
        </p:xfrm>
        <a:graphic>
          <a:graphicData uri="http://schemas.openxmlformats.org/drawingml/2006/table">
            <a:tbl>
              <a:tblPr/>
              <a:tblGrid>
                <a:gridCol w="1991948"/>
                <a:gridCol w="1475648"/>
              </a:tblGrid>
              <a:tr h="8877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Financial Structure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5.936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05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latin typeface="Calibri"/>
                          <a:ea typeface="Calibri"/>
                          <a:cs typeface="Calibri"/>
                        </a:rPr>
                        <a:t>5.03</a:t>
                      </a:r>
                      <a:endParaRPr lang="it-IT" sz="24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8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Openness 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-0.334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latin typeface="Calibri"/>
                          <a:ea typeface="Calibri"/>
                          <a:cs typeface="Calibri"/>
                        </a:rPr>
                        <a:t>-2.18</a:t>
                      </a:r>
                      <a:endParaRPr lang="it-IT" sz="24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89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latin typeface="Calibri"/>
                          <a:ea typeface="Calibri"/>
                          <a:cs typeface="Calibri"/>
                        </a:rPr>
                        <a:t>Govt. </a:t>
                      </a: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Size 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-5.795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01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6809" marR="46809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latin typeface="Calibri"/>
                          <a:ea typeface="Calibri"/>
                          <a:cs typeface="Calibri"/>
                        </a:rPr>
                        <a:t>-4.98</a:t>
                      </a:r>
                      <a:endParaRPr lang="it-IT" sz="24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0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Social Policy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Calibri"/>
                        </a:rPr>
                        <a:t>2.982</a:t>
                      </a: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219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latin typeface="Calibri"/>
                          <a:ea typeface="Calibri"/>
                          <a:cs typeface="Calibri"/>
                        </a:rPr>
                        <a:t>3.12</a:t>
                      </a:r>
                      <a:endParaRPr lang="it-IT" sz="24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09" marR="46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973776" y="3406237"/>
            <a:ext cx="1769425" cy="97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Negative (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small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),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614555" y="2703613"/>
            <a:ext cx="2054432" cy="2307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algn="ctr"/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Indirect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effects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through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other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policies</a:t>
            </a:r>
            <a:r>
              <a:rPr lang="it-IT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216074" y="570015"/>
            <a:ext cx="7328835" cy="1529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Structural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estimates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 </a:t>
            </a:r>
          </a:p>
          <a:p>
            <a:pPr marL="342900" indent="-342900" algn="ctr"/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What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if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an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instrument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changes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?</a:t>
            </a:r>
          </a:p>
          <a:p>
            <a:pPr marL="342900" indent="-342900" algn="l"/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</a:rPr>
              <a:t>10 p.p.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</a:rPr>
              <a:t>decline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</a:rPr>
              <a:t>of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</a:rPr>
              <a:t> Global </a:t>
            </a:r>
            <a:r>
              <a:rPr lang="it-IT" sz="2800" b="1" dirty="0" err="1" smtClean="0">
                <a:solidFill>
                  <a:schemeClr val="tx2"/>
                </a:solidFill>
                <a:latin typeface="Calibri" pitchFamily="34" charset="0"/>
              </a:rPr>
              <a:t>Trade</a:t>
            </a:r>
            <a:r>
              <a:rPr lang="it-IT" sz="2800" b="1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</a:rPr>
              <a:t>(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</a:rPr>
              <a:t>…after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it-IT" sz="2800" dirty="0" err="1" smtClean="0">
                <a:solidFill>
                  <a:schemeClr val="tx2"/>
                </a:solidFill>
                <a:latin typeface="Calibri" pitchFamily="34" charset="0"/>
              </a:rPr>
              <a:t>crisis</a:t>
            </a:r>
            <a:r>
              <a:rPr lang="it-IT" sz="2800" dirty="0" smtClean="0">
                <a:solidFill>
                  <a:schemeClr val="tx2"/>
                </a:solidFill>
                <a:latin typeface="Calibri" pitchFamily="34" charset="0"/>
              </a:rPr>
              <a:t>?)</a:t>
            </a:r>
            <a:endParaRPr lang="en-US" sz="2000" dirty="0" smtClean="0"/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1318161" y="2110754"/>
          <a:ext cx="6248326" cy="3895370"/>
        </p:xfrm>
        <a:graphic>
          <a:graphicData uri="http://schemas.openxmlformats.org/drawingml/2006/table">
            <a:tbl>
              <a:tblPr/>
              <a:tblGrid>
                <a:gridCol w="1433366"/>
                <a:gridCol w="896010"/>
                <a:gridCol w="868517"/>
                <a:gridCol w="1123449"/>
                <a:gridCol w="678569"/>
                <a:gridCol w="1248415"/>
              </a:tblGrid>
              <a:tr h="3995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Calibri"/>
                        </a:rPr>
                        <a:t>Countries</a:t>
                      </a:r>
                      <a:endParaRPr lang="it-IT" sz="160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17081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libri"/>
                          <a:ea typeface="Calibri"/>
                          <a:cs typeface="Calibri"/>
                        </a:rPr>
                        <a:t>Predicted change in</a:t>
                      </a:r>
                      <a:endParaRPr lang="it-IT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137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 dirty="0" smtClean="0">
                          <a:latin typeface="Calibri"/>
                          <a:ea typeface="Calibri"/>
                          <a:cs typeface="Calibri"/>
                        </a:rPr>
                        <a:t>(</a:t>
                      </a:r>
                      <a:r>
                        <a:rPr lang="en-US" sz="1600" i="1" dirty="0">
                          <a:latin typeface="Calibri"/>
                          <a:ea typeface="Calibri"/>
                          <a:cs typeface="Calibri"/>
                        </a:rPr>
                        <a:t>Legal Origin)</a:t>
                      </a:r>
                      <a:endParaRPr lang="it-IT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Calibri"/>
                        </a:rPr>
                        <a:t>Financial Structure</a:t>
                      </a:r>
                      <a:endParaRPr lang="it-IT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Openness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Government Size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Social Policy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Calibri"/>
                        </a:rPr>
                        <a:t>Financial </a:t>
                      </a:r>
                      <a:r>
                        <a:rPr lang="en-US" sz="1600" b="1" dirty="0" smtClean="0">
                          <a:latin typeface="Calibri"/>
                          <a:ea typeface="Calibri"/>
                          <a:cs typeface="Calibri"/>
                        </a:rPr>
                        <a:t>Develop.</a:t>
                      </a:r>
                      <a:endParaRPr lang="it-IT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7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Calibri"/>
                        </a:rPr>
                        <a:t>Portugal</a:t>
                      </a:r>
                      <a:endParaRPr lang="it-IT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Times New Roman"/>
                          <a:cs typeface="Calibri"/>
                        </a:rPr>
                        <a:t>-3.36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Times New Roman"/>
                          <a:cs typeface="Calibri"/>
                        </a:rPr>
                        <a:t>-10.68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0.70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-1.97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Times New Roman"/>
                          <a:cs typeface="Calibri"/>
                        </a:rPr>
                        <a:t>-26.32</a:t>
                      </a:r>
                      <a:endParaRPr lang="it-IT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70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i="1">
                          <a:latin typeface="Calibri"/>
                          <a:ea typeface="Calibri"/>
                          <a:cs typeface="Calibri"/>
                        </a:rPr>
                        <a:t>(French)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8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United Kingdom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-3.12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Times New Roman"/>
                          <a:cs typeface="Calibri"/>
                        </a:rPr>
                        <a:t>-11.06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Times New Roman"/>
                          <a:cs typeface="Calibri"/>
                        </a:rPr>
                        <a:t>0.97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-1.32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Times New Roman"/>
                          <a:cs typeface="Calibri"/>
                        </a:rPr>
                        <a:t>-24.43</a:t>
                      </a:r>
                      <a:endParaRPr lang="it-IT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4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i="1">
                          <a:latin typeface="Calibri"/>
                          <a:ea typeface="Calibri"/>
                          <a:cs typeface="Calibri"/>
                        </a:rPr>
                        <a:t>(English)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8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Germany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-3.05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-9.21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Times New Roman"/>
                          <a:cs typeface="Calibri"/>
                        </a:rPr>
                        <a:t>1.15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-1.68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Times New Roman"/>
                          <a:cs typeface="Calibri"/>
                        </a:rPr>
                        <a:t>-26.75</a:t>
                      </a:r>
                      <a:endParaRPr lang="it-IT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7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i="1">
                          <a:latin typeface="Calibri"/>
                          <a:ea typeface="Calibri"/>
                          <a:cs typeface="Calibri"/>
                        </a:rPr>
                        <a:t>(German)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8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Finland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-3.02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-7.09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Times New Roman"/>
                          <a:cs typeface="Calibri"/>
                        </a:rPr>
                        <a:t>1.86</a:t>
                      </a:r>
                      <a:endParaRPr lang="it-IT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Times New Roman"/>
                          <a:cs typeface="Calibri"/>
                        </a:rPr>
                        <a:t>-0.04</a:t>
                      </a:r>
                      <a:endParaRPr lang="it-IT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Times New Roman"/>
                          <a:cs typeface="Calibri"/>
                        </a:rPr>
                        <a:t>-26.45</a:t>
                      </a:r>
                      <a:endParaRPr lang="it-IT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i="1">
                          <a:latin typeface="Calibri"/>
                          <a:ea typeface="Calibri"/>
                          <a:cs typeface="Calibri"/>
                        </a:rPr>
                        <a:t>(Scandinavian)</a:t>
                      </a: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it-IT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7"/>
          <p:cNvGrpSpPr>
            <a:grpSpLocks/>
          </p:cNvGrpSpPr>
          <p:nvPr/>
        </p:nvGrpSpPr>
        <p:grpSpPr bwMode="auto">
          <a:xfrm>
            <a:off x="0" y="6670675"/>
            <a:ext cx="9144000" cy="196850"/>
            <a:chOff x="0" y="6670297"/>
            <a:chExt cx="9144000" cy="197319"/>
          </a:xfrm>
        </p:grpSpPr>
        <p:sp>
          <p:nvSpPr>
            <p:cNvPr id="4100" name="Rettangolo 5"/>
            <p:cNvSpPr>
              <a:spLocks noChangeArrowheads="1"/>
            </p:cNvSpPr>
            <p:nvPr/>
          </p:nvSpPr>
          <p:spPr bwMode="auto">
            <a:xfrm>
              <a:off x="2387065" y="6679066"/>
              <a:ext cx="6756935" cy="188549"/>
            </a:xfrm>
            <a:prstGeom prst="rect">
              <a:avLst/>
            </a:prstGeom>
            <a:solidFill>
              <a:srgbClr val="A2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" name="Rettangolo 6"/>
            <p:cNvSpPr>
              <a:spLocks noChangeArrowheads="1"/>
            </p:cNvSpPr>
            <p:nvPr/>
          </p:nvSpPr>
          <p:spPr bwMode="auto">
            <a:xfrm>
              <a:off x="0" y="6670297"/>
              <a:ext cx="240631" cy="197319"/>
            </a:xfrm>
            <a:prstGeom prst="rect">
              <a:avLst/>
            </a:prstGeom>
            <a:solidFill>
              <a:srgbClr val="B0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71811" y="656361"/>
            <a:ext cx="8672189" cy="73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/>
            <a:r>
              <a:rPr lang="it-IT" sz="34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Causes</a:t>
            </a:r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and </a:t>
            </a:r>
            <a:r>
              <a:rPr lang="it-IT" sz="34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effects</a:t>
            </a:r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of</a:t>
            </a:r>
            <a:r>
              <a:rPr lang="it-IT" sz="3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3400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policies</a:t>
            </a:r>
            <a:endParaRPr lang="it-IT" sz="3400" b="1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18623" y="1657837"/>
            <a:ext cx="830085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dirty="0" err="1" smtClean="0">
                <a:latin typeface="Calibri" pitchFamily="34" charset="0"/>
              </a:rPr>
              <a:t>We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use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exogenous</a:t>
            </a:r>
            <a:r>
              <a:rPr lang="it-IT" dirty="0" smtClean="0">
                <a:latin typeface="Calibri" pitchFamily="34" charset="0"/>
              </a:rPr>
              <a:t> “</a:t>
            </a:r>
            <a:r>
              <a:rPr lang="it-IT" dirty="0" err="1" smtClean="0">
                <a:latin typeface="Calibri" pitchFamily="34" charset="0"/>
              </a:rPr>
              <a:t>Globalization</a:t>
            </a:r>
            <a:r>
              <a:rPr lang="it-IT" dirty="0" smtClean="0">
                <a:latin typeface="Calibri" pitchFamily="34" charset="0"/>
              </a:rPr>
              <a:t>”</a:t>
            </a:r>
          </a:p>
          <a:p>
            <a:pPr algn="ctr"/>
            <a:r>
              <a:rPr lang="it-IT" dirty="0" err="1" smtClean="0">
                <a:latin typeface="Calibri" pitchFamily="34" charset="0"/>
              </a:rPr>
              <a:t>to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identify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roots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of</a:t>
            </a:r>
            <a:r>
              <a:rPr lang="it-IT" dirty="0" smtClean="0">
                <a:latin typeface="Calibri" pitchFamily="34" charset="0"/>
              </a:rPr>
              <a:t> Financial </a:t>
            </a:r>
            <a:r>
              <a:rPr lang="it-IT" dirty="0" err="1" smtClean="0">
                <a:latin typeface="Calibri" pitchFamily="34" charset="0"/>
              </a:rPr>
              <a:t>Development</a:t>
            </a:r>
            <a:endParaRPr lang="it-IT" dirty="0" smtClean="0">
              <a:latin typeface="Calibri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it-IT" sz="3600" b="1" dirty="0" smtClean="0">
                <a:latin typeface="Calibri" pitchFamily="34" charset="0"/>
              </a:rPr>
              <a:t>in </a:t>
            </a:r>
            <a:r>
              <a:rPr lang="it-IT" sz="3600" b="1" dirty="0" err="1" smtClean="0">
                <a:latin typeface="Calibri" pitchFamily="34" charset="0"/>
              </a:rPr>
              <a:t>policies</a:t>
            </a:r>
            <a:r>
              <a:rPr lang="it-IT" sz="3600" b="1" dirty="0" smtClean="0">
                <a:latin typeface="Calibri" pitchFamily="34" charset="0"/>
              </a:rPr>
              <a:t>.</a:t>
            </a:r>
            <a:endParaRPr lang="it-IT" sz="4000" b="1" dirty="0" smtClean="0">
              <a:latin typeface="Calibri" pitchFamily="34" charset="0"/>
            </a:endParaRPr>
          </a:p>
          <a:p>
            <a:pPr algn="l"/>
            <a:endParaRPr lang="it-IT" sz="1200" dirty="0" smtClean="0">
              <a:latin typeface="Calibri" pitchFamily="34" charset="0"/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it-IT" dirty="0" smtClean="0">
                <a:latin typeface="Calibri" pitchFamily="34" charset="0"/>
              </a:rPr>
              <a:t>Can </a:t>
            </a:r>
            <a:r>
              <a:rPr lang="it-IT" dirty="0" err="1" smtClean="0">
                <a:latin typeface="Calibri" pitchFamily="34" charset="0"/>
              </a:rPr>
              <a:t>assess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implications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of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any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possible</a:t>
            </a:r>
            <a:r>
              <a:rPr lang="it-IT" dirty="0" smtClean="0">
                <a:latin typeface="Calibri" pitchFamily="34" charset="0"/>
              </a:rPr>
              <a:t> </a:t>
            </a:r>
            <a:r>
              <a:rPr lang="it-IT" dirty="0" err="1" smtClean="0">
                <a:latin typeface="Calibri" pitchFamily="34" charset="0"/>
              </a:rPr>
              <a:t>change</a:t>
            </a:r>
            <a:r>
              <a:rPr lang="it-IT" dirty="0" smtClean="0">
                <a:latin typeface="Calibri" pitchFamily="34" charset="0"/>
              </a:rPr>
              <a:t> in policy </a:t>
            </a:r>
            <a:r>
              <a:rPr lang="it-IT" dirty="0" err="1" smtClean="0">
                <a:latin typeface="Calibri" pitchFamily="34" charset="0"/>
              </a:rPr>
              <a:t>for</a:t>
            </a:r>
            <a:r>
              <a:rPr lang="it-IT" dirty="0" smtClean="0">
                <a:latin typeface="Calibri" pitchFamily="34" charset="0"/>
              </a:rPr>
              <a:t> Financial </a:t>
            </a:r>
            <a:r>
              <a:rPr lang="it-IT" dirty="0" err="1" smtClean="0">
                <a:latin typeface="Calibri" pitchFamily="34" charset="0"/>
              </a:rPr>
              <a:t>Development</a:t>
            </a:r>
            <a:endParaRPr lang="it-IT" dirty="0" smtClean="0">
              <a:latin typeface="Calibri" pitchFamily="34" charset="0"/>
            </a:endParaRPr>
          </a:p>
          <a:p>
            <a:pPr marL="514350" indent="-514350"/>
            <a:r>
              <a:rPr lang="it-IT" dirty="0" smtClean="0">
                <a:latin typeface="Calibri" pitchFamily="34" charset="0"/>
              </a:rPr>
              <a:t>		</a:t>
            </a:r>
            <a:r>
              <a:rPr lang="it-IT" dirty="0" err="1" smtClean="0">
                <a:latin typeface="Calibri" pitchFamily="34" charset="0"/>
              </a:rPr>
              <a:t>…instability</a:t>
            </a:r>
            <a:r>
              <a:rPr lang="it-IT" dirty="0" smtClean="0">
                <a:latin typeface="Calibri" pitchFamily="34" charset="0"/>
              </a:rPr>
              <a:t>, </a:t>
            </a:r>
            <a:r>
              <a:rPr lang="it-IT" dirty="0" err="1" smtClean="0">
                <a:latin typeface="Calibri" pitchFamily="34" charset="0"/>
              </a:rPr>
              <a:t>fragility…</a:t>
            </a:r>
            <a:endParaRPr lang="it-IT" dirty="0" smtClean="0">
              <a:latin typeface="Calibri" pitchFamily="34" charset="0"/>
            </a:endParaRPr>
          </a:p>
          <a:p>
            <a:pPr marL="514350" indent="-514350" algn="l"/>
            <a:endParaRPr lang="it-IT" sz="1100" dirty="0" smtClean="0">
              <a:latin typeface="Calibri" pitchFamily="34" charset="0"/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it-IT" dirty="0" smtClean="0">
                <a:latin typeface="Calibri" pitchFamily="34" charset="0"/>
              </a:rPr>
              <a:t>Future work: welfare (</a:t>
            </a:r>
            <a:r>
              <a:rPr lang="it-IT" dirty="0" err="1" smtClean="0">
                <a:latin typeface="Calibri" pitchFamily="34" charset="0"/>
              </a:rPr>
              <a:t>growth</a:t>
            </a:r>
            <a:r>
              <a:rPr lang="it-IT" dirty="0" smtClean="0">
                <a:latin typeface="Calibri" pitchFamily="34" charset="0"/>
              </a:rPr>
              <a:t>, </a:t>
            </a:r>
            <a:r>
              <a:rPr lang="it-IT" dirty="0" err="1" smtClean="0">
                <a:latin typeface="Calibri" pitchFamily="34" charset="0"/>
              </a:rPr>
              <a:t>distribution</a:t>
            </a:r>
            <a:r>
              <a:rPr lang="it-IT" dirty="0" smtClean="0">
                <a:latin typeface="Calibri" pitchFamily="34" charset="0"/>
              </a:rPr>
              <a:t>, …)</a:t>
            </a:r>
            <a:endParaRPr lang="it-IT" dirty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ill Sans MT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ill Sans MT" pitchFamily="34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0099"/>
        </a:dk1>
        <a:lt1>
          <a:srgbClr val="FFFF66"/>
        </a:lt1>
        <a:dk2>
          <a:srgbClr val="0000FF"/>
        </a:dk2>
        <a:lt2>
          <a:srgbClr val="000000"/>
        </a:lt2>
        <a:accent1>
          <a:srgbClr val="9999FF"/>
        </a:accent1>
        <a:accent2>
          <a:srgbClr val="0000CC"/>
        </a:accent2>
        <a:accent3>
          <a:srgbClr val="FFFFB8"/>
        </a:accent3>
        <a:accent4>
          <a:srgbClr val="000082"/>
        </a:accent4>
        <a:accent5>
          <a:srgbClr val="CACAFF"/>
        </a:accent5>
        <a:accent6>
          <a:srgbClr val="0000B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16452</TotalTime>
  <Words>1158</Words>
  <Application>Microsoft Office PowerPoint</Application>
  <PresentationFormat>Presentazione su schermo (4:3)</PresentationFormat>
  <Paragraphs>518</Paragraphs>
  <Slides>22</Slides>
  <Notes>22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4" baseType="lpstr">
      <vt:lpstr>Standarddesign</vt:lpstr>
      <vt:lpstr>Documento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RCCA 16 Giugno 2005</dc:title>
  <dc:creator>Anna Lo Prete</dc:creator>
  <cp:lastModifiedBy>giuseppe</cp:lastModifiedBy>
  <cp:revision>1503</cp:revision>
  <dcterms:created xsi:type="dcterms:W3CDTF">2002-04-07T13:59:26Z</dcterms:created>
  <dcterms:modified xsi:type="dcterms:W3CDTF">2010-05-26T10:00:11Z</dcterms:modified>
</cp:coreProperties>
</file>